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heme/themeOverride2.xml" ContentType="application/vnd.openxmlformats-officedocument.themeOverr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handoutMasterIdLst>
    <p:handoutMasterId r:id="rId178"/>
  </p:handoutMasterIdLst>
  <p:sldIdLst>
    <p:sldId id="256" r:id="rId2"/>
    <p:sldId id="1055" r:id="rId3"/>
    <p:sldId id="1041" r:id="rId4"/>
    <p:sldId id="588" r:id="rId5"/>
    <p:sldId id="587" r:id="rId6"/>
    <p:sldId id="527" r:id="rId7"/>
    <p:sldId id="526" r:id="rId8"/>
    <p:sldId id="605" r:id="rId9"/>
    <p:sldId id="691" r:id="rId10"/>
    <p:sldId id="685" r:id="rId11"/>
    <p:sldId id="686" r:id="rId12"/>
    <p:sldId id="687" r:id="rId13"/>
    <p:sldId id="688" r:id="rId14"/>
    <p:sldId id="650" r:id="rId15"/>
    <p:sldId id="652" r:id="rId16"/>
    <p:sldId id="653" r:id="rId17"/>
    <p:sldId id="693" r:id="rId18"/>
    <p:sldId id="689" r:id="rId19"/>
    <p:sldId id="692" r:id="rId20"/>
    <p:sldId id="659" r:id="rId21"/>
    <p:sldId id="647" r:id="rId22"/>
    <p:sldId id="1036" r:id="rId23"/>
    <p:sldId id="1056" r:id="rId24"/>
    <p:sldId id="1061" r:id="rId25"/>
    <p:sldId id="445" r:id="rId26"/>
    <p:sldId id="509" r:id="rId27"/>
    <p:sldId id="681" r:id="rId28"/>
    <p:sldId id="696" r:id="rId29"/>
    <p:sldId id="697" r:id="rId30"/>
    <p:sldId id="698" r:id="rId31"/>
    <p:sldId id="1049" r:id="rId32"/>
    <p:sldId id="636" r:id="rId33"/>
    <p:sldId id="524" r:id="rId34"/>
    <p:sldId id="525" r:id="rId35"/>
    <p:sldId id="1050" r:id="rId36"/>
    <p:sldId id="1051" r:id="rId37"/>
    <p:sldId id="528" r:id="rId38"/>
    <p:sldId id="1052" r:id="rId39"/>
    <p:sldId id="699" r:id="rId40"/>
    <p:sldId id="700" r:id="rId41"/>
    <p:sldId id="701" r:id="rId42"/>
    <p:sldId id="702" r:id="rId43"/>
    <p:sldId id="703" r:id="rId44"/>
    <p:sldId id="704" r:id="rId45"/>
    <p:sldId id="1062" r:id="rId46"/>
    <p:sldId id="1063" r:id="rId47"/>
    <p:sldId id="1064" r:id="rId48"/>
    <p:sldId id="1065" r:id="rId49"/>
    <p:sldId id="705" r:id="rId50"/>
    <p:sldId id="740" r:id="rId51"/>
    <p:sldId id="741" r:id="rId52"/>
    <p:sldId id="616" r:id="rId53"/>
    <p:sldId id="621" r:id="rId54"/>
    <p:sldId id="622" r:id="rId55"/>
    <p:sldId id="624" r:id="rId56"/>
    <p:sldId id="716" r:id="rId57"/>
    <p:sldId id="717" r:id="rId58"/>
    <p:sldId id="718" r:id="rId59"/>
    <p:sldId id="719" r:id="rId60"/>
    <p:sldId id="720" r:id="rId61"/>
    <p:sldId id="721" r:id="rId62"/>
    <p:sldId id="1037" r:id="rId63"/>
    <p:sldId id="1057" r:id="rId64"/>
    <p:sldId id="522" r:id="rId65"/>
    <p:sldId id="523" r:id="rId66"/>
    <p:sldId id="535" r:id="rId67"/>
    <p:sldId id="536" r:id="rId68"/>
    <p:sldId id="537" r:id="rId69"/>
    <p:sldId id="538" r:id="rId70"/>
    <p:sldId id="539" r:id="rId71"/>
    <p:sldId id="541" r:id="rId72"/>
    <p:sldId id="542" r:id="rId73"/>
    <p:sldId id="543" r:id="rId74"/>
    <p:sldId id="544" r:id="rId75"/>
    <p:sldId id="545" r:id="rId76"/>
    <p:sldId id="546" r:id="rId77"/>
    <p:sldId id="550" r:id="rId78"/>
    <p:sldId id="551" r:id="rId79"/>
    <p:sldId id="552" r:id="rId80"/>
    <p:sldId id="553" r:id="rId81"/>
    <p:sldId id="581" r:id="rId82"/>
    <p:sldId id="644" r:id="rId83"/>
    <p:sldId id="645" r:id="rId84"/>
    <p:sldId id="583" r:id="rId85"/>
    <p:sldId id="744" r:id="rId86"/>
    <p:sldId id="750" r:id="rId87"/>
    <p:sldId id="625" r:id="rId88"/>
    <p:sldId id="634" r:id="rId89"/>
    <p:sldId id="626" r:id="rId90"/>
    <p:sldId id="635" r:id="rId91"/>
    <p:sldId id="1038" r:id="rId92"/>
    <p:sldId id="1058" r:id="rId93"/>
    <p:sldId id="751" r:id="rId94"/>
    <p:sldId id="713" r:id="rId95"/>
    <p:sldId id="512" r:id="rId96"/>
    <p:sldId id="752" r:id="rId97"/>
    <p:sldId id="563" r:id="rId98"/>
    <p:sldId id="1022" r:id="rId99"/>
    <p:sldId id="902" r:id="rId100"/>
    <p:sldId id="903" r:id="rId101"/>
    <p:sldId id="1021" r:id="rId102"/>
    <p:sldId id="1023" r:id="rId103"/>
    <p:sldId id="669" r:id="rId104"/>
    <p:sldId id="670" r:id="rId105"/>
    <p:sldId id="671" r:id="rId106"/>
    <p:sldId id="1024" r:id="rId107"/>
    <p:sldId id="913" r:id="rId108"/>
    <p:sldId id="674" r:id="rId109"/>
    <p:sldId id="675" r:id="rId110"/>
    <p:sldId id="676" r:id="rId111"/>
    <p:sldId id="677" r:id="rId112"/>
    <p:sldId id="678" r:id="rId113"/>
    <p:sldId id="679" r:id="rId114"/>
    <p:sldId id="680" r:id="rId115"/>
    <p:sldId id="1025" r:id="rId116"/>
    <p:sldId id="1039" r:id="rId117"/>
    <p:sldId id="1059" r:id="rId118"/>
    <p:sldId id="708" r:id="rId119"/>
    <p:sldId id="794" r:id="rId120"/>
    <p:sldId id="775" r:id="rId121"/>
    <p:sldId id="776" r:id="rId122"/>
    <p:sldId id="777" r:id="rId123"/>
    <p:sldId id="779" r:id="rId124"/>
    <p:sldId id="781" r:id="rId125"/>
    <p:sldId id="783" r:id="rId126"/>
    <p:sldId id="786" r:id="rId127"/>
    <p:sldId id="1026" r:id="rId128"/>
    <p:sldId id="714" r:id="rId129"/>
    <p:sldId id="715" r:id="rId130"/>
    <p:sldId id="1027" r:id="rId131"/>
    <p:sldId id="1028" r:id="rId132"/>
    <p:sldId id="1029" r:id="rId133"/>
    <p:sldId id="1030" r:id="rId134"/>
    <p:sldId id="723" r:id="rId135"/>
    <p:sldId id="726" r:id="rId136"/>
    <p:sldId id="729" r:id="rId137"/>
    <p:sldId id="731" r:id="rId138"/>
    <p:sldId id="734" r:id="rId139"/>
    <p:sldId id="736" r:id="rId140"/>
    <p:sldId id="1046" r:id="rId141"/>
    <p:sldId id="1047" r:id="rId142"/>
    <p:sldId id="766" r:id="rId143"/>
    <p:sldId id="1048" r:id="rId144"/>
    <p:sldId id="654" r:id="rId145"/>
    <p:sldId id="739" r:id="rId146"/>
    <p:sldId id="1031" r:id="rId147"/>
    <p:sldId id="1032" r:id="rId148"/>
    <p:sldId id="745" r:id="rId149"/>
    <p:sldId id="1033" r:id="rId150"/>
    <p:sldId id="1034" r:id="rId151"/>
    <p:sldId id="1035" r:id="rId152"/>
    <p:sldId id="755" r:id="rId153"/>
    <p:sldId id="757" r:id="rId154"/>
    <p:sldId id="760" r:id="rId155"/>
    <p:sldId id="764" r:id="rId156"/>
    <p:sldId id="767" r:id="rId157"/>
    <p:sldId id="769" r:id="rId158"/>
    <p:sldId id="772" r:id="rId159"/>
    <p:sldId id="774" r:id="rId160"/>
    <p:sldId id="1040" r:id="rId161"/>
    <p:sldId id="1060" r:id="rId162"/>
    <p:sldId id="530" r:id="rId163"/>
    <p:sldId id="1053" r:id="rId164"/>
    <p:sldId id="933" r:id="rId165"/>
    <p:sldId id="965" r:id="rId166"/>
    <p:sldId id="934" r:id="rId167"/>
    <p:sldId id="1054" r:id="rId168"/>
    <p:sldId id="946" r:id="rId169"/>
    <p:sldId id="948" r:id="rId170"/>
    <p:sldId id="949" r:id="rId171"/>
    <p:sldId id="950" r:id="rId172"/>
    <p:sldId id="951" r:id="rId173"/>
    <p:sldId id="967" r:id="rId174"/>
    <p:sldId id="969" r:id="rId175"/>
    <p:sldId id="479" r:id="rId176"/>
  </p:sldIdLst>
  <p:sldSz cx="9144000" cy="6858000" type="screen4x3"/>
  <p:notesSz cx="9296400" cy="70104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18" autoAdjust="0"/>
    <p:restoredTop sz="95214" autoAdjust="0"/>
  </p:normalViewPr>
  <p:slideViewPr>
    <p:cSldViewPr>
      <p:cViewPr varScale="1">
        <p:scale>
          <a:sx n="163" d="100"/>
          <a:sy n="163" d="100"/>
        </p:scale>
        <p:origin x="1626" y="144"/>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D32EA4-0519-4499-97B7-60ADC640BB95}" type="doc">
      <dgm:prSet loTypeId="urn:microsoft.com/office/officeart/2005/8/layout/cycle6" loCatId="relationship" qsTypeId="urn:microsoft.com/office/officeart/2005/8/quickstyle/simple1" qsCatId="simple" csTypeId="urn:microsoft.com/office/officeart/2005/8/colors/accent0_2" csCatId="mainScheme" phldr="1"/>
      <dgm:spPr/>
      <dgm:t>
        <a:bodyPr/>
        <a:lstStyle/>
        <a:p>
          <a:endParaRPr lang="zh-CN" altLang="en-US"/>
        </a:p>
      </dgm:t>
    </dgm:pt>
    <dgm:pt modelId="{B3302F53-CF9D-4B97-8BE2-83664B83B311}">
      <dgm:prSet phldrT="[文本]"/>
      <dgm:spPr/>
      <dgm:t>
        <a:bodyPr/>
        <a:lstStyle/>
        <a:p>
          <a:r>
            <a:rPr lang="zh-CN" altLang="en-US" dirty="0"/>
            <a:t>参与者</a:t>
          </a:r>
        </a:p>
      </dgm:t>
    </dgm:pt>
    <dgm:pt modelId="{C58CCB4C-697C-433C-930E-4874160F3FA0}" type="parTrans" cxnId="{3B909E77-FBBE-4166-AD7B-DAAC3CC690D4}">
      <dgm:prSet/>
      <dgm:spPr/>
      <dgm:t>
        <a:bodyPr/>
        <a:lstStyle/>
        <a:p>
          <a:endParaRPr lang="zh-CN" altLang="en-US"/>
        </a:p>
      </dgm:t>
    </dgm:pt>
    <dgm:pt modelId="{A295BD5A-8AC2-428B-8076-AA383E596542}" type="sibTrans" cxnId="{3B909E77-FBBE-4166-AD7B-DAAC3CC690D4}">
      <dgm:prSet/>
      <dgm:spPr/>
      <dgm:t>
        <a:bodyPr/>
        <a:lstStyle/>
        <a:p>
          <a:endParaRPr lang="zh-CN" altLang="en-US"/>
        </a:p>
      </dgm:t>
    </dgm:pt>
    <dgm:pt modelId="{8BCA5887-05C3-4063-AB65-5E7612D07DB2}">
      <dgm:prSet phldrT="[文本]"/>
      <dgm:spPr/>
      <dgm:t>
        <a:bodyPr/>
        <a:lstStyle/>
        <a:p>
          <a:endParaRPr lang="zh-CN" altLang="en-US" dirty="0"/>
        </a:p>
      </dgm:t>
    </dgm:pt>
    <dgm:pt modelId="{9738E4CA-BE33-4672-885A-2E3871DBC84C}" type="parTrans" cxnId="{D0F0C11F-D02F-43AC-A260-77313C9F192D}">
      <dgm:prSet/>
      <dgm:spPr/>
      <dgm:t>
        <a:bodyPr/>
        <a:lstStyle/>
        <a:p>
          <a:endParaRPr lang="zh-CN" altLang="en-US"/>
        </a:p>
      </dgm:t>
    </dgm:pt>
    <dgm:pt modelId="{2FB9FFFF-97BB-47FC-BA2A-E1B8921825C4}" type="sibTrans" cxnId="{D0F0C11F-D02F-43AC-A260-77313C9F192D}">
      <dgm:prSet/>
      <dgm:spPr/>
      <dgm:t>
        <a:bodyPr/>
        <a:lstStyle/>
        <a:p>
          <a:endParaRPr lang="zh-CN" altLang="en-US"/>
        </a:p>
      </dgm:t>
    </dgm:pt>
    <dgm:pt modelId="{BF129DCE-BA6B-4A65-959D-B41B41B0753F}">
      <dgm:prSet phldrT="[文本]"/>
      <dgm:spPr/>
      <dgm:t>
        <a:bodyPr/>
        <a:lstStyle/>
        <a:p>
          <a:endParaRPr lang="zh-CN" altLang="en-US"/>
        </a:p>
      </dgm:t>
    </dgm:pt>
    <dgm:pt modelId="{5BFB8F53-103B-47EB-B53F-8BC316936F2C}" type="parTrans" cxnId="{C8C4B8A0-54A5-4812-93C6-14F981EE4FE3}">
      <dgm:prSet/>
      <dgm:spPr/>
      <dgm:t>
        <a:bodyPr/>
        <a:lstStyle/>
        <a:p>
          <a:endParaRPr lang="zh-CN" altLang="en-US"/>
        </a:p>
      </dgm:t>
    </dgm:pt>
    <dgm:pt modelId="{E7D634C5-D322-4990-BFE8-5AA127A7B5A0}" type="sibTrans" cxnId="{C8C4B8A0-54A5-4812-93C6-14F981EE4FE3}">
      <dgm:prSet/>
      <dgm:spPr/>
      <dgm:t>
        <a:bodyPr/>
        <a:lstStyle/>
        <a:p>
          <a:endParaRPr lang="zh-CN" altLang="en-US"/>
        </a:p>
      </dgm:t>
    </dgm:pt>
    <dgm:pt modelId="{34A8369A-D357-4288-80A2-4FCC53B7ADD5}">
      <dgm:prSet phldrT="[文本]"/>
      <dgm:spPr/>
      <dgm:t>
        <a:bodyPr/>
        <a:lstStyle/>
        <a:p>
          <a:r>
            <a:rPr lang="zh-CN" altLang="en-US" dirty="0"/>
            <a:t>策略空间</a:t>
          </a:r>
        </a:p>
      </dgm:t>
    </dgm:pt>
    <dgm:pt modelId="{1073590B-53D4-4ECF-886D-110BA81207A4}" type="parTrans" cxnId="{7039E127-7CEC-4A60-99CA-520C3416A457}">
      <dgm:prSet/>
      <dgm:spPr/>
      <dgm:t>
        <a:bodyPr/>
        <a:lstStyle/>
        <a:p>
          <a:endParaRPr lang="zh-CN" altLang="en-US"/>
        </a:p>
      </dgm:t>
    </dgm:pt>
    <dgm:pt modelId="{C920E9C3-DCC2-44CB-906C-B82923A7041B}" type="sibTrans" cxnId="{7039E127-7CEC-4A60-99CA-520C3416A457}">
      <dgm:prSet/>
      <dgm:spPr/>
      <dgm:t>
        <a:bodyPr/>
        <a:lstStyle/>
        <a:p>
          <a:endParaRPr lang="zh-CN" altLang="en-US"/>
        </a:p>
      </dgm:t>
    </dgm:pt>
    <dgm:pt modelId="{19B15685-A35E-4E87-8620-63CEB2A1E881}">
      <dgm:prSet phldrT="[文本]"/>
      <dgm:spPr/>
      <dgm:t>
        <a:bodyPr/>
        <a:lstStyle/>
        <a:p>
          <a:r>
            <a:rPr lang="zh-CN" altLang="en-US" dirty="0"/>
            <a:t>支付函数</a:t>
          </a:r>
        </a:p>
      </dgm:t>
    </dgm:pt>
    <dgm:pt modelId="{F89C2A31-7719-4E0D-980F-C6049D8BFB98}" type="parTrans" cxnId="{2B50C787-248F-4C0B-8550-BADCC7DE6335}">
      <dgm:prSet/>
      <dgm:spPr/>
      <dgm:t>
        <a:bodyPr/>
        <a:lstStyle/>
        <a:p>
          <a:endParaRPr lang="zh-CN" altLang="en-US"/>
        </a:p>
      </dgm:t>
    </dgm:pt>
    <dgm:pt modelId="{80088CFC-6487-483D-93E7-70200654BCA9}" type="sibTrans" cxnId="{2B50C787-248F-4C0B-8550-BADCC7DE6335}">
      <dgm:prSet/>
      <dgm:spPr/>
      <dgm:t>
        <a:bodyPr/>
        <a:lstStyle/>
        <a:p>
          <a:endParaRPr lang="zh-CN" altLang="en-US"/>
        </a:p>
      </dgm:t>
    </dgm:pt>
    <dgm:pt modelId="{B4F0B00F-21BA-4B36-872B-F7D8AD50CE1C}" type="pres">
      <dgm:prSet presAssocID="{FED32EA4-0519-4499-97B7-60ADC640BB95}" presName="cycle" presStyleCnt="0">
        <dgm:presLayoutVars>
          <dgm:dir/>
          <dgm:resizeHandles val="exact"/>
        </dgm:presLayoutVars>
      </dgm:prSet>
      <dgm:spPr/>
      <dgm:t>
        <a:bodyPr/>
        <a:lstStyle/>
        <a:p>
          <a:endParaRPr lang="zh-CN" altLang="en-US"/>
        </a:p>
      </dgm:t>
    </dgm:pt>
    <dgm:pt modelId="{7BC5E62D-B6DB-4011-85EC-6A97BFAEC0FB}" type="pres">
      <dgm:prSet presAssocID="{B3302F53-CF9D-4B97-8BE2-83664B83B311}" presName="node" presStyleLbl="node1" presStyleIdx="0" presStyleCnt="3">
        <dgm:presLayoutVars>
          <dgm:bulletEnabled val="1"/>
        </dgm:presLayoutVars>
      </dgm:prSet>
      <dgm:spPr/>
      <dgm:t>
        <a:bodyPr/>
        <a:lstStyle/>
        <a:p>
          <a:endParaRPr lang="zh-CN" altLang="en-US"/>
        </a:p>
      </dgm:t>
    </dgm:pt>
    <dgm:pt modelId="{178FAE7F-3A5A-4A51-8F3D-0702EE5A29FD}" type="pres">
      <dgm:prSet presAssocID="{B3302F53-CF9D-4B97-8BE2-83664B83B311}" presName="spNode" presStyleCnt="0"/>
      <dgm:spPr/>
    </dgm:pt>
    <dgm:pt modelId="{4F3E7C55-F94C-48B8-9BF2-087FF0285E12}" type="pres">
      <dgm:prSet presAssocID="{A295BD5A-8AC2-428B-8076-AA383E596542}" presName="sibTrans" presStyleLbl="sibTrans1D1" presStyleIdx="0" presStyleCnt="3"/>
      <dgm:spPr/>
      <dgm:t>
        <a:bodyPr/>
        <a:lstStyle/>
        <a:p>
          <a:endParaRPr lang="zh-CN" altLang="en-US"/>
        </a:p>
      </dgm:t>
    </dgm:pt>
    <dgm:pt modelId="{3804F165-0F95-4B9C-B0B5-BCB56E763E2F}" type="pres">
      <dgm:prSet presAssocID="{34A8369A-D357-4288-80A2-4FCC53B7ADD5}" presName="node" presStyleLbl="node1" presStyleIdx="1" presStyleCnt="3">
        <dgm:presLayoutVars>
          <dgm:bulletEnabled val="1"/>
        </dgm:presLayoutVars>
      </dgm:prSet>
      <dgm:spPr/>
      <dgm:t>
        <a:bodyPr/>
        <a:lstStyle/>
        <a:p>
          <a:endParaRPr lang="zh-CN" altLang="en-US"/>
        </a:p>
      </dgm:t>
    </dgm:pt>
    <dgm:pt modelId="{07EB4BD9-56C3-4D73-8EB2-305D61F8C50C}" type="pres">
      <dgm:prSet presAssocID="{34A8369A-D357-4288-80A2-4FCC53B7ADD5}" presName="spNode" presStyleCnt="0"/>
      <dgm:spPr/>
    </dgm:pt>
    <dgm:pt modelId="{63AEB941-29E5-4F7E-BA76-D901B41200A1}" type="pres">
      <dgm:prSet presAssocID="{C920E9C3-DCC2-44CB-906C-B82923A7041B}" presName="sibTrans" presStyleLbl="sibTrans1D1" presStyleIdx="1" presStyleCnt="3"/>
      <dgm:spPr/>
      <dgm:t>
        <a:bodyPr/>
        <a:lstStyle/>
        <a:p>
          <a:endParaRPr lang="zh-CN" altLang="en-US"/>
        </a:p>
      </dgm:t>
    </dgm:pt>
    <dgm:pt modelId="{C6B89176-278B-4F50-B5B2-FB9618B5B377}" type="pres">
      <dgm:prSet presAssocID="{19B15685-A35E-4E87-8620-63CEB2A1E881}" presName="node" presStyleLbl="node1" presStyleIdx="2" presStyleCnt="3">
        <dgm:presLayoutVars>
          <dgm:bulletEnabled val="1"/>
        </dgm:presLayoutVars>
      </dgm:prSet>
      <dgm:spPr/>
      <dgm:t>
        <a:bodyPr/>
        <a:lstStyle/>
        <a:p>
          <a:endParaRPr lang="zh-CN" altLang="en-US"/>
        </a:p>
      </dgm:t>
    </dgm:pt>
    <dgm:pt modelId="{F9FE2879-3DFA-40EC-988E-EDD7D2C77D92}" type="pres">
      <dgm:prSet presAssocID="{19B15685-A35E-4E87-8620-63CEB2A1E881}" presName="spNode" presStyleCnt="0"/>
      <dgm:spPr/>
    </dgm:pt>
    <dgm:pt modelId="{04513FB4-2E50-4D13-A612-303C993AC73F}" type="pres">
      <dgm:prSet presAssocID="{80088CFC-6487-483D-93E7-70200654BCA9}" presName="sibTrans" presStyleLbl="sibTrans1D1" presStyleIdx="2" presStyleCnt="3"/>
      <dgm:spPr/>
      <dgm:t>
        <a:bodyPr/>
        <a:lstStyle/>
        <a:p>
          <a:endParaRPr lang="zh-CN" altLang="en-US"/>
        </a:p>
      </dgm:t>
    </dgm:pt>
  </dgm:ptLst>
  <dgm:cxnLst>
    <dgm:cxn modelId="{AEADE8AA-631F-41A0-9937-A4C760A29A51}" type="presOf" srcId="{BF129DCE-BA6B-4A65-959D-B41B41B0753F}" destId="{7BC5E62D-B6DB-4011-85EC-6A97BFAEC0FB}" srcOrd="0" destOrd="2" presId="urn:microsoft.com/office/officeart/2005/8/layout/cycle6"/>
    <dgm:cxn modelId="{9EE6D548-1E6F-4B33-9069-099D0C3EB3E0}" type="presOf" srcId="{C920E9C3-DCC2-44CB-906C-B82923A7041B}" destId="{63AEB941-29E5-4F7E-BA76-D901B41200A1}" srcOrd="0" destOrd="0" presId="urn:microsoft.com/office/officeart/2005/8/layout/cycle6"/>
    <dgm:cxn modelId="{4A106943-2E04-4432-BCB2-305706EC1EC6}" type="presOf" srcId="{34A8369A-D357-4288-80A2-4FCC53B7ADD5}" destId="{3804F165-0F95-4B9C-B0B5-BCB56E763E2F}" srcOrd="0" destOrd="0" presId="urn:microsoft.com/office/officeart/2005/8/layout/cycle6"/>
    <dgm:cxn modelId="{08B5EAA9-6F17-498C-83E5-F172EDAC1F65}" type="presOf" srcId="{19B15685-A35E-4E87-8620-63CEB2A1E881}" destId="{C6B89176-278B-4F50-B5B2-FB9618B5B377}" srcOrd="0" destOrd="0" presId="urn:microsoft.com/office/officeart/2005/8/layout/cycle6"/>
    <dgm:cxn modelId="{8779A1D8-D1A7-467F-8761-A8DA6F3DA8F8}" type="presOf" srcId="{FED32EA4-0519-4499-97B7-60ADC640BB95}" destId="{B4F0B00F-21BA-4B36-872B-F7D8AD50CE1C}" srcOrd="0" destOrd="0" presId="urn:microsoft.com/office/officeart/2005/8/layout/cycle6"/>
    <dgm:cxn modelId="{D0F0C11F-D02F-43AC-A260-77313C9F192D}" srcId="{B3302F53-CF9D-4B97-8BE2-83664B83B311}" destId="{8BCA5887-05C3-4063-AB65-5E7612D07DB2}" srcOrd="0" destOrd="0" parTransId="{9738E4CA-BE33-4672-885A-2E3871DBC84C}" sibTransId="{2FB9FFFF-97BB-47FC-BA2A-E1B8921825C4}"/>
    <dgm:cxn modelId="{199809A0-8112-4E74-93CB-8535D4331492}" type="presOf" srcId="{80088CFC-6487-483D-93E7-70200654BCA9}" destId="{04513FB4-2E50-4D13-A612-303C993AC73F}" srcOrd="0" destOrd="0" presId="urn:microsoft.com/office/officeart/2005/8/layout/cycle6"/>
    <dgm:cxn modelId="{27CB0EAB-1EB8-45C9-A423-A0B497A20999}" type="presOf" srcId="{B3302F53-CF9D-4B97-8BE2-83664B83B311}" destId="{7BC5E62D-B6DB-4011-85EC-6A97BFAEC0FB}" srcOrd="0" destOrd="0" presId="urn:microsoft.com/office/officeart/2005/8/layout/cycle6"/>
    <dgm:cxn modelId="{18AAF588-1A91-4EB6-9A6A-4D03DCFE8F86}" type="presOf" srcId="{A295BD5A-8AC2-428B-8076-AA383E596542}" destId="{4F3E7C55-F94C-48B8-9BF2-087FF0285E12}" srcOrd="0" destOrd="0" presId="urn:microsoft.com/office/officeart/2005/8/layout/cycle6"/>
    <dgm:cxn modelId="{C8C4B8A0-54A5-4812-93C6-14F981EE4FE3}" srcId="{B3302F53-CF9D-4B97-8BE2-83664B83B311}" destId="{BF129DCE-BA6B-4A65-959D-B41B41B0753F}" srcOrd="1" destOrd="0" parTransId="{5BFB8F53-103B-47EB-B53F-8BC316936F2C}" sibTransId="{E7D634C5-D322-4990-BFE8-5AA127A7B5A0}"/>
    <dgm:cxn modelId="{3B909E77-FBBE-4166-AD7B-DAAC3CC690D4}" srcId="{FED32EA4-0519-4499-97B7-60ADC640BB95}" destId="{B3302F53-CF9D-4B97-8BE2-83664B83B311}" srcOrd="0" destOrd="0" parTransId="{C58CCB4C-697C-433C-930E-4874160F3FA0}" sibTransId="{A295BD5A-8AC2-428B-8076-AA383E596542}"/>
    <dgm:cxn modelId="{53224EFF-82A4-49DA-9DE0-3698741FA33F}" type="presOf" srcId="{8BCA5887-05C3-4063-AB65-5E7612D07DB2}" destId="{7BC5E62D-B6DB-4011-85EC-6A97BFAEC0FB}" srcOrd="0" destOrd="1" presId="urn:microsoft.com/office/officeart/2005/8/layout/cycle6"/>
    <dgm:cxn modelId="{7039E127-7CEC-4A60-99CA-520C3416A457}" srcId="{FED32EA4-0519-4499-97B7-60ADC640BB95}" destId="{34A8369A-D357-4288-80A2-4FCC53B7ADD5}" srcOrd="1" destOrd="0" parTransId="{1073590B-53D4-4ECF-886D-110BA81207A4}" sibTransId="{C920E9C3-DCC2-44CB-906C-B82923A7041B}"/>
    <dgm:cxn modelId="{2B50C787-248F-4C0B-8550-BADCC7DE6335}" srcId="{FED32EA4-0519-4499-97B7-60ADC640BB95}" destId="{19B15685-A35E-4E87-8620-63CEB2A1E881}" srcOrd="2" destOrd="0" parTransId="{F89C2A31-7719-4E0D-980F-C6049D8BFB98}" sibTransId="{80088CFC-6487-483D-93E7-70200654BCA9}"/>
    <dgm:cxn modelId="{00E93A8F-317D-44AA-BDC8-0539B051C175}" type="presParOf" srcId="{B4F0B00F-21BA-4B36-872B-F7D8AD50CE1C}" destId="{7BC5E62D-B6DB-4011-85EC-6A97BFAEC0FB}" srcOrd="0" destOrd="0" presId="urn:microsoft.com/office/officeart/2005/8/layout/cycle6"/>
    <dgm:cxn modelId="{4302164E-DE6A-48E0-861D-0B2C58710A1B}" type="presParOf" srcId="{B4F0B00F-21BA-4B36-872B-F7D8AD50CE1C}" destId="{178FAE7F-3A5A-4A51-8F3D-0702EE5A29FD}" srcOrd="1" destOrd="0" presId="urn:microsoft.com/office/officeart/2005/8/layout/cycle6"/>
    <dgm:cxn modelId="{15CDA9C6-BF15-496B-87F6-5787B83F19E0}" type="presParOf" srcId="{B4F0B00F-21BA-4B36-872B-F7D8AD50CE1C}" destId="{4F3E7C55-F94C-48B8-9BF2-087FF0285E12}" srcOrd="2" destOrd="0" presId="urn:microsoft.com/office/officeart/2005/8/layout/cycle6"/>
    <dgm:cxn modelId="{2319B5E9-F304-4886-B3B3-5CED641A1A9D}" type="presParOf" srcId="{B4F0B00F-21BA-4B36-872B-F7D8AD50CE1C}" destId="{3804F165-0F95-4B9C-B0B5-BCB56E763E2F}" srcOrd="3" destOrd="0" presId="urn:microsoft.com/office/officeart/2005/8/layout/cycle6"/>
    <dgm:cxn modelId="{34597C7A-692B-42B3-8609-82DF9FC81C84}" type="presParOf" srcId="{B4F0B00F-21BA-4B36-872B-F7D8AD50CE1C}" destId="{07EB4BD9-56C3-4D73-8EB2-305D61F8C50C}" srcOrd="4" destOrd="0" presId="urn:microsoft.com/office/officeart/2005/8/layout/cycle6"/>
    <dgm:cxn modelId="{923E5E08-3574-48AB-92F5-8EAC41F3A5DA}" type="presParOf" srcId="{B4F0B00F-21BA-4B36-872B-F7D8AD50CE1C}" destId="{63AEB941-29E5-4F7E-BA76-D901B41200A1}" srcOrd="5" destOrd="0" presId="urn:microsoft.com/office/officeart/2005/8/layout/cycle6"/>
    <dgm:cxn modelId="{1C5EE96D-71C2-44FB-91FB-D7315346A571}" type="presParOf" srcId="{B4F0B00F-21BA-4B36-872B-F7D8AD50CE1C}" destId="{C6B89176-278B-4F50-B5B2-FB9618B5B377}" srcOrd="6" destOrd="0" presId="urn:microsoft.com/office/officeart/2005/8/layout/cycle6"/>
    <dgm:cxn modelId="{969A2023-45D3-4675-93B5-D9FF4195B833}" type="presParOf" srcId="{B4F0B00F-21BA-4B36-872B-F7D8AD50CE1C}" destId="{F9FE2879-3DFA-40EC-988E-EDD7D2C77D92}" srcOrd="7" destOrd="0" presId="urn:microsoft.com/office/officeart/2005/8/layout/cycle6"/>
    <dgm:cxn modelId="{4C09C375-8985-4E24-9B99-A8411311B206}" type="presParOf" srcId="{B4F0B00F-21BA-4B36-872B-F7D8AD50CE1C}" destId="{04513FB4-2E50-4D13-A612-303C993AC73F}"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5E62D-B6DB-4011-85EC-6A97BFAEC0FB}">
      <dsp:nvSpPr>
        <dsp:cNvPr id="0" name=""/>
        <dsp:cNvSpPr/>
      </dsp:nvSpPr>
      <dsp:spPr>
        <a:xfrm>
          <a:off x="1753930" y="640"/>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参与者</a:t>
          </a:r>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endParaRPr lang="zh-CN" altLang="en-US" sz="1200" kern="1200"/>
        </a:p>
      </dsp:txBody>
      <dsp:txXfrm>
        <a:off x="1804065" y="50775"/>
        <a:ext cx="1479757" cy="926748"/>
      </dsp:txXfrm>
    </dsp:sp>
    <dsp:sp modelId="{4F3E7C55-F94C-48B8-9BF2-087FF0285E12}">
      <dsp:nvSpPr>
        <dsp:cNvPr id="0" name=""/>
        <dsp:cNvSpPr/>
      </dsp:nvSpPr>
      <dsp:spPr>
        <a:xfrm>
          <a:off x="1172867" y="514149"/>
          <a:ext cx="2742152" cy="2742152"/>
        </a:xfrm>
        <a:custGeom>
          <a:avLst/>
          <a:gdLst/>
          <a:ahLst/>
          <a:cxnLst/>
          <a:rect l="0" t="0" r="0" b="0"/>
          <a:pathLst>
            <a:path>
              <a:moveTo>
                <a:pt x="2172595" y="258683"/>
              </a:moveTo>
              <a:arcTo wR="1371076" hR="1371076" stAng="18346446" swAng="3650605"/>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804F165-0F95-4B9C-B0B5-BCB56E763E2F}">
      <dsp:nvSpPr>
        <dsp:cNvPr id="0" name=""/>
        <dsp:cNvSpPr/>
      </dsp:nvSpPr>
      <dsp:spPr>
        <a:xfrm>
          <a:off x="2941317" y="2057255"/>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策略空间</a:t>
          </a:r>
        </a:p>
      </dsp:txBody>
      <dsp:txXfrm>
        <a:off x="2991452" y="2107390"/>
        <a:ext cx="1479757" cy="926748"/>
      </dsp:txXfrm>
    </dsp:sp>
    <dsp:sp modelId="{63AEB941-29E5-4F7E-BA76-D901B41200A1}">
      <dsp:nvSpPr>
        <dsp:cNvPr id="0" name=""/>
        <dsp:cNvSpPr/>
      </dsp:nvSpPr>
      <dsp:spPr>
        <a:xfrm>
          <a:off x="1172867" y="514149"/>
          <a:ext cx="2742152" cy="2742152"/>
        </a:xfrm>
        <a:custGeom>
          <a:avLst/>
          <a:gdLst/>
          <a:ahLst/>
          <a:cxnLst/>
          <a:rect l="0" t="0" r="0" b="0"/>
          <a:pathLst>
            <a:path>
              <a:moveTo>
                <a:pt x="2024348" y="2576516"/>
              </a:moveTo>
              <a:arcTo wR="1371076" hR="1371076" stAng="3692707" swAng="341458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B89176-278B-4F50-B5B2-FB9618B5B377}">
      <dsp:nvSpPr>
        <dsp:cNvPr id="0" name=""/>
        <dsp:cNvSpPr/>
      </dsp:nvSpPr>
      <dsp:spPr>
        <a:xfrm>
          <a:off x="566543" y="2057255"/>
          <a:ext cx="1580027" cy="1027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支付函数</a:t>
          </a:r>
        </a:p>
      </dsp:txBody>
      <dsp:txXfrm>
        <a:off x="616678" y="2107390"/>
        <a:ext cx="1479757" cy="926748"/>
      </dsp:txXfrm>
    </dsp:sp>
    <dsp:sp modelId="{04513FB4-2E50-4D13-A612-303C993AC73F}">
      <dsp:nvSpPr>
        <dsp:cNvPr id="0" name=""/>
        <dsp:cNvSpPr/>
      </dsp:nvSpPr>
      <dsp:spPr>
        <a:xfrm>
          <a:off x="1172867" y="514149"/>
          <a:ext cx="2742152" cy="2742152"/>
        </a:xfrm>
        <a:custGeom>
          <a:avLst/>
          <a:gdLst/>
          <a:ahLst/>
          <a:cxnLst/>
          <a:rect l="0" t="0" r="0" b="0"/>
          <a:pathLst>
            <a:path>
              <a:moveTo>
                <a:pt x="9134" y="1529080"/>
              </a:moveTo>
              <a:arcTo wR="1371076" hR="1371076" stAng="10402949" swAng="3650605"/>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A68FF5-29E9-4C29-80DA-9E58B68684A0}"/>
              </a:ext>
            </a:extLst>
          </p:cNvPr>
          <p:cNvSpPr>
            <a:spLocks noGrp="1"/>
          </p:cNvSpPr>
          <p:nvPr>
            <p:ph type="hdr" sz="quarter"/>
          </p:nvPr>
        </p:nvSpPr>
        <p:spPr>
          <a:xfrm>
            <a:off x="0" y="0"/>
            <a:ext cx="4029075" cy="350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A4AA85D6-ADC4-4C40-8EA3-04C88A96D969}"/>
              </a:ext>
            </a:extLst>
          </p:cNvPr>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7CFF24A-B347-4DB5-8F81-8D56B8D0AD79}" type="datetimeFigureOut">
              <a:rPr lang="zh-CN" altLang="en-US"/>
              <a:pPr>
                <a:defRPr/>
              </a:pPr>
              <a:t>2023/12/19</a:t>
            </a:fld>
            <a:endParaRPr lang="zh-CN" altLang="en-US"/>
          </a:p>
        </p:txBody>
      </p:sp>
      <p:sp>
        <p:nvSpPr>
          <p:cNvPr id="4" name="页脚占位符 3">
            <a:extLst>
              <a:ext uri="{FF2B5EF4-FFF2-40B4-BE49-F238E27FC236}">
                <a16:creationId xmlns:a16="http://schemas.microsoft.com/office/drawing/2014/main" id="{D67C79AF-B927-4CAC-A470-0430B0B27644}"/>
              </a:ext>
            </a:extLst>
          </p:cNvPr>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9F7CCE5F-1C02-4DF2-A05D-3C0BD7A227AE}"/>
              </a:ext>
            </a:extLst>
          </p:cNvPr>
          <p:cNvSpPr>
            <a:spLocks noGrp="1"/>
          </p:cNvSpPr>
          <p:nvPr>
            <p:ph type="sldNum" sz="quarter" idx="3"/>
          </p:nvPr>
        </p:nvSpPr>
        <p:spPr>
          <a:xfrm>
            <a:off x="5265738" y="6657975"/>
            <a:ext cx="4029075" cy="3508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78FB5DB-A013-493C-B0AD-5747DC7CAEDA}"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19:33.948"/>
    </inkml:context>
    <inkml:brush xml:id="br0">
      <inkml:brushProperty name="width" value="0.2" units="cm"/>
      <inkml:brushProperty name="height" value="0.2" units="cm"/>
      <inkml:brushProperty name="color" value="#FFFFFF"/>
    </inkml:brush>
  </inkml:definitions>
  <inkml:trace contextRef="#ctx0" brushRef="#br0">2760 482 24575,'-8'11'0,"0"1"0,1 0 0,1 0 0,0 1 0,0-1 0,1 1 0,1 1 0,0-1 0,1 1 0,-2 15 0,-6 21 0,-63 207 0,76-316 0,-2 2 0,16-133 0,-15-290 0,-21 322 0,23 212 0,2 39 0,0-51 0,-1 0 0,-3 44 0,3 38 0,6-50 0,-5-43 0,1 54 0,-6-82 0,3 45 0,4-28 0,-7-20 0,0 0 0,1 0 0,-1 1 0,0-1 0,1 0 0,-1 0 0,0 0 0,1 1 0,-1-1 0,1 0 0,-1 0 0,0 0 0,1 0 0,-1 0 0,1 0 0,-1 0 0,0 0 0,1 0 0,-1 0 0,1 0 0,-1 0 0,0 0 0,1 0 0,-1 0 0,1 0 0,-1 0 0,0-1 0,1 1 0,-1 0 0,0 0 0,1 0 0,-1-1 0,0 1 0,1 0 0,-1 0 0,0-1 0,0 1 0,1 0 0,-1-1 0,4-3 0,-1-1 0,0 0 0,0 0 0,0 0 0,0 0 0,-1 0 0,0 0 0,0-1 0,-1 1 0,1-1 0,-1 1 0,0-1 0,0-9 0,-1 8 0,1 0 0,0 1 0,1-1 0,0 1 0,0-1 0,0 1 0,5-11 0,-6 17 0,-1 0 0,1 0 0,-1 0 0,1 0 0,-1 0 0,1 1 0,-1-1 0,1 0 0,-1 0 0,1 0 0,-1 1 0,0-1 0,1 0 0,-1 0 0,1 1 0,-1-1 0,0 0 0,1 1 0,-1-1 0,0 0 0,1 1 0,-1-1 0,0 0 0,0 1 0,1-1 0,-1 1 0,0-1 0,0 1 0,0-1 0,1 1 0,-1-1 0,0 1 0,0-1 0,0 0 0,0 1 0,0-1 0,0 2 0,8 21 0,3 26 0,-2 1 0,-2-1 0,0 54 0,-6 139 0,-2-166 0,-15-506 0,11 166 0,5 231 0,-2 199 0,8 216 0,18-214 0,-11-86 0,-5-53 0,-2-24 0,3-17 0,0-13 0,-2-1 0,7-38 0,7-25 0,-4 26 0,-12 40 0,2 0 0,0 0 0,1 1 0,2 0 0,15-28 0,-20 43 0,-2 2 0,0-1 0,1 0 0,0 1 0,1 0 0,6-8 0,-10 13 0,-1 0 0,0-1 0,1 1 0,-1 0 0,1 0 0,-1-1 0,0 1 0,1 0 0,-1 0 0,1 0 0,-1 0 0,1-1 0,-1 1 0,1 0 0,-1 0 0,1 0 0,-1 0 0,1 0 0,-1 0 0,1 0 0,-1 0 0,1 0 0,-1 1 0,1-1 0,-1 0 0,1 0 0,-1 0 0,0 1 0,2-1 0,-1 2 0,0-1 0,0 1 0,0-1 0,0 1 0,0 0 0,0 0 0,0-1 0,-1 1 0,1 0 0,0 0 0,-1 0 0,1 3 0,20 173 0,-22-235 0,-23-423 0,15 413 0,-2 1 0,-37-121 0,32 160 0,7 25 0,2 17 0,2 36 0,2 1 0,5 85 0,0-42 0,-1 575 0,2-714 0,3 0 0,1 0 0,2 1 0,21-61 0,-1 1 0,18-70 0,22-92 0,-63 202 0,-6 53 0,0-1 0,1 1 0,0-1 0,1 1 0,0 0 0,1 0 0,0 0 0,0 0 0,7-13 0,-10 23 0,0 0 0,0-1 0,1 1 0,-1 0 0,0-1 0,1 1 0,-1 0 0,0 0 0,0-1 0,1 1 0,-1 0 0,0 0 0,1-1 0,-1 1 0,1 0 0,-1 0 0,0 0 0,1 0 0,-1 0 0,0 0 0,1 0 0,-1 0 0,1 0 0,-1 0 0,0 0 0,1 0 0,-1 0 0,1 0 0,-1 0 0,0 0 0,1 0 0,-1 0 0,0 0 0,1 1 0,-1-1 0,1 0 0,-1 0 0,0 0 0,0 1 0,1-1 0,-1 0 0,0 0 0,1 1 0,-1-1 0,0 0 0,0 1 0,1-1 0,-1 0 0,0 1 0,0-1 0,0 0 0,0 1 0,0-1 0,1 1 0,9 24 0,-9-24 0,119 448 0,-6 25 0,-106-441 0,-7-29 0,0 0 0,0 0 0,1 0 0,-1 0 0,1-1 0,0 1 0,0-1 0,0 1 0,0-1 0,1 1 0,3 3 0,-5-7 0,-1 1 0,1-1 0,-1 0 0,1 1 0,-1-1 0,1 0 0,-1 0 0,1 0 0,-1 1 0,1-1 0,-1 0 0,1 0 0,-1 0 0,1 0 0,0 0 0,-1 0 0,1 0 0,-1 0 0,1 0 0,-1 0 0,1 0 0,-1 0 0,1 0 0,0 0 0,-1-1 0,1 1 0,-1 0 0,1 0 0,0-1 0,1-1 0,-1 0 0,1 1 0,-1-1 0,0 0 0,1 0 0,-1 0 0,0 0 0,0 0 0,0 0 0,-1-1 0,2-3 0,10-46 0,-3 1 0,-2-2 0,-2 1 0,-2-1 0,-5-60 0,4-72 0,3 136 0,-5 46 0,0 1 0,1-1 0,0 0 0,-1 1 0,1-1 0,0 1 0,0-1 0,0 1 0,0-1 0,1 1 0,-1 0 0,1-1 0,-1 1 0,5-4 0,-6 6 0,0 0 0,0 0 0,0 0 0,1 0 0,-1 0 0,0 0 0,0 0 0,0 0 0,1 0 0,-1 0 0,0 0 0,0 0 0,0 0 0,0 0 0,1 0 0,-1 0 0,0 0 0,0 0 0,0 0 0,0 0 0,1 0 0,-1 0 0,0 0 0,0 1 0,0-1 0,0 0 0,0 0 0,1 0 0,-1 0 0,0 0 0,0 0 0,0 1 0,0-1 0,0 0 0,0 0 0,0 0 0,0 0 0,0 0 0,1 1 0,-1-1 0,0 0 0,0 0 0,0 0 0,0 0 0,0 1 0,0-1 0,0 0 0,0 0 0,0 1 0,1 15 0,-4 16 0,-17 61 0,-34 96 0,5-19 0,-99 428 0,144-587 0,0-11 0,-4-22 0,-3-62 0,8 56 0,-79-359 0,29 160 0,-16-56 0,66 275 0,0 11 0,-1 27 0,2 45 0,4 770 0,-27-1364 0,17 455 0,-24-248 0,30 284 0,-1 1 0,-2-1 0,0 1 0,-2 0 0,-20-49 0,27 76 0,0-1 0,0 1 0,0-1 0,0 1 0,0-1 0,0 1 0,-1 0 0,1-1 0,0 1 0,0-1 0,-1 1 0,1 0 0,0-1 0,-1 1 0,1-1 0,0 1 0,-1 0 0,1 0 0,0-1 0,-1 1 0,1 0 0,-1 0 0,1-1 0,0 1 0,-1 0 0,1 0 0,-1 0 0,1 0 0,-1-1 0,1 1 0,-2 0 0,-7 13 0,-3 31 0,11-40 0,-198 763 0,190-732 0,8-33 0,1 0 0,-1 0 0,1 0 0,-1 0 0,0 0 0,1 0 0,-1 0 0,0 0 0,0 0 0,-1-1 0,1 1 0,0 0 0,-1-1 0,1 1 0,-1-1 0,1 1 0,-3 1 0,3-3 0,0 0 0,0 0 0,0 0 0,0 0 0,0 0 0,0 0 0,0 0 0,0 0 0,0 0 0,0 0 0,1 0 0,-1-1 0,0 1 0,0 0 0,0-1 0,0 1 0,0-1 0,0 1 0,0-1 0,0 1 0,1-1 0,-1 0 0,0 1 0,-1-3 0,-6-6 0,0-2 0,1 1 0,0-1 0,-8-16 0,6 10 0,-14-22 0,-264-417 0,175 291 0,46 65 0,-113-132 0,177 229 0,0 0 0,0 1 0,-1-1 0,1 1 0,-1 0 0,1 0 0,-1 0 0,0 0 0,1 0 0,-1 0 0,0 1 0,0-1 0,-1 1 0,1 0 0,0 0 0,0 0 0,-1 0 0,1 1 0,0-1 0,-5 1 0,4 1 0,1 0 0,-1 0 0,1 1 0,0 0 0,0 0 0,-1 0 0,1 0 0,0 0 0,1 0 0,-1 1 0,0 0 0,1-1 0,-1 1 0,1 0 0,0 0 0,0 0 0,0 1 0,-2 3 0,-17 36 0,2 0 0,2 2 0,2 0 0,-16 79 0,5-21 0,16-67 0,2 0 0,1 1 0,2-1 0,2 1 0,1 0 0,2 1 0,9 65 0,-9-100 0,0 0 0,1 0 0,0 0 0,-1 0 0,1 0 0,0 0 0,1 0 0,-1 0 0,0-1 0,1 1 0,0 0 0,-1-1 0,1 1 0,0-1 0,0 0 0,1 0 0,3 4 0,-3-5 0,-1-1 0,0 1 0,0-1 0,0 0 0,0 1 0,0-1 0,1 0 0,-1 0 0,0 0 0,0 0 0,0-1 0,0 1 0,0-1 0,1 1 0,-1-1 0,0 0 0,0 1 0,0-1 0,0 0 0,-1-1 0,1 1 0,0 0 0,0 0 0,-1-1 0,4-2 0,8-9 0,-1 1 0,0-2 0,0 0 0,-2 0 0,0-1 0,0 0 0,-2-1 0,12-26 0,-1-7 0,22-84 0,5-129 0,-36 194 0,-1-40 0,-35 184 0,1 22 0,5 1 0,4 1 0,4 0 0,2 125 0,10-196 0,-1-7 0,1 1 0,1-1 0,1 0 0,1 0 0,11 40 0,-14-60 0,1 0 0,0 0 0,-1 0 0,1 0 0,0 0 0,0 0 0,0 0 0,0 0 0,1-1 0,-1 1 0,0 0 0,1-1 0,-1 1 0,1-1 0,0 0 0,-1 1 0,1-1 0,0 0 0,0 0 0,0 0 0,0 0 0,0 0 0,0-1 0,3 2 0,-1-2 0,0 0 0,-1-1 0,1 1 0,-1-1 0,1 0 0,-1 1 0,1-2 0,-1 1 0,1 0 0,-1-1 0,0 1 0,0-1 0,4-3 0,7-5 0,0-1 0,0-1 0,-2-1 0,21-24 0,-14 11 0,-1-1 0,-1-1 0,-2-1 0,-1 0 0,-1-1 0,14-50 0,-7 3 0,16-119 0,-29 116 0,-5 47 0,-2 27 0,0 9 0,-19 148 0,-3 38 0,18 202 0,5-292 0,29-230 0,-16-69 0,-12-234 0,-5 196 0,3 128 0,5 130 0,0-1 0,1 1 0,0-1 0,2-1 0,13 25 0,-11-25 0,-1 1 0,-1 0 0,-1 0 0,0 1 0,4 25 0,-10-37 0,0 7 0,1 0 0,1 0 0,0 0 0,1 0 0,0 0 0,1-1 0,1 1 0,11 18 0,-16-31 0,1 0 0,0-1 0,0 1 0,0-1 0,0 0 0,0 1 0,0-1 0,1 0 0,-1 0 0,0-1 0,0 1 0,1 0 0,-1-1 0,1 1 0,2-1 0,-3 0 0,-1 1 0,0-1 0,0 0 0,0 0 0,1 0 0,-1 0 0,0 0 0,0-1 0,0 1 0,1 0 0,-1-1 0,0 1 0,0 0 0,0-1 0,0 1 0,0-1 0,0 0 0,0 1 0,0-1 0,0 0 0,0 1 0,0-1 0,0 0 0,-1 0 0,1 0 0,0 0 0,0 0 0,-1 0 0,1 0 0,-1 0 0,1 0 0,0-2 0,-2 2 0,1 1 0,0-1 0,0 0 0,-1 0 0,1 0 0,0 1 0,-1-1 0,1 0 0,-1 0 0,1 1 0,-1-1 0,0 0 0,1 1 0,-1-1 0,0 1 0,1-1 0,-1 0 0,0 1 0,1 0 0,-1-1 0,0 1 0,0-1 0,0 1 0,1 0 0,-1 0 0,0-1 0,0 1 0,0 0 0,0 0 0,0 0 0,-1 0 0,-35-4 0,35 4 0,-26 1 0,0 0 0,0 2 0,1 2 0,-1 0 0,-48 17 0,-34 7 0,-212 58 0,151-36 0,167-50 0,0 0 0,0-1 0,0 1 0,0-1 0,0 0 0,0 0 0,1 0 0,-1 0 0,0-1 0,0 0 0,0 0 0,0 0 0,1 0 0,-1 0 0,-3-2 0,-4-3 0,0-1 0,1 0 0,-14-12 0,18 13 0,-2 0 0,1 0 0,-1 1 0,1 0 0,-1 1 0,-1-1 0,1 1 0,-11-3 0,-12 0 0,0-1 0,2-2 0,-1-1 0,1-1 0,1-2 0,0-1 0,-32-22 0,27 14 0,-1 1 0,-47-22 0,66 37 0,0 1 0,-1 0 0,1 2 0,-1 0 0,0 0 0,-1 2 0,1 0 0,-25 0 0,-3 2 0,24 0 0,0 0 0,0 1 0,0 0 0,0 2 0,-30 8 0,50-11 0,-1 0 0,0 0 0,1 0 0,-1 0 0,1 0 0,-1 0 0,1 0 0,-1 0 0,1 0 0,-1 0 0,1 1 0,-1-1 0,1 0 0,-1 0 0,1 0 0,-1 1 0,1-1 0,-1 0 0,1 1 0,0-1 0,-1 1 0,1-1 0,0 0 0,-1 1 0,1-1 0,0 1 0,-1-1 0,1 1 0,0-1 0,0 1 0,-1-1 0,1 1 0,0-1 0,0 1 0,0-1 0,0 2 0,19 7 0,34-1 0,433-6 0,-239-5 0,-95 3 0,-209-3 0,-1-3 0,-58-13 0,-38-5 0,53 14 0,-113 5 0,172 7 0,0 1 0,0 2 0,1 2 0,0 2 0,-59 21 0,94-28 0,1 0 0,-1 1 0,1 0 0,-1 0 0,1 0 0,-9 8 0,14-11 0,-1 0 0,1 1 0,0-1 0,-1 0 0,1 1 0,0-1 0,-1 1 0,1-1 0,0 1 0,0-1 0,-1 0 0,1 1 0,0-1 0,0 1 0,0-1 0,0 1 0,0-1 0,-1 1 0,1-1 0,0 1 0,0-1 0,0 1 0,0 0 0,1-1 0,-1 1 0,0-1 0,0 1 0,0-1 0,0 1 0,0-1 0,1 1 0,0 0 0,1 1 0,0-1 0,-1 0 0,1 0 0,0 0 0,-1 0 0,1 0 0,0-1 0,0 1 0,0 0 0,0-1 0,0 1 0,3-1 0,20 5 0,70 16 0,0-5 0,183 7 0,-268-23 0,1 0 0,0 0 0,1-1 0,-1 0 0,18-4 0,-28 4 0,1 1 0,-1 0 0,0-1 0,0 1 0,1 0 0,-1-1 0,0 0 0,0 1 0,0-1 0,0 0 0,0 1 0,0-1 0,0 0 0,0 0 0,0 0 0,0 0 0,0 0 0,-1 0 0,1 0 0,0 0 0,-1 0 0,1-1 0,-1 1 0,1 0 0,-1 0 0,1-1 0,-1 1 0,0 0 0,0 0 0,0-1 0,1 1 0,-1 0 0,-1-1 0,1 1 0,0 0 0,0 0 0,0-1 0,-1 1 0,1 0 0,0 0 0,-1-1 0,1 1 0,-1 0 0,0 0 0,1 0 0,-1 0 0,0 0 0,0 0 0,0 0 0,-1-1 0,-4-7 0,-1 1 0,-1 0 0,1 0 0,-1 1 0,-1 0 0,1 0 0,-1 1 0,-15-8 0,-81-37 0,73 39 0,-1 1 0,0 2 0,0 1 0,0 2 0,-1 1 0,0 2 0,0 1 0,0 2 0,0 1 0,-42 7 0,56-3 0,0 0 0,0 2 0,1 0 0,0 1 0,0 1 0,1 0 0,1 2 0,-1 0 0,1 1 0,1 0 0,1 2 0,-25 25 0,39-37 0,-1-1 0,1 0 0,0 0 0,-1 1 0,1-1 0,0 1 0,0-1 0,0 1 0,0 0 0,0-1 0,0 1 0,1 0 0,-1 0 0,0-1 0,1 1 0,0 0 0,-1 0 0,1 0 0,0 0 0,0 0 0,0-1 0,0 1 0,0 0 0,0 0 0,1 0 0,-1 0 0,1 0 0,-1-1 0,1 1 0,0 0 0,-1 0 0,1-1 0,0 1 0,0 0 0,0-1 0,1 1 0,-1-1 0,0 0 0,0 1 0,1-1 0,-1 0 0,1 0 0,-1 0 0,1 0 0,0 0 0,3 2 0,10 5 0,1-1 0,0 0 0,0-2 0,21 6 0,-18-5 0,60 17 0,1-3 0,1-3 0,0-4 0,1-4 0,161-2 0,-235-7 0,-1 0 0,0 0 0,0-1 0,0 1 0,0-1 0,0-1 0,0 1 0,0-1 0,0-1 0,11-4 0,-18 6 0,0 1 0,1 0 0,-1 0 0,1 0 0,-1-1 0,0 1 0,1 0 0,-1 0 0,0-1 0,0 1 0,1 0 0,-1-1 0,0 1 0,0 0 0,1-1 0,-1 1 0,0 0 0,0-1 0,0 1 0,1-1 0,-1 1 0,0 0 0,0-1 0,0 1 0,0-1 0,0 1 0,0-1 0,0 1 0,0 0 0,0-1 0,0 1 0,0-1 0,0 1 0,-1 0 0,1-1 0,0 1 0,0-1 0,0 1 0,0 0 0,-1-1 0,1 1 0,0 0 0,0-1 0,-1 1 0,1 0 0,0-1 0,-1 1 0,1 0 0,0 0 0,-1-1 0,1 1 0,0 0 0,-1 0 0,1 0 0,0-1 0,-1 1 0,1 0 0,-1 0 0,1 0 0,0 0 0,-1 0 0,1 0 0,-1 0 0,1 0 0,-1 0 0,1 0 0,-1 0 0,-31-6 0,23 6 0,0 0 0,0 0 0,0 1 0,0 0 0,1 1 0,-1 0 0,0 1 0,1 0 0,-1 0 0,1 0 0,0 1 0,0 1 0,0-1 0,1 1 0,-11 9 0,1 0 0,0 2 0,1 0 0,1 0 0,0 2 0,-13 19 0,24-30 0,0 0 0,0 1 0,1-1 0,0 1 0,1-1 0,-1 1 0,1 0 0,1 0 0,0 0 0,-1 10 0,2-16 0,-1 1 0,1 0 0,0 0 0,0 0 0,1 0 0,-1 0 0,1 0 0,-1 0 0,1-1 0,0 1 0,0 0 0,0-1 0,0 1 0,1 0 0,-1-1 0,1 1 0,-1-1 0,1 0 0,0 1 0,0-1 0,0 0 0,0 0 0,0 0 0,1-1 0,-1 1 0,1-1 0,-1 1 0,1-1 0,-1 0 0,5 2 0,22 2 0,0-2 0,-1-1 0,1-1 0,0-2 0,0 0 0,0-2 0,46-11 0,20-11 0,0-4 0,147-66 0,-108 39 0,-131 55 0,55-21 0,87-49 0,-140 64 0,-15 3 0,-19 3 0,27 1 0,-38-1 0,-429 10 0,204 35 0,60-7 0,174-28 0,31-9 0,0 1 0,0-1 0,0 0 0,0 0 0,0 1 0,0-1 0,0 0 0,0 1 0,0-1 0,0 0 0,0 1 0,0-1 0,0 0 0,0 1 0,1-1 0,-1 0 0,0 1 0,0-1 0,0 0 0,1 0 0,-1 1 0,0-1 0,0 0 0,0 0 0,1 1 0,-1-1 0,0 0 0,0 0 0,1 0 0,-1 0 0,0 1 0,1-1 0,-1 0 0,0 0 0,1 0 0,-1 0 0,0 0 0,1 0 0,-1 0 0,0 0 0,1 0 0,-1 0 0,65 16 0,-47-12 0,33 10 0,1-3 0,0-2 0,1-2 0,0-2 0,62-3 0,-113-2 0,0 0 0,0 0 0,0 0 0,0-1 0,0 1 0,0 0 0,-1-1 0,1 1 0,0-1 0,0 0 0,-1 0 0,1 1 0,0-1 0,-1 0 0,1 0 0,-1-1 0,1 1 0,-1 0 0,0 0 0,2-3 0,-2 3 0,-1-1 0,1 1 0,-1 0 0,0-1 0,0 1 0,0-1 0,1 1 0,-2 0 0,1-1 0,0 1 0,0-1 0,0 1 0,-1-1 0,1 1 0,0 0 0,-1-1 0,1 1 0,-1 0 0,0-1 0,0 0 0,-4-6 0,-1 1 0,1 0 0,-1 0 0,0 0 0,-1 1 0,-12-10 0,1 4 0,0 1 0,0 1 0,-1 0 0,-1 2 0,1 0 0,-1 1 0,-1 1 0,1 1 0,-25-3 0,10 4 0,-1 2 0,0 1 0,-1 1 0,-55 9 0,78-7 0,1 1 0,0 0 0,0 1 0,-21 10 0,28-12 0,1 1 0,0 0 0,0 0 0,0 0 0,0 1 0,0 0 0,0 0 0,1 0 0,0 0 0,0 1 0,0-1 0,-5 10 0,8-14 0,1 1 0,-1 0 0,1 0 0,-1 0 0,1 0 0,0 0 0,0 0 0,-1 0 0,1 0 0,0 0 0,0 0 0,0 0 0,0 0 0,0 0 0,0 0 0,0 0 0,0 0 0,0 0 0,0-1 0,1 1 0,-1 0 0,0 0 0,1 0 0,-1 0 0,1 0 0,-1 0 0,1 0 0,-1-1 0,1 1 0,1 1 0,0 0 0,1 0 0,-1-1 0,1 0 0,-1 0 0,1 1 0,0-1 0,-1-1 0,1 1 0,0 0 0,5 0 0,2 0 0,-1-1 0,1 0 0,0 0 0,-1-1 0,19-3 0,-26 4 0,-1 0 0,0-1 0,0 1 0,0 0 0,1-1 0,-1 1 0,0-1 0,0 1 0,0-1 0,0 0 0,0 1 0,0-1 0,0 0 0,0 0 0,0 1 0,0-1 0,0 0 0,0 0 0,0 0 0,-1 0 0,1 0 0,0 0 0,-1-1 0,1 1 0,0-2 0,-1 1 0,-1 1 0,1-1 0,-1 1 0,1-1 0,-1 1 0,1-1 0,-1 1 0,0-1 0,0 1 0,0 0 0,0-1 0,0 1 0,0 0 0,0 0 0,0 0 0,0 0 0,-2-2 0,-10-6 0,0 0 0,-1 1 0,-15-8 0,25 14 0,-51-23 0,-1 2 0,-1 2 0,0 3 0,-2 2 0,0 3 0,0 3 0,-1 2 0,-67 0 0,118 8 0,0 0 0,0 1 0,1 0 0,-1 0 0,0 1 0,1 0 0,0 0 0,-11 6 0,17-8 0,0 1 0,0 0 0,1 0 0,-1 1 0,1-1 0,-1 0 0,1 1 0,-1-1 0,1 1 0,0-1 0,0 1 0,-1-1 0,1 1 0,1 0 0,-1 0 0,0-1 0,0 1 0,0 0 0,1 0 0,-1 0 0,1 0 0,0 0 0,0 0 0,-1 0 0,1 0 0,0 0 0,1 0 0,-1 0 0,0 0 0,0 0 0,1 0 0,-1 0 0,1-1 0,0 1 0,0 0 0,-1 0 0,1 0 0,0-1 0,1 1 0,-1 0 0,2 1 0,1 4 0,0-1 0,1 0 0,0 0 0,0 0 0,1-1 0,0 1 0,0-1 0,0-1 0,11 7 0,67 29 0,-18-10 0,-12-5 0,1-2 0,1-3 0,1-2 0,0-2 0,2-3 0,-1-2 0,120 4 0,-173-14 0,-1-1 0,1 0 0,0 0 0,0 0 0,-1-1 0,1 0 0,0 0 0,-1 0 0,1-1 0,-1 1 0,1-1 0,5-3 0,-3 0 0,0-1 0,0-1 0,0 1 0,-1-1 0,7-8 0,-8 9 0,24-21 0,-29 27 0,0 0 0,0 0 0,0 1 0,0-1 0,0 0 0,0 0 0,0 0 0,1 0 0,-1 0 0,0 0 0,0 0 0,0 0 0,0 0 0,0 0 0,0 0 0,0 0 0,0 0 0,0 0 0,0 0 0,0 0 0,0 0 0,0 0 0,0 0 0,1 0 0,-1 0 0,0 0 0,0 0 0,0 0 0,0 0 0,0 0 0,0 0 0,0 0 0,0 0 0,0 0 0,0 0 0,0 0 0,1 0 0,-1 0 0,0 0 0,0 0 0,0 0 0,0 0 0,0 0 0,-15 17 0,4-6 0,-11 11 0,-2 0 0,-28 21 0,44-38 0,0 0 0,-1 0 0,1 0 0,-1-1 0,0 0 0,0-1 0,0 0 0,0-1 0,-1 1 0,1-2 0,-16 2 0,21-3 0,0 0 0,0 1 0,0 0 0,0-1 0,0 1 0,0 1 0,0-1 0,1 1 0,-1-1 0,-4 4 0,8-5 0,-1 0 0,1 0 0,0 1 0,-1-1 0,1 0 0,-1 1 0,1-1 0,0 1 0,-1-1 0,1 0 0,0 1 0,-1-1 0,1 1 0,0-1 0,0 1 0,-1-1 0,1 1 0,0-1 0,0 1 0,0-1 0,0 1 0,0 0 0,0-1 0,0 1 0,0-1 0,0 1 0,0-1 0,0 2 0,1-1 0,0 1 0,0-1 0,0 0 0,0 1 0,1-1 0,-1 0 0,0 0 0,0 0 0,1 0 0,-1 0 0,1 0 0,-1 0 0,1-1 0,2 2 0,10 3 0,0-1 0,0 0 0,0-1 0,1-1 0,-1 0 0,24 0 0,-11-2 0,0-1 0,46-8 0,-65 7 0,1-1 0,-1 1 0,0-1 0,0-1 0,0 0 0,0 0 0,9-6 0,-14 8 0,0 0 0,0-1 0,0 1 0,-1 0 0,1-1 0,-1 0 0,1 1 0,-1-1 0,0 0 0,0 0 0,0 0 0,0 0 0,-1-1 0,1 1 0,-1 0 0,0-1 0,0 1 0,0-1 0,0-6 0,-1 8 0,0 1 0,0-1 0,0 0 0,0 1 0,-1-1 0,1 1 0,0-1 0,-1 1 0,0-1 0,1 1 0,-1-1 0,0 1 0,0 0 0,0-1 0,0 1 0,0 0 0,0 0 0,0 0 0,0 0 0,0 0 0,-3-2 0,0 1 0,1 0 0,-1 1 0,0-1 0,0 1 0,0 0 0,1 0 0,-1 0 0,-7 0 0,-2 0 0,-1 1 0,1 0 0,-1 1 0,-17 4 0,-21 9 0,0 3 0,2 2 0,0 2 0,1 2 0,-47 31 0,42-25 0,23-16 0,25-11 0,0 0 0,0 1 0,0 0 0,0 0 0,1 0 0,0 0 0,-7 6 0,12-9 0,0 0 0,0 0 0,0 0 0,0 1 0,0-1 0,0 0 0,0 0 0,0 1 0,0-1 0,0 0 0,0 0 0,1 1 0,-1-1 0,0 0 0,0 0 0,0 1 0,0-1 0,0 0 0,0 0 0,1 0 0,-1 0 0,0 1 0,0-1 0,0 0 0,0 0 0,1 0 0,-1 0 0,0 1 0,0-1 0,0 0 0,1 0 0,-1 0 0,0 0 0,0 0 0,1 0 0,-1 0 0,0 0 0,0 0 0,1 0 0,-1 0 0,0 0 0,0 0 0,1 0 0,-1 0 0,0 0 0,0 0 0,0 0 0,1 0 0,-1 0 0,0 0 0,18 1 0,383 0 0,-180-3 0,-195 2 0,0-2 0,-1 0 0,1-2 0,27-7 0,-42 8 0,1-1 0,-2 1 0,1-2 0,0 0 0,-1 0 0,0-1 0,0 0 0,-1-1 0,1 0 0,-1 0 0,11-13 0,-18 18 0,0 0 0,-1 1 0,1-1 0,0-1 0,-1 1 0,1 0 0,-1 0 0,0 0 0,0-1 0,0 1 0,0-1 0,0 1 0,-1-1 0,1 1 0,-1-1 0,0 1 0,1-1 0,-1 1 0,0-1 0,0 0 0,-1 1 0,1-1 0,-1 1 0,1-1 0,-2-3 0,0 4 0,1-1 0,-1 1 0,0 0 0,0 0 0,0 0 0,0 0 0,0 0 0,-1 0 0,1 0 0,0 1 0,-1-1 0,1 1 0,-1 0 0,0 0 0,1 0 0,-1 0 0,0 0 0,0 1 0,0-1 0,0 1 0,1 0 0,-5-1 0,-258 1 0,112 4 0,49-1 0,0 6 0,1 4 0,-192 49 0,230-46 0,176-12 0,334-24 0,-365 11 0,0-4 0,-1-2 0,117-40 0,-166 42 0,-26 11 0,0 0 0,0 0 0,0 0 0,0 0 0,0 1 0,1-1 0,-1 1 0,0 0 0,1 1 0,-1-1 0,1 1 0,-1 0 0,1 0 0,-1 0 0,1 0 0,-1 1 0,1 0 0,-1 0 0,7 2 0,48 21 0,1-2 0,1-3 0,75 13 0,-91-25 0,1-2 0,0-2 0,0-1 0,0-3 0,56-8 0,-79 6 0,0-1 0,0-1 0,0-1 0,-1-1 0,0-1 0,-1-1 0,25-14 0,-33 15 0,-1-1 0,0 0 0,-1 0 0,1-1 0,-2 0 0,0-1 0,0-1 0,-1 1 0,0-2 0,-1 1 0,0-1 0,6-17 0,-43 110 0,11-49 0,-32 40 0,28-41 0,-22 37 0,44-66 0,0-1 0,0 1 0,0 0 0,0-1 0,-1 1 0,1-1 0,0 1 0,0 0 0,-1-1 0,1 1 0,0-1 0,-1 1 0,1-1 0,-1 1 0,1-1 0,-1 1 0,1-1 0,-1 1 0,1-1 0,-1 0 0,1 1 0,-1-1 0,1 0 0,-1 0 0,1 1 0,-1-1 0,0 0 0,1 0 0,-1 0 0,0 0 0,1 0 0,-1 1 0,1-1 0,-2-1 0,-7-21 0,4-53 0,4 64 0,-3-31 0,-2 0 0,-21-71 0,4 17 0,23 94 0,0 0 0,-1 1 0,1-1 0,0 0 0,-1 1 0,1-1 0,-1 1 0,1-1 0,-1 1 0,0-1 0,0 1 0,0-1 0,0 1 0,-1-2 0,2 3 0,-1 0 0,1 0 0,-1 0 0,1 1 0,-1-1 0,1 0 0,0 0 0,-1 0 0,1 0 0,-1 0 0,1 1 0,0-1 0,-1 0 0,1 0 0,-1 1 0,1-1 0,0 0 0,0 1 0,-1-1 0,1 0 0,0 1 0,-1-1 0,1 0 0,0 1 0,0-1 0,0 1 0,-1-1 0,1 0 0,0 1 0,0-1 0,0 2 0,-16 54 0,13-44 0,-10 33 0,5-18 0,1 0 0,0 0 0,-3 51 0,10-76 0,0-1 0,0 0 0,0 1 0,0-1 0,0 1 0,0-1 0,0 1 0,0-1 0,1 0 0,-1 1 0,1-1 0,-1 1 0,1-1 0,-1 0 0,1 0 0,0 1 0,0-1 0,0 0 0,-1 0 0,1 0 0,0 0 0,0 0 0,1 0 0,-1 0 0,0 0 0,2 1 0,0-1 0,-1-1 0,1 1 0,0-1 0,0 1 0,-1-1 0,1 0 0,0 0 0,0 0 0,-1-1 0,1 1 0,0-1 0,5-1 0,6-3 0,1-1 0,-1 0 0,24-14 0,-4-2 0,-1-2 0,-1 0 0,-1-3 0,-1 0 0,-2-2 0,45-56 0,-49 46 0,-20 30 0,1 1 0,0-1 0,1 1 0,0 0 0,0 1 0,0-1 0,10-6 0,-13 12 0,1 0 0,-1 0 0,1 1 0,-1 0 0,1 0 0,0 0 0,0 0 0,0 1 0,0-1 0,0 1 0,-1 0 0,1 0 0,0 0 0,0 1 0,0-1 0,0 1 0,0 0 0,6 2 0,10 5 0,-1 0 0,26 14 0,-11-5 0,64 33 0,-3 4 0,139 104 0,-150-99 0,-49-31 0,-26-21 0,0 1 0,0-1 0,1-1 0,17 9 0,-25-14 0,0-1 0,0 0 0,0 0 0,1 0 0,-1 0 0,0 0 0,0 0 0,0-1 0,0 1 0,0-1 0,0 1 0,0-1 0,0 0 0,0 0 0,0 0 0,0 0 0,0 0 0,-1 0 0,1-1 0,0 1 0,1-2 0,40-39 0,-33 31 0,47-48 0,-31 30 0,1 2 0,47-37 0,-59 52 0,0-1 0,17-19 0,-12 11 0,-19 20 0,-1 0 0,1 0 0,0 0 0,0 1 0,0-1 0,0 0 0,0 0 0,0 0 0,0 1 0,0-1 0,0 0 0,0 1 0,1-1 0,-1 1 0,0 0 0,0-1 0,0 1 0,1 0 0,-1 0 0,0-1 0,0 1 0,1 0 0,-1 0 0,0 1 0,1-1 0,1 0 0,-1 2 0,0-1 0,-1 0 0,1 0 0,-1 1 0,1-1 0,-1 1 0,0-1 0,0 1 0,0 0 0,1-1 0,-1 1 0,-1 0 0,1 0 0,1 4 0,2 8 0,0 0 0,-1 1 0,2 20 0,-5-33 0,1 14 0,1-1 0,1 0 0,0 0 0,1 0 0,1 0 0,13 27 0,-4-86 0,4-32 0,-3-1 0,7-128 0,-2-5 0,-20 848 0,-2-745 0,4-122 0,-2 226 0,0-1 0,0 1 0,1-1 0,-1 1 0,1-1 0,-1 1 0,1-1 0,1 1 0,-1 0 0,0 0 0,1-1 0,-1 1 0,1 0 0,0 0 0,0 0 0,3-2 0,-5 5 0,0 0 0,0-1 0,0 1 0,0 0 0,0 0 0,1 0 0,-1 0 0,0 0 0,0 0 0,0 0 0,0 0 0,1-1 0,-1 1 0,0 0 0,0 0 0,0 0 0,1 0 0,-1 0 0,0 0 0,0 0 0,0 0 0,1 0 0,-1 0 0,0 0 0,0 0 0,0 0 0,1 1 0,-1-1 0,0 0 0,0 0 0,0 0 0,0 0 0,1 0 0,-1 0 0,0 0 0,0 0 0,0 1 0,0-1 0,0 0 0,1 0 0,-1 0 0,0 0 0,0 0 0,0 1 0,2 11 0,-6 16 0,-98 332 0,32-134 0,63-202 0,1 0 0,1 0 0,1 0 0,1 1 0,0 41 0,3-89 0,0 1 0,1-1 0,1 0 0,6-26 0,29-100 0,-8 37 0,-13 50 0,3 1 0,3 0 0,2 2 0,33-58 0,-17 19 0,-6 10 0,-34 88 0,0 0 0,0 0 0,0-1 0,0 1 0,0 0 0,0 0 0,0 0 0,0-1 0,0 1 0,0 0 0,0 0 0,0 0 0,0-1 0,1 1 0,-1 0 0,0 0 0,0 0 0,0 0 0,0-1 0,0 1 0,0 0 0,0 0 0,1 0 0,-1 0 0,0 0 0,0-1 0,0 1 0,0 0 0,1 0 0,-1 0 0,0 0 0,0 0 0,0 0 0,0 0 0,1 0 0,-1 0 0,0 0 0,0 0 0,0 0 0,1 0 0,-1 0 0,0 0 0,0 0 0,0 0 0,1 0 0,-1 0 0,0 0 0,0 0 0,0 0 0,1 0 0,-1 0 0,0 0 0,0 0 0,1 0 0,2 16 0,-1 25 0,-2-40 0,-1 726 0,2-716 0,3-12 0,7-22 0,10-39 0,-21 61 0,32-147 0,-26 110 0,2 0 0,1 1 0,21-54 0,20-54 0,-50 144 0,0 0 0,0 1 0,0-1 0,0 0 0,0 1 0,1-1 0,-1 0 0,0 1 0,0-1 0,1 0 0,-1 1 0,0-1 0,1 1 0,-1-1 0,0 0 0,1 1 0,-1-1 0,1 1 0,-1-1 0,1 1 0,-1-1 0,1 1 0,-1 0 0,1-1 0,0 1 0,-1 0 0,2-1 0,3 18 0,-2 37 0,-3-53 0,-1 628 0,3-844 0,-5-240 0,-18 249 0,21 1028 0,2-852 0,9-48 0,-2 13 0,12-48 0,-13 80 0,-2 0 0,3-53 0,-9 63 0,4-52 0,-4 72 0,1-1 0,-1 1 0,1-1 0,0 1 0,0 0 0,0-1 0,1 1 0,-1 0 0,1 0 0,0 0 0,0 0 0,0 0 0,0 0 0,1 1 0,-1-1 0,1 1 0,3-3 0,-6 4 0,1 1 0,-1 0 0,1 0 0,0 0 0,-1 0 0,1 0 0,0 0 0,-1 0 0,1 0 0,-1 0 0,1 0 0,0 0 0,-1 0 0,1 0 0,-1 0 0,1 1 0,0-1 0,-1 0 0,1 0 0,-1 1 0,1-1 0,-1 0 0,1 1 0,-1-1 0,1 1 0,-1-1 0,1 0 0,-1 1 0,0-1 0,1 1 0,-1-1 0,1 1 0,-1 0 0,0-1 0,0 1 0,1-1 0,-1 1 0,0-1 0,0 1 0,0 0 0,0-1 0,0 1 0,0 0 0,0-1 0,0 2 0,6 33 0,-6-34 0,4 362 0,-7-189 0,4-139 0,-2 0 0,-1-1 0,-1 1 0,-2-1 0,-13 44 0,14-69 0,0-11 0,-1-23 0,2-36 0,3 25 0,2 1 0,1 0 0,2 0 0,11-44 0,36-146 0,-27 78 0,-20 108 0,-4 25 0,0 0 0,2 0 0,-1 1 0,2-1 0,5-14 0,-9 28 0,0-1 0,0 1 0,0 0 0,0-1 0,0 1 0,0 0 0,0-1 0,0 1 0,1 0 0,-1-1 0,0 1 0,0 0 0,0 0 0,0-1 0,0 1 0,1 0 0,-1 0 0,0-1 0,0 1 0,1 0 0,-1 0 0,0 0 0,0-1 0,1 1 0,-1 0 0,0 0 0,0 0 0,1 0 0,-1-1 0,0 1 0,1 0 0,-1 0 0,0 0 0,1 0 0,-1 0 0,0 0 0,0 0 0,1 0 0,-1 0 0,0 0 0,1 0 0,-1 0 0,0 0 0,1 0 0,-1 0 0,1 1 0,7 17 0,3 36 0,-10-48 0,7 65-251,-3 142 0,-6-169-612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19:44.906"/>
    </inkml:context>
    <inkml:brush xml:id="br0">
      <inkml:brushProperty name="width" value="0.2" units="cm"/>
      <inkml:brushProperty name="height" value="0.2" units="cm"/>
      <inkml:brushProperty name="color" value="#FFFFFF"/>
    </inkml:brush>
  </inkml:definitions>
  <inkml:trace contextRef="#ctx0" brushRef="#br0">90 1 24575,'-2'1'0,"1"-1"0,-1 1 0,0 0 0,0 0 0,0 0 0,1 0 0,-1 0 0,0 0 0,1 0 0,-1 1 0,1-1 0,0 0 0,-1 1 0,1 0 0,0-1 0,0 1 0,0 0 0,0-1 0,0 1 0,0 0 0,0 2 0,-17 43 0,16-43 0,-9 44 0,1 0 0,3 1 0,-2 85 0,9-159 0,-1 0 0,1-1 0,1 1 0,1-1 0,2 1 0,0 0 0,12-35 0,-11 43 0,-1 6 0,-3 29 0,-1 257 0,4-305 0,1 0 0,14-46 0,1 0 0,-18 64 0,1 0 0,0 0 0,0 0 0,2 1 0,-1-1 0,1 1 0,1 0 0,0 0 0,1 1 0,0 0 0,0 0 0,1 0 0,17-15 0,-24 24 0,-1 1 0,1-1 0,-1 1 0,1-1 0,-1 1 0,1 0 0,0-1 0,-1 1 0,1 0 0,-1-1 0,1 1 0,0 0 0,-1 0 0,1-1 0,0 1 0,-1 0 0,1 0 0,0 0 0,-1 0 0,1 0 0,0 0 0,-1 0 0,1 0 0,0 0 0,-1 1 0,1-1 0,0 0 0,-1 0 0,2 1 0,6 18 0,-6 37 0,-3-48 0,1 3 0,0 38 0,-2 0 0,-2 0 0,-19 84 0,19-116 0,3-11 0,1-1 0,-1 0 0,0 0 0,-1 0 0,1 0 0,-1 0 0,0 0 0,-1 0 0,1 0 0,-6 8 0,7-18 0,0 1 0,0 0 0,0-1 0,1 1 0,0-1 0,0 1 0,0-1 0,1 1 0,0-5 0,2-10 0,1 0 0,1 1 0,1 0 0,0 0 0,1 0 0,14-23 0,67-92 0,-83 126 0,5-9 0,7-5 0,-10 25 0,-1 17 0,-1 48 0,-6 92 0,1-159 0,1-11 0,0-1 0,0 1 0,0 0 0,1 0 0,1 0 0,0 0 0,0 0 0,9-15 0,44-64 0,-10 18 0,-36 59 0,-8 22 0,-8 31 0,4-35 0,1 4 0,-2-1 0,1 0 0,-2 0 0,-3 10 0,3-12 0,1 1 0,0-1 0,1 1 0,-1 0 0,2-1 0,-1 1 0,1 11 0,1-8 0,0-1 0,1 1 0,0-1 0,1 1 0,0-1 0,1 1 0,0-1 0,7 15 0,-7-16 0,-1 1 0,1 1 0,-2-1 0,1 0 0,-2 19 0,2 0 0,-2-14 0,0 1 0,-1 0 0,0 0 0,-7 28 0,3-20 0,5-23 0,0 0 0,-1 1 0,1-1 0,-1 0 0,1 0 0,-1 0 0,1 0 0,-1 0 0,0 0 0,0 0 0,0 0 0,0 0 0,-1-1 0,1 1 0,0 0 0,-1-1 0,1 1 0,-1-1 0,-3 3 0,1-2 0,0-1 0,-1 0 0,1-1 0,-1 1 0,1-1 0,-1 1 0,1-1 0,-7-1 0,6 0 0,-27-1 0,-43-9 0,46 6 0,0 1 0,-36 0 0,58 4-110,5 0 26,0 0 0,0 1 1,0-1-1,0 0 0,0-1 1,0 1-1,0 0 0,0 0 1,0-1-1,0 1 1,0-1-1,1 0 0,-1 1 1,-2-2-1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19:50.108"/>
    </inkml:context>
    <inkml:brush xml:id="br0">
      <inkml:brushProperty name="width" value="0.2" units="cm"/>
      <inkml:brushProperty name="height" value="0.2" units="cm"/>
      <inkml:brushProperty name="color" value="#FFFFFF"/>
    </inkml:brush>
  </inkml:definitions>
  <inkml:trace contextRef="#ctx0" brushRef="#br0">1935 152 24575,'-8'101'0,"-2"13"0,6-76 0,4-38 0,0 0 0,0 0 0,0 0 0,0 0 0,0 0 0,0 0 0,0 0 0,0 0 0,0 0 0,-1 0 0,1 0 0,0 0 0,0 0 0,0 0 0,0 0 0,0 0 0,0 0 0,0 0 0,0 0 0,0 0 0,0 0 0,0 0 0,0 0 0,0 0 0,0 0 0,0 0 0,2-23 0,13-54 0,40-118 0,-47 170 0,-6 20 0,0-1 0,0 1 0,1-1 0,0 1 0,-1 0 0,2 0 0,5-8 0,-8 13 0,-1-1 0,1 0 0,0 1 0,-1-1 0,1 1 0,0-1 0,0 1 0,-1-1 0,1 1 0,0-1 0,0 1 0,0 0 0,0-1 0,-1 1 0,1 0 0,0 0 0,0 0 0,0-1 0,0 1 0,0 0 0,1 1 0,-1-1 0,0 1 0,1-1 0,-1 1 0,0 0 0,0 0 0,0-1 0,0 1 0,0 0 0,0 0 0,0 0 0,0 0 0,0 0 0,-1 1 0,1-1 0,0 0 0,-1 0 0,1 0 0,0 3 0,5 12 0,0-1 0,-2 1 0,5 27 0,-3-12 0,-4-20 0,-2-1 0,0 1 0,0 0 0,-1-1 0,0 1 0,-1 0 0,0-1 0,-7 19 0,5-15 0,1 0 0,0 1 0,0-1 0,0 19 0,4 140 0,-9-178 0,0 1 0,0 0 0,0 0 0,-13-3 0,-47-11 0,-86-10 0,30 7 0,101 18 0,0 0 0,-1 2 0,1 0 0,-28 4 0,2 0 0,34-2 0,-1 1 0,1 0 0,-19 6 0,-14 3 0,11-7 0,0-2 0,-60-4 0,19 0 0,37 0 0,-57-10 0,-20-2 0,57 11 0,-14-1 0,-143 10 0,401-55 0,426-113 0,-289 69 0,-318 91 0,1 1 0,0-1 0,-1 0 0,0 0 0,1 0 0,-1 0 0,0 0 0,0 0 0,0 0 0,0-1 0,0 1 0,-1-1 0,1 1 0,1-5 0,14-18 0,61-55 0,-77 79 0,-1 1 0,0 0 0,0 0 0,1-1 0,-1 1 0,0 0 0,0 0 0,1-1 0,-1 1 0,0 0 0,1 0 0,-1 0 0,0-1 0,1 1 0,-1 0 0,1 0 0,-1 0 0,0 0 0,1 0 0,-1 0 0,0 0 0,1 0 0,-1 0 0,1 0 0,-1 0 0,0 0 0,1 0 0,-1 0 0,0 0 0,1 0 0,-1 1 0,0-1 0,1 0 0,-1 0 0,1 1 0,13 13 0,11 28 0,-21-36 0,-2-1 0,1-1 0,-1 1 0,1 0 0,-1 0 0,-1 0 0,1 0 0,-1 0 0,0 0 0,0 1 0,0-1 0,-1 0 0,0 0 0,0 1 0,0-1 0,-1 0 0,1 0 0,-1 1 0,-1-1 0,1 0 0,-1 0 0,1 0 0,-2 0 0,1 0 0,0-1 0,-1 1 0,0-1 0,0 1 0,0-1 0,-1 0 0,-6 6 0,0 0 0,3 0 0,-1-1 0,0-1 0,0 1 0,-1-2 0,0 1 0,0-1 0,-1 0 0,0-1 0,-18 8 0,28-13 0,0-1 0,-1 0 0,1 0 0,0 0 0,-1 0 0,1 0 0,-1 0 0,1 0 0,0 0 0,-1 0 0,1-1 0,0 1 0,0 0 0,-1 0 0,1 0 0,0 0 0,-1 0 0,1-1 0,0 1 0,-1 0 0,1 0 0,0 0 0,0-1 0,-1 1 0,1 0 0,0 0 0,0-1 0,0 1 0,-1 0 0,1 0 0,0-1 0,0 1 0,0 0 0,0-1 0,0 1 0,0 0 0,-1-1 0,-1-20 0,5-19 0,-1 28 0,3-9 0,-1-1 0,-1 1 0,-1 0 0,-2-43 0,0 63 0,-1-1 0,0 1 0,1 0 0,-1-1 0,0 1 0,0 0 0,0-1 0,0 1 0,0 0 0,0 0 0,0 0 0,0 0 0,-1 0 0,1 0 0,0 0 0,-1 0 0,1 1 0,0-1 0,-1 0 0,1 1 0,-1-1 0,-2 0 0,-44-10 0,30 7 0,-127-34 0,131 36 0,0 1 0,0 1 0,0 0 0,0 1 0,-16 3 0,-35 1 0,-724-5 0,726-3 0,43 1 0,-1 1 0,1 0 0,-27 4 0,31-1 0,1 0 0,0 1 0,0 1 0,1 0 0,-1 1 0,1 1 0,0 0 0,-17 10 0,31-16 0,0 1 0,-1-1 0,1 0 0,0 1 0,0-1 0,0 0 0,0 1 0,0-1 0,0 1 0,0-1 0,0 0 0,0 1 0,0-1 0,0 0 0,0 1 0,0-1 0,0 0 0,0 1 0,0-1 0,1 0 0,-1 1 0,0-1 0,0 0 0,0 1 0,0-1 0,1 0 0,-1 1 0,0-1 0,0 0 0,1 0 0,-1 1 0,0-1 0,1 0 0,-1 0 0,0 0 0,0 1 0,1-1 0,-1 0 0,0 0 0,1 0 0,-1 0 0,1 0 0,-1 0 0,0 0 0,1 1 0,-1-1 0,0 0 0,1 0 0,-1 0 0,0-1 0,1 1 0,27 9 0,-24-8 0,101 24 0,185 20 0,-242-39 0,1-3 0,-1-2 0,91-9 0,-118 7 0,-20 1 0,-1 0 0,0 0 0,0 0 0,0 0 0,0 0 0,1 0 0,-1 1 0,0-1 0,0 0 0,0 0 0,0 0 0,0 0 0,1 0 0,-1 0 0,0 0 0,0 1 0,0-1 0,0 0 0,0 0 0,0 0 0,0 0 0,0 1 0,0-1 0,0 0 0,1 0 0,-1 0 0,0 0 0,0 1 0,0-1 0,0 0 0,0 0 0,0 0 0,0 0 0,0 1 0,0-1 0,0 0 0,-1 0 0,1 0 0,0 0 0,0 1 0,0-1 0,0 0 0,0 0 0,0 0 0,0 0 0,0 0 0,0 1 0,-1-1 0,-29 24 0,10-14 0,-1 0 0,0-1 0,-1-1 0,0-1 0,-32 6 0,-118 14 0,142-24 0,-50 6 0,18-3 0,0 3 0,-105 28 0,138-27 0,13-4 0,0-1 0,-34 7 0,50-12 2,1 0 1,-1-1-1,0 1 0,0 0 0,0 0 1,0 0-1,0 0 0,0 0 0,0 0 0,0 0 1,0 0-1,1 0 0,-1 0 0,0 0 1,0 0-1,0 0 0,0-1 0,0 1 0,0 0 1,0 0-1,0 0 0,0 0 0,0 0 1,0 0-1,0 0 0,0 0 0,0-1 0,0 1 1,0 0-1,0 0 0,0 0 0,0 0 0,0 0 1,0 0-1,0 0 0,0-1 0,0 1 1,0 0-1,0 0 0,0 0 0,0 0 0,0 0 1,0 0-1,0 0 0,0 0 0,0-1 1,0 1-1,0 0 0,-1 0 0,1 0 0,10-6-1480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19:57.198"/>
    </inkml:context>
    <inkml:brush xml:id="br0">
      <inkml:brushProperty name="width" value="0.2" units="cm"/>
      <inkml:brushProperty name="height" value="0.2" units="cm"/>
      <inkml:brushProperty name="color" value="#FFFFFF"/>
    </inkml:brush>
  </inkml:definitions>
  <inkml:trace contextRef="#ctx0" brushRef="#br0">3236 514 24575,'-21'-1'0,"1"-1"0,-26-6 0,-38-3 0,-477 11 0,547 1 0,0 0 0,0 1 0,0 1 0,0 0 0,0 1 0,1 1 0,-25 10 0,-9 4 0,35-15 0,0-1 0,0 0 0,-23 1 0,25-3 0,0 0 0,0 0 0,0 1 0,0 1 0,0 0 0,-13 5 0,15-4 0,-10 6 0,18-9 0,0-1 0,0 1 0,0-1 0,0 1 0,1-1 0,-1 0 0,0 1 0,0-1 0,0 1 0,0-1 0,0 1 0,1-1 0,-1 1 0,0-1 0,0 0 0,0 1 0,1-1 0,-1 0 0,0 1 0,1-1 0,-1 0 0,0 1 0,1-1 0,-1 0 0,1 0 0,-1 1 0,0-1 0,1 0 0,-1 0 0,1 0 0,-1 1 0,0-1 0,1 0 0,-1 0 0,1 0 0,-1 0 0,1 0 0,-1 0 0,1 0 0,-1 0 0,1 0 0,25 6 0,0-1 0,-1-1 0,1-1 0,29 0 0,45 4 0,215 50 0,77 10 0,-308-57 0,0-4 0,143-9 0,-250 3 0,0-2 0,1-1 0,-1 0 0,-34-11 0,-47-7 0,48 11 0,-86-27 0,-3-1 0,51 18 0,-4-3 0,-1 5 0,-179-9 0,205 27 0,1 3 0,0 4 0,-98 21 0,-108 50 0,36-27 0,177-39 0,-1-3 0,0-2 0,0-4 0,-86-6 0,38 2 0,103 1 0,1 0 0,-1-1 0,1 0 0,-1 0 0,1-1 0,0-1 0,0 1 0,0-2 0,0 1 0,0-1 0,1-1 0,-1 0 0,-13-10 0,7 6 0,1 0 0,-2 1 0,1 1 0,-1 1 0,0 1 0,0 0 0,0 1 0,-1 0 0,1 2 0,-29-1 0,-9 3 0,185 18 0,314-24 0,-17-1 0,-60 34 0,214 8 0,-548-31 0,-26 3 0,-20 5 0,-9 3 0,-1-2 0,-1-1 0,0 0 0,0-2 0,-1-1 0,0-1 0,-1-1 0,0-1 0,0-1 0,0-1 0,-29-1 0,-761-5 0,791 1 0,0-2 0,0-1 0,0-2 0,1 0 0,0-1 0,-31-14 0,17 7 0,-49-11 0,-73-18 0,110 27 0,0 3 0,-1 1 0,0 3 0,-81-4 0,83 13 0,11 1 0,-1-1 0,1-2 0,0-2 0,-58-13 0,44 7 0,42 9 0,-1 0 0,0-2 0,1 1 0,-17-7 0,24 7 0,0 1 0,0-1 0,0 0 0,0 0 0,0 0 0,0-1 0,0 1 0,1-1 0,-1 1 0,1-1 0,0 0 0,0 0 0,0 0 0,0 0 0,1 0 0,-1-1 0,1 1 0,-1-4 0,-4-16 0,0-1 0,2 1 0,1-1 0,1 0 0,2 0 0,0 0 0,1 0 0,1 0 0,1 0 0,2 0 0,0 1 0,2-1 0,0 1 0,1 1 0,2 0 0,0 0 0,1 1 0,1 0 0,30-38 0,-40 56 0,1 0 0,-1 0 0,1 0 0,0 0 0,0 1 0,0-1 0,0 1 0,0-1 0,1 1 0,-1 0 0,1 1 0,-1-1 0,1 0 0,0 1 0,5-1 0,-7 2 0,0 0 0,0 0 0,0 1 0,0-1 0,0 1 0,0 0 0,0-1 0,-1 1 0,1 0 0,0 0 0,0 0 0,-1 0 0,1 1 0,0-1 0,-1 0 0,1 1 0,-1-1 0,0 1 0,0-1 0,1 1 0,-1 0 0,0-1 0,0 1 0,0 0 0,-1 0 0,1 0 0,0 0 0,-1 0 0,1 0 0,-1 3 0,62 234 0,-30-98 0,-41-154 0,-1 1 0,1 0 0,-2 0 0,-15-13 0,21 20 0,-1 0 0,0 0 0,0 1 0,0 0 0,-1 0 0,0 1 0,1-1 0,-11-2 0,14 5 0,0 0 0,-1 1 0,1-1 0,-1 1 0,1 0 0,0 0 0,-1 0 0,1 0 0,-1 1 0,1-1 0,0 1 0,-1 0 0,1 0 0,0 0 0,0 1 0,-1-1 0,1 1 0,0-1 0,1 1 0,-5 3 0,-13 12 0,0 2 0,1 0 0,-26 36 0,18-22 0,43-50 0,0 1 0,1 0 0,1 1 0,1 1 0,29-18 0,118-55 0,-107 59 0,95-62 0,-145 84 0,1 1 0,0-1 0,0 1 0,0 1 0,1 0 0,0 1 0,0 0 0,0 0 0,21-1 0,7 2 0,60 4 0,-25 0 0,362 15 0,-9-11 0,-255-8 0,-147 4 0,0 1 0,0 1 0,0 1 0,41 14 0,-42-11 0,0-1 0,0-2 0,1 0 0,48 3 0,-8-8 0,81-2 0,-133 0 0,-1-1 0,1 0 0,-1-1 0,14-5 0,-14 4 0,0 1 0,0 0 0,1 1 0,19-2 0,121 5 0,-189 2 0,0 3 0,1 0 0,0 3 0,0 1 0,-62 25 0,46-16 0,-1-2 0,-56 10 0,-114 21 0,135-26 0,81-20 0,-75 19 0,-1-3 0,-160 9 0,-461-25 0,308-4 0,390 3 0,3 0 0,-1 0 0,0 0 0,1 0 0,-1 0 0,1 0 0,-1 0 0,1 1 0,-1-1 0,0 1 0,1 0 0,0 0 0,-1 0 0,1 0 0,-4 2 0,6-2 0,1-1 0,-1 1 0,0-1 0,0 1 0,1-1 0,-1 1 0,0-1 0,0 0 0,1 1 0,-1-1 0,0 1 0,1-1 0,-1 0 0,1 1 0,-1-1 0,1 0 0,-1 1 0,1-1 0,-1 0 0,1 1 0,-1-1 0,1 0 0,-1 0 0,1 0 0,-1 0 0,1 0 0,-1 1 0,1-1 0,-1 0 0,1 0 0,-1 0 0,1 0 0,-1-1 0,1 1 0,0 0 0,25 4 0,6-4 0,1-2 0,35-6 0,25-1 0,188 2 0,-82 5 0,334-46 0,-458 34 0,4-1 0,105-8 0,-178 23 0,26-1 0,52 3 0,-84-2 0,0 0 0,1 0 0,-1 0 0,0 0 0,0 0 0,1 0 0,-1 0 0,0 0 0,1 0 0,-1 0 0,0 0 0,0 0 0,1 0 0,-1 1 0,0-1 0,0 0 0,1 0 0,-1 0 0,0 0 0,0 0 0,1 1 0,-1-1 0,0 0 0,0 0 0,0 1 0,1-1 0,-1 0 0,0 0 0,0 0 0,0 1 0,0-1 0,0 0 0,1 1 0,-1-1 0,0 0 0,0 0 0,0 1 0,0-1 0,0 0 0,0 1 0,0-1 0,0 0 0,0 1 0,-11 13 0,-24 13 0,31-24 0,-258 179 0,196-142 0,-1-2 0,-82 32 0,4 1 0,6-2 0,124-66 0,32-18 0,36-19 0,41-14 0,147-53 0,-41 20 0,-145 53 0,97-66 0,-82 48 0,-60 41 0,0 0 0,0 1 0,0 0 0,0 0 0,1 1 0,-1 1 0,1 0 0,12-1 0,87-2 0,-78 6 0,-51-1 0,-53 0 0,14 3 0,-93 16 0,94-9 0,-95 2 0,23-15 0,57 0 0,-141 12 0,146 4 0,-128 42 0,59-13 0,59-23 0,-143 19 0,205-35 0,-1 0 0,1 1 0,1 1 0,-1 0 0,1 1 0,-16 9 0,16-8 0,0 0 0,0-1 0,-1 0 0,0-1 0,-30 5 0,-25-6 0,-86-5 0,44-2 0,-7-15 0,119 18 0,1 1 0,-1-1 0,0 0 0,1 0 0,-1 0 0,0 1 0,0-1 0,1 0 0,-1 1 0,0-1 0,0 0 0,0 0 0,0 1 0,1-1 0,-1 0 0,0 1 0,0-1 0,0 0 0,0 1 0,0-1 0,0 1 0,0-1 0,0 0 0,0 1 0,0-1 0,0 0 0,0 1 0,0-1 0,0 0 0,0 1 0,0-1 0,0 0 0,-1 1 0,1-1 0,0 0 0,0 1 0,0-1 0,-1 0 0,1 1 0,0-1 0,0 0 0,0 0 0,-1 1 0,1-1 0,0 0 0,-1 0 0,1 0 0,0 1 0,-1-1 0,1 0 0,0 0 0,-1 0 0,1 0 0,0 0 0,-1 0 0,1 0 0,0 0 0,-1 0 0,1 0 0,0 0 0,-1 0 0,1 0 0,0 0 0,-1 0 0,1 0 0,-1 0 0,0 0 0,23 18 0,0-10 0,1 0 0,42 7 0,22 8 0,-30-6 0,1-2 0,1-4 0,60 5 0,-149-16 0,-13-2 0,-1 1 0,1 3 0,-1 1 0,1 2 0,-67 18 0,64-11-1365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20:14.190"/>
    </inkml:context>
    <inkml:brush xml:id="br0">
      <inkml:brushProperty name="width" value="0.2" units="cm"/>
      <inkml:brushProperty name="height" value="0.2" units="cm"/>
      <inkml:brushProperty name="color" value="#FFFFFF"/>
    </inkml:brush>
  </inkml:definitions>
  <inkml:trace contextRef="#ctx0" brushRef="#br0">741 30 24575,'-8'-1'0,"0"0"0,-1-1 0,1 0 0,-14-5 0,-25-4 0,-231 6 0,154 7 0,109-1 16,0 1 0,-1 0-1,1 2 1,0 0 0,1 0-1,-1 1 1,-23 13 0,17-9-513,0-1 0,-31 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8:20:56.179"/>
    </inkml:context>
    <inkml:brush xml:id="br0">
      <inkml:brushProperty name="width" value="0.2" units="cm"/>
      <inkml:brushProperty name="height" value="0.2" units="cm"/>
      <inkml:brushProperty name="color" value="#FFFFFF"/>
    </inkml:brush>
  </inkml:definitions>
  <inkml:trace contextRef="#ctx0" brushRef="#br0">60 1395 24575,'-1'28'0,"-2"0"0,-1 0 0,-9 33 0,-25 50 0,47-132 0,0 1 0,2 0 0,1 0 0,0 1 0,28-32 0,-39 50 0,-1 0 0,0 0 0,1 0 0,-1 1 0,1-1 0,-1 0 0,1 0 0,0 1 0,-1-1 0,1 1 0,0-1 0,-1 0 0,1 1 0,0-1 0,0 1 0,0 0 0,-1-1 0,1 1 0,0 0 0,0-1 0,0 1 0,0 0 0,0 0 0,0 0 0,-1 0 0,1 0 0,0 0 0,0 0 0,0 0 0,0 0 0,0 0 0,0 0 0,0 0 0,0 1 0,-1-1 0,1 0 0,0 1 0,0-1 0,0 1 0,-1-1 0,1 1 0,0-1 0,0 1 0,-1-1 0,1 1 0,-1 0 0,1 0 0,0-1 0,-1 1 0,1 0 0,-1 0 0,0-1 0,1 1 0,-1 0 0,0 0 0,1 0 0,-1 0 0,0 0 0,0-1 0,0 1 0,0 0 0,0 0 0,0 0 0,0 0 0,0 0 0,0 0 0,0 1 0,3 79 0,-1-55 0,-2 47 0,-20 39 0,14 146 0,6-256 0,1 1 0,0-1 0,0 0 0,0 0 0,0 1 0,0-1 0,0 0 0,1 0 0,-1 0 0,1 0 0,-1-1 0,1 1 0,0 0 0,-1-1 0,1 1 0,0-1 0,0 1 0,3 0 0,43 25 0,-48-31 0,0-1 0,-1 0 0,0 1 0,0-1 0,0 1 0,0-1 0,-1 1 0,-3-8 0,-8-18 0,1 0 0,2-1 0,-11-56 0,-6-100 0,23 158 0,-2-47 0,4-76 0,3 82 0,-13-107 0,0 13 0,10 110 0,-16-99 0,12 111 0,2 0 0,2 0 0,5-64 0,0 13 0,-3 52 0,-1-28 0,14-111 0,-10 144 0,-1 0 0,-4-46 0,0 12 0,2 71 0,1 0 0,-1 0 0,1 0 0,-1 0 0,1 0 0,0-1 0,-1 1 0,1 0 0,0 0 0,-1-1 0,1 1 0,0 0 0,0-1 0,0 1 0,0-1 0,0 1 0,0-1 0,0 1 0,-1-1 0,1 0 0,0 1 0,0-1 0,1 0 0,-1 0 0,0 0 0,0 0 0,0 0 0,0 0 0,0 0 0,0 0 0,0 0 0,0 0 0,0-1 0,0 1 0,0 0 0,1-1 0,39-8 0,-41 9 0,1 0 0,0 0 0,0 0 0,0 0 0,-1 0 0,1 1 0,0-1 0,0 0 0,0 0 0,-1 1 0,1-1 0,0 0 0,-1 1 0,1-1 0,0 1 0,-1-1 0,1 1 0,0-1 0,-1 1 0,1 0 0,-1-1 0,1 1 0,-1 0 0,1-1 0,-1 1 0,0 0 0,1-1 0,-1 1 0,0 0 0,1 0 0,-1-1 0,0 1 0,0 0 0,0 0 0,0 0 0,0 1 0,6 40 0,-4-29 0,0 0 0,-2-8 0,1-1 0,0 1 0,0-1 0,0 0 0,0 1 0,1-1 0,0 0 0,0 0 0,0 0 0,0 0 0,1 0 0,2 4 0,-3-5 0,0 1 0,-1-1 0,0 1 0,1-1 0,-2 1 0,1 0 0,0 0 0,-1-1 0,1 1 0,-1 0 0,0 0 0,-1 6 0,4 30 0,1-21 0,-1 0 0,-1 0 0,-1 0 0,0 0 0,-2 0 0,-3 25 0,0-8-98,1-20-83,1 0 0,1 0 0,0 0 0,1 0 0,1 0 0,4 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EABFBD9-438C-4206-B842-616D3107CCCC}"/>
              </a:ext>
            </a:extLst>
          </p:cNvPr>
          <p:cNvSpPr>
            <a:spLocks noGrp="1"/>
          </p:cNvSpPr>
          <p:nvPr>
            <p:ph type="hdr" sz="quarter"/>
          </p:nvPr>
        </p:nvSpPr>
        <p:spPr>
          <a:xfrm>
            <a:off x="0" y="0"/>
            <a:ext cx="4029075" cy="350838"/>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9C7D03E9-DF48-4585-A12C-42A1EA74F636}"/>
              </a:ext>
            </a:extLst>
          </p:cNvPr>
          <p:cNvSpPr>
            <a:spLocks noGrp="1"/>
          </p:cNvSpPr>
          <p:nvPr>
            <p:ph type="dt" idx="1"/>
          </p:nvPr>
        </p:nvSpPr>
        <p:spPr>
          <a:xfrm>
            <a:off x="5265738" y="0"/>
            <a:ext cx="4029075" cy="350838"/>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78CCC3C4-0F9E-40C8-A8BA-162C8AA9C725}" type="datetimeFigureOut">
              <a:rPr lang="zh-CN" altLang="en-US"/>
              <a:pPr>
                <a:defRPr/>
              </a:pPr>
              <a:t>2023/12/19</a:t>
            </a:fld>
            <a:endParaRPr lang="zh-CN" altLang="en-US"/>
          </a:p>
        </p:txBody>
      </p:sp>
      <p:sp>
        <p:nvSpPr>
          <p:cNvPr id="4" name="幻灯片图像占位符 3">
            <a:extLst>
              <a:ext uri="{FF2B5EF4-FFF2-40B4-BE49-F238E27FC236}">
                <a16:creationId xmlns:a16="http://schemas.microsoft.com/office/drawing/2014/main" id="{B86A469B-3D18-4F51-B832-5875C6BF771C}"/>
              </a:ext>
            </a:extLst>
          </p:cNvPr>
          <p:cNvSpPr>
            <a:spLocks noGrp="1" noRot="1" noChangeAspect="1"/>
          </p:cNvSpPr>
          <p:nvPr>
            <p:ph type="sldImg" idx="2"/>
          </p:nvPr>
        </p:nvSpPr>
        <p:spPr>
          <a:xfrm>
            <a:off x="2897188" y="527050"/>
            <a:ext cx="3502025" cy="2627313"/>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9E06F975-67EA-482A-89E4-A66683C19602}"/>
              </a:ext>
            </a:extLst>
          </p:cNvPr>
          <p:cNvSpPr>
            <a:spLocks noGrp="1"/>
          </p:cNvSpPr>
          <p:nvPr>
            <p:ph type="body" sz="quarter" idx="3"/>
          </p:nvPr>
        </p:nvSpPr>
        <p:spPr>
          <a:xfrm>
            <a:off x="930275" y="3330575"/>
            <a:ext cx="7435850" cy="3154363"/>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B0F53A3D-48A0-40EA-82AE-9AC704175341}"/>
              </a:ext>
            </a:extLst>
          </p:cNvPr>
          <p:cNvSpPr>
            <a:spLocks noGrp="1"/>
          </p:cNvSpPr>
          <p:nvPr>
            <p:ph type="ftr" sz="quarter" idx="4"/>
          </p:nvPr>
        </p:nvSpPr>
        <p:spPr>
          <a:xfrm>
            <a:off x="0" y="6657975"/>
            <a:ext cx="4029075" cy="350838"/>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9A23E493-F579-48AD-B70F-C27B28699535}"/>
              </a:ext>
            </a:extLst>
          </p:cNvPr>
          <p:cNvSpPr>
            <a:spLocks noGrp="1"/>
          </p:cNvSpPr>
          <p:nvPr>
            <p:ph type="sldNum" sz="quarter" idx="5"/>
          </p:nvPr>
        </p:nvSpPr>
        <p:spPr>
          <a:xfrm>
            <a:off x="5265738" y="6657975"/>
            <a:ext cx="4029075" cy="3508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C2A8F9E5-1AB4-4BC3-ADBD-184ECB2B5B0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9D7F7A6-99F2-40E9-B217-66CC65C349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38364599-0C00-47D6-83FE-C4AB8C3C16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灯片编号占位符 3">
            <a:extLst>
              <a:ext uri="{FF2B5EF4-FFF2-40B4-BE49-F238E27FC236}">
                <a16:creationId xmlns:a16="http://schemas.microsoft.com/office/drawing/2014/main" id="{0516745D-7FE3-4435-BD8C-007315AA39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FD5337D-55CA-4C57-AA09-ECDDB5859B95}" type="slidenum">
              <a:rPr lang="zh-CN" altLang="en-US"/>
              <a:pPr>
                <a:spcBef>
                  <a:spcPct val="0"/>
                </a:spcBef>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28B43BFC-93D5-4FEF-98AA-6B1CD551D0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88F2ABB-C1D3-415A-8541-9309F963E6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5780" name="灯片编号占位符 3">
            <a:extLst>
              <a:ext uri="{FF2B5EF4-FFF2-40B4-BE49-F238E27FC236}">
                <a16:creationId xmlns:a16="http://schemas.microsoft.com/office/drawing/2014/main" id="{6CCD41C6-EA7C-4D99-978F-132AE7870D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477888-34B9-4CE2-AB23-00AC896941A1}" type="slidenum">
              <a:rPr lang="en-US" altLang="zh-CN">
                <a:solidFill>
                  <a:srgbClr val="000000"/>
                </a:solidFill>
                <a:latin typeface="Arial" panose="020B0604020202020204" pitchFamily="34" charset="0"/>
              </a:rPr>
              <a:pPr>
                <a:spcBef>
                  <a:spcPct val="0"/>
                </a:spcBef>
              </a:pPr>
              <a:t>16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6299507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25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925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8D9DDDE-0F61-475F-96C4-E0216A38A03F}" type="slidenum">
              <a:rPr lang="en-US" altLang="zh-CN" smtClean="0">
                <a:solidFill>
                  <a:srgbClr val="000000"/>
                </a:solidFill>
                <a:latin typeface="Calibri" panose="020F0502020204030204" pitchFamily="34" charset="0"/>
              </a:rPr>
              <a:t>112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94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86BA732-839F-4E25-8FDC-10C1D6C6EFF5}" type="slidenum">
              <a:rPr lang="en-US" altLang="zh-CN" smtClean="0">
                <a:solidFill>
                  <a:srgbClr val="000000"/>
                </a:solidFill>
                <a:latin typeface="Calibri" panose="020F0502020204030204" pitchFamily="34" charset="0"/>
              </a:rPr>
              <a:t>113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66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kumimoji="0" lang="zh-CN" altLang="en-US" sz="1200" b="0" i="0" u="none" strike="noStrike" cap="none" normalizeH="0" baseline="0" dirty="0">
                <a:ln>
                  <a:noFill/>
                </a:ln>
                <a:solidFill>
                  <a:srgbClr val="121212"/>
                </a:solidFill>
                <a:effectLst/>
                <a:latin typeface="宋体" panose="02010600030101010101" pitchFamily="2" charset="-122"/>
              </a:rPr>
              <a:t>通常</a:t>
            </a:r>
            <a:r>
              <a:rPr kumimoji="0" lang="en-US" altLang="zh-CN" sz="1200" b="0" i="0" u="none" strike="noStrike" cap="none" normalizeH="0" baseline="0" dirty="0">
                <a:ln>
                  <a:noFill/>
                </a:ln>
                <a:solidFill>
                  <a:srgbClr val="121212"/>
                </a:solidFill>
                <a:effectLst/>
                <a:latin typeface="宋体" panose="02010600030101010101" pitchFamily="2" charset="-122"/>
              </a:rPr>
              <a:t>u</a:t>
            </a:r>
            <a:r>
              <a:rPr kumimoji="0" lang="zh-CN" altLang="en-US" sz="1200" b="0" i="0" u="none" strike="noStrike" cap="none" normalizeH="0" baseline="0" dirty="0">
                <a:ln>
                  <a:noFill/>
                </a:ln>
                <a:solidFill>
                  <a:srgbClr val="121212"/>
                </a:solidFill>
                <a:effectLst/>
                <a:latin typeface="宋体" panose="02010600030101010101" pitchFamily="2" charset="-122"/>
              </a:rPr>
              <a:t>为</a:t>
            </a:r>
            <a:r>
              <a:rPr kumimoji="0" lang="en-US" altLang="zh-CN" sz="1200" b="0" i="0" u="none" strike="noStrike" cap="none" normalizeH="0" baseline="0" dirty="0">
                <a:ln>
                  <a:noFill/>
                </a:ln>
                <a:solidFill>
                  <a:srgbClr val="121212"/>
                </a:solidFill>
                <a:effectLst/>
                <a:latin typeface="宋体" panose="02010600030101010101" pitchFamily="2" charset="-122"/>
              </a:rPr>
              <a:t>0</a:t>
            </a:r>
            <a:r>
              <a:rPr kumimoji="0" lang="zh-CN" altLang="en-US" sz="1200" b="0" i="0" u="none" strike="noStrike" cap="none" normalizeH="0" baseline="0" dirty="0">
                <a:ln>
                  <a:noFill/>
                </a:ln>
                <a:solidFill>
                  <a:srgbClr val="121212"/>
                </a:solidFill>
                <a:effectLst/>
                <a:latin typeface="宋体" panose="02010600030101010101" pitchFamily="2" charset="-122"/>
              </a:rPr>
              <a:t>，</a:t>
            </a:r>
            <a:r>
              <a:rPr kumimoji="0" lang="en-US" altLang="zh-CN" sz="1200" b="0" i="0" u="none" strike="noStrike" cap="none" normalizeH="0" baseline="0" dirty="0">
                <a:ln>
                  <a:noFill/>
                </a:ln>
                <a:solidFill>
                  <a:srgbClr val="121212"/>
                </a:solidFill>
                <a:effectLst/>
                <a:latin typeface="宋体" panose="02010600030101010101" pitchFamily="2" charset="-122"/>
              </a:rPr>
              <a:t>b</a:t>
            </a:r>
            <a:r>
              <a:rPr kumimoji="0" lang="zh-CN" altLang="zh-CN" sz="1200" b="0" i="0" u="none" strike="noStrike" cap="none" normalizeH="0" baseline="0" dirty="0">
                <a:ln>
                  <a:noFill/>
                </a:ln>
                <a:solidFill>
                  <a:srgbClr val="121212"/>
                </a:solidFill>
                <a:effectLst/>
                <a:latin typeface="宋体" panose="02010600030101010101" pitchFamily="2" charset="-122"/>
              </a:rPr>
              <a:t>是尺度参数</a:t>
            </a:r>
            <a:r>
              <a:rPr kumimoji="0" lang="zh-CN" altLang="en-US" sz="1200" b="0" i="0" u="none" strike="noStrike" cap="none" normalizeH="0" baseline="0" dirty="0">
                <a:ln>
                  <a:noFill/>
                </a:ln>
                <a:solidFill>
                  <a:srgbClr val="121212"/>
                </a:solidFill>
                <a:effectLst/>
                <a:latin typeface="宋体" panose="02010600030101010101" pitchFamily="2" charset="-122"/>
              </a:rPr>
              <a:t>？敏感度</a:t>
            </a:r>
            <a:r>
              <a:rPr lang="el-GR" altLang="zh-CN" sz="1200" b="1" dirty="0">
                <a:latin typeface="Arial" panose="020B0604020202020204" pitchFamily="34" charset="0"/>
                <a:ea typeface="+mn-ea"/>
              </a:rPr>
              <a:t>Δ</a:t>
            </a:r>
            <a:r>
              <a:rPr lang="en-US" altLang="zh-CN" sz="1200" b="1" dirty="0">
                <a:latin typeface="Arial" panose="020B0604020202020204" pitchFamily="34" charset="0"/>
                <a:ea typeface="+mn-ea"/>
              </a:rPr>
              <a:t>f</a:t>
            </a:r>
            <a:r>
              <a:rPr kumimoji="0" lang="en-US" altLang="zh-CN" sz="1200" b="0" i="0" u="none" strike="noStrike" cap="none" normalizeH="0" baseline="0" dirty="0">
                <a:ln>
                  <a:noFill/>
                </a:ln>
                <a:solidFill>
                  <a:srgbClr val="121212"/>
                </a:solidFill>
                <a:effectLst/>
                <a:latin typeface="宋体" panose="02010600030101010101" pitchFamily="2" charset="-122"/>
              </a:rPr>
              <a:t>/</a:t>
            </a:r>
            <a:r>
              <a:rPr lang="en-US" altLang="zh-CN" sz="1200" b="1" dirty="0">
                <a:latin typeface="Arial" panose="020B0604020202020204" pitchFamily="34" charset="0"/>
                <a:ea typeface="+mn-ea"/>
              </a:rPr>
              <a:t>ɛ</a:t>
            </a:r>
            <a:endParaRPr lang="en-US" altLang="zh-CN" b="1" dirty="0"/>
          </a:p>
        </p:txBody>
      </p:sp>
      <p:sp>
        <p:nvSpPr>
          <p:cNvPr id="196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FA5DDB4-F04D-4C64-8142-21BC363DCBCB}" type="slidenum">
              <a:rPr lang="en-US" altLang="zh-CN" smtClean="0">
                <a:solidFill>
                  <a:srgbClr val="000000"/>
                </a:solidFill>
                <a:latin typeface="Calibri" panose="020F0502020204030204" pitchFamily="34" charset="0"/>
              </a:rPr>
              <a:t>114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86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98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55985127-B92A-457E-99E5-289DDB919B03}" type="slidenum">
              <a:rPr lang="en-US" altLang="zh-CN" smtClean="0">
                <a:solidFill>
                  <a:srgbClr val="000000"/>
                </a:solidFill>
                <a:latin typeface="Calibri" panose="020F0502020204030204" pitchFamily="34" charset="0"/>
              </a:rPr>
              <a:t>115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a:extLst>
              <a:ext uri="{FF2B5EF4-FFF2-40B4-BE49-F238E27FC236}">
                <a16:creationId xmlns:a16="http://schemas.microsoft.com/office/drawing/2014/main" id="{606EF156-0CDA-423C-9AC2-B62DC1FE1DA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备注占位符 2">
            <a:extLst>
              <a:ext uri="{FF2B5EF4-FFF2-40B4-BE49-F238E27FC236}">
                <a16:creationId xmlns:a16="http://schemas.microsoft.com/office/drawing/2014/main" id="{5EEC0666-5C21-49CD-B256-0001EA48693B}"/>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buNone/>
            </a:pPr>
            <a:endParaRPr lang="zh-CN" altLang="en-US" sz="1200" dirty="0">
              <a:latin typeface="SimSun" panose="02010600030101010101" pitchFamily="2" charset="-122"/>
              <a:ea typeface="SimSun" panose="02010600030101010101" pitchFamily="2" charset="-122"/>
            </a:endParaRPr>
          </a:p>
        </p:txBody>
      </p:sp>
      <p:sp>
        <p:nvSpPr>
          <p:cNvPr id="217092" name="灯片编号占位符 3">
            <a:extLst>
              <a:ext uri="{FF2B5EF4-FFF2-40B4-BE49-F238E27FC236}">
                <a16:creationId xmlns:a16="http://schemas.microsoft.com/office/drawing/2014/main" id="{CF8889B5-ABA4-478F-9E36-233D35C60B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1635DD0-B31B-454E-8D67-C9E4188D7E44}" type="slidenum">
              <a:rPr lang="en-US" altLang="zh-CN" smtClean="0">
                <a:solidFill>
                  <a:srgbClr val="000000"/>
                </a:solidFill>
                <a:latin typeface="Calibri" panose="020F0502020204030204" pitchFamily="34" charset="0"/>
              </a:rPr>
              <a:pPr>
                <a:buFontTx/>
                <a:buChar char="•"/>
              </a:pPr>
              <a:t>116</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8009449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3F0FFD8E-D7CF-42C9-862B-AFE5D6F362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D1CD0A5-61B9-46D4-BC52-DCA330D27F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latin typeface="Arial" panose="020B0604020202020204" pitchFamily="34" charset="0"/>
              </a:rPr>
              <a:t>2.</a:t>
            </a:r>
            <a:r>
              <a:rPr lang="zh-CN" altLang="en-US">
                <a:latin typeface="Arial" panose="020B0604020202020204" pitchFamily="34" charset="0"/>
              </a:rPr>
              <a:t>无线通信：车联网中的车</a:t>
            </a:r>
            <a:r>
              <a:rPr lang="en-US" altLang="zh-CN">
                <a:latin typeface="Arial" panose="020B0604020202020204" pitchFamily="34" charset="0"/>
              </a:rPr>
              <a:t>-</a:t>
            </a:r>
            <a:r>
              <a:rPr lang="zh-CN" altLang="en-US">
                <a:latin typeface="Arial" panose="020B0604020202020204" pitchFamily="34" charset="0"/>
              </a:rPr>
              <a:t>车通信以及车</a:t>
            </a:r>
            <a:r>
              <a:rPr lang="en-US" altLang="zh-CN">
                <a:latin typeface="Arial" panose="020B0604020202020204" pitchFamily="34" charset="0"/>
              </a:rPr>
              <a:t>-</a:t>
            </a:r>
            <a:r>
              <a:rPr lang="zh-CN" altLang="en-US">
                <a:latin typeface="Arial" panose="020B0604020202020204" pitchFamily="34" charset="0"/>
              </a:rPr>
              <a:t>路通信全部采用无线移动通信方式，</a:t>
            </a:r>
            <a:endParaRPr lang="en-US" altLang="zh-CN" b="1"/>
          </a:p>
        </p:txBody>
      </p:sp>
      <p:sp>
        <p:nvSpPr>
          <p:cNvPr id="17412" name="灯片编号占位符 3">
            <a:extLst>
              <a:ext uri="{FF2B5EF4-FFF2-40B4-BE49-F238E27FC236}">
                <a16:creationId xmlns:a16="http://schemas.microsoft.com/office/drawing/2014/main" id="{CAE3B2A8-A0BE-48A1-B3A3-8FE3187362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36B93E-F669-44EC-93C9-EF28E1B1A8FF}" type="slidenum">
              <a:rPr lang="en-US" altLang="zh-CN">
                <a:solidFill>
                  <a:srgbClr val="000000"/>
                </a:solidFill>
              </a:rPr>
              <a:pPr/>
              <a:t>120</a:t>
            </a:fld>
            <a:endParaRPr lang="en-US" altLang="zh-CN">
              <a:solidFill>
                <a:srgbClr val="000000"/>
              </a:solidFill>
            </a:endParaRPr>
          </a:p>
        </p:txBody>
      </p:sp>
    </p:spTree>
    <p:extLst>
      <p:ext uri="{BB962C8B-B14F-4D97-AF65-F5344CB8AC3E}">
        <p14:creationId xmlns:p14="http://schemas.microsoft.com/office/powerpoint/2010/main" val="4768681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B97839D-1166-4A2A-8BFF-E736D86290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B1FC55AD-F602-43A1-943A-CC8170502A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460" name="灯片编号占位符 3">
            <a:extLst>
              <a:ext uri="{FF2B5EF4-FFF2-40B4-BE49-F238E27FC236}">
                <a16:creationId xmlns:a16="http://schemas.microsoft.com/office/drawing/2014/main" id="{314E58F4-9772-42FE-B7D6-8B92EF31CD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72F8E7-A2DB-4650-B8D9-6CFD88564367}" type="slidenum">
              <a:rPr lang="en-US" altLang="zh-CN">
                <a:solidFill>
                  <a:srgbClr val="000000"/>
                </a:solidFill>
              </a:rPr>
              <a:pPr/>
              <a:t>121</a:t>
            </a:fld>
            <a:endParaRPr lang="en-US" altLang="zh-CN">
              <a:solidFill>
                <a:srgbClr val="000000"/>
              </a:solidFill>
            </a:endParaRPr>
          </a:p>
        </p:txBody>
      </p:sp>
    </p:spTree>
    <p:extLst>
      <p:ext uri="{BB962C8B-B14F-4D97-AF65-F5344CB8AC3E}">
        <p14:creationId xmlns:p14="http://schemas.microsoft.com/office/powerpoint/2010/main" val="2738880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0F838A7-D219-4E57-9DED-9A02D866A5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3DA29EB0-DF72-41F7-8851-60E4A79444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508" name="灯片编号占位符 3">
            <a:extLst>
              <a:ext uri="{FF2B5EF4-FFF2-40B4-BE49-F238E27FC236}">
                <a16:creationId xmlns:a16="http://schemas.microsoft.com/office/drawing/2014/main" id="{4EBA4EE9-3652-41A6-AF18-44DA93791C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C05EF23-7CD5-4245-A24C-0978F2BE640A}" type="slidenum">
              <a:rPr lang="en-US" altLang="zh-CN">
                <a:solidFill>
                  <a:srgbClr val="000000"/>
                </a:solidFill>
              </a:rPr>
              <a:pPr/>
              <a:t>122</a:t>
            </a:fld>
            <a:endParaRPr lang="en-US" altLang="zh-CN">
              <a:solidFill>
                <a:srgbClr val="000000"/>
              </a:solidFill>
            </a:endParaRPr>
          </a:p>
        </p:txBody>
      </p:sp>
    </p:spTree>
    <p:extLst>
      <p:ext uri="{BB962C8B-B14F-4D97-AF65-F5344CB8AC3E}">
        <p14:creationId xmlns:p14="http://schemas.microsoft.com/office/powerpoint/2010/main" val="4040942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976EE4E5-2FAE-46EB-AFB9-BE08A2CF0B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061997F6-A5F2-41AF-9627-5323AB2814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604" name="灯片编号占位符 3">
            <a:extLst>
              <a:ext uri="{FF2B5EF4-FFF2-40B4-BE49-F238E27FC236}">
                <a16:creationId xmlns:a16="http://schemas.microsoft.com/office/drawing/2014/main" id="{EF839C1D-3520-4086-805F-D0FC0B443F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5E2490-70B1-4633-B26D-E230922855FF}" type="slidenum">
              <a:rPr lang="en-US" altLang="zh-CN">
                <a:solidFill>
                  <a:srgbClr val="000000"/>
                </a:solidFill>
              </a:rPr>
              <a:pPr/>
              <a:t>123</a:t>
            </a:fld>
            <a:endParaRPr lang="en-US" altLang="zh-CN">
              <a:solidFill>
                <a:srgbClr val="000000"/>
              </a:solidFill>
            </a:endParaRPr>
          </a:p>
        </p:txBody>
      </p:sp>
    </p:spTree>
    <p:extLst>
      <p:ext uri="{BB962C8B-B14F-4D97-AF65-F5344CB8AC3E}">
        <p14:creationId xmlns:p14="http://schemas.microsoft.com/office/powerpoint/2010/main" val="8695129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B51EFBDB-D247-4670-B746-069096D742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00F962C6-2902-47DA-98B2-F74383CC28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根据系统的要求， 数据融合节点（</a:t>
            </a:r>
            <a:r>
              <a:rPr lang="en-US" altLang="zh-CN"/>
              <a:t>Aggregator Node </a:t>
            </a:r>
            <a:r>
              <a:rPr lang="zh-CN" altLang="en-US"/>
              <a:t>） 从各传感器节点（</a:t>
            </a:r>
            <a:r>
              <a:rPr lang="en-US" altLang="zh-CN"/>
              <a:t>General Node </a:t>
            </a:r>
            <a:r>
              <a:rPr lang="zh-CN" altLang="en-US"/>
              <a:t>）收集所需的数据， 并进行融合操作， 然后将融合后的数</a:t>
            </a:r>
          </a:p>
          <a:p>
            <a:r>
              <a:rPr lang="zh-CN" altLang="en-US"/>
              <a:t>据提交给相应的应用系统或上层通信设备。</a:t>
            </a:r>
            <a:endParaRPr lang="en-US" altLang="zh-CN" b="1"/>
          </a:p>
        </p:txBody>
      </p:sp>
      <p:sp>
        <p:nvSpPr>
          <p:cNvPr id="29700" name="灯片编号占位符 3">
            <a:extLst>
              <a:ext uri="{FF2B5EF4-FFF2-40B4-BE49-F238E27FC236}">
                <a16:creationId xmlns:a16="http://schemas.microsoft.com/office/drawing/2014/main" id="{B8FD6BA5-F377-4977-8C9A-14BAA26DE4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1C5ACC-AA3A-4D03-99BD-1C4BFB750E03}" type="slidenum">
              <a:rPr lang="en-US" altLang="zh-CN">
                <a:solidFill>
                  <a:srgbClr val="000000"/>
                </a:solidFill>
              </a:rPr>
              <a:pPr/>
              <a:t>124</a:t>
            </a:fld>
            <a:endParaRPr lang="en-US" altLang="zh-CN">
              <a:solidFill>
                <a:srgbClr val="000000"/>
              </a:solidFill>
            </a:endParaRPr>
          </a:p>
        </p:txBody>
      </p:sp>
    </p:spTree>
    <p:extLst>
      <p:ext uri="{BB962C8B-B14F-4D97-AF65-F5344CB8AC3E}">
        <p14:creationId xmlns:p14="http://schemas.microsoft.com/office/powerpoint/2010/main" val="171595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28B43BFC-93D5-4FEF-98AA-6B1CD551D0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88F2ABB-C1D3-415A-8541-9309F963E6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5780" name="灯片编号占位符 3">
            <a:extLst>
              <a:ext uri="{FF2B5EF4-FFF2-40B4-BE49-F238E27FC236}">
                <a16:creationId xmlns:a16="http://schemas.microsoft.com/office/drawing/2014/main" id="{6CCD41C6-EA7C-4D99-978F-132AE7870D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477888-34B9-4CE2-AB23-00AC896941A1}" type="slidenum">
              <a:rPr lang="en-US" altLang="zh-CN">
                <a:solidFill>
                  <a:srgbClr val="000000"/>
                </a:solidFill>
                <a:latin typeface="Arial" panose="020B0604020202020204" pitchFamily="34" charset="0"/>
              </a:rPr>
              <a:pPr>
                <a:spcBef>
                  <a:spcPct val="0"/>
                </a:spcBef>
              </a:pPr>
              <a:t>17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86561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CB4BF694-8A01-490D-9C54-22367693FA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E400724B-063D-4F9F-928E-3B43B7600B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33796" name="灯片编号占位符 3">
            <a:extLst>
              <a:ext uri="{FF2B5EF4-FFF2-40B4-BE49-F238E27FC236}">
                <a16:creationId xmlns:a16="http://schemas.microsoft.com/office/drawing/2014/main" id="{A0E5155E-2C85-49D7-980B-CF94BCB42E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7C2845-D75E-4DDC-8A70-17390154ACB9}" type="slidenum">
              <a:rPr lang="en-US" altLang="zh-CN">
                <a:solidFill>
                  <a:srgbClr val="000000"/>
                </a:solidFill>
              </a:rPr>
              <a:pPr/>
              <a:t>125</a:t>
            </a:fld>
            <a:endParaRPr lang="en-US" altLang="zh-CN">
              <a:solidFill>
                <a:srgbClr val="000000"/>
              </a:solidFill>
            </a:endParaRPr>
          </a:p>
        </p:txBody>
      </p:sp>
    </p:spTree>
    <p:extLst>
      <p:ext uri="{BB962C8B-B14F-4D97-AF65-F5344CB8AC3E}">
        <p14:creationId xmlns:p14="http://schemas.microsoft.com/office/powerpoint/2010/main" val="21004006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5E1198B1-91CC-404C-AE00-E2C5B97F8C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5CD05443-87C0-4430-BE47-5AC5B6FBE0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宋体" panose="02010600030101010101" pitchFamily="2" charset="-122"/>
              </a:rPr>
              <a:t>数据的非法访问：利用密码攻击等手段，窃取或截获用户帐号和口令等信息</a:t>
            </a:r>
            <a:endParaRPr lang="en-US" altLang="zh-CN">
              <a:latin typeface="宋体" panose="02010600030101010101" pitchFamily="2" charset="-122"/>
            </a:endParaRPr>
          </a:p>
          <a:p>
            <a:r>
              <a:rPr lang="zh-CN" altLang="en-US">
                <a:latin typeface="宋体" panose="02010600030101010101" pitchFamily="2" charset="-122"/>
              </a:rPr>
              <a:t>轨迹隐私泄露：   </a:t>
            </a:r>
            <a:r>
              <a:rPr lang="zh-CN" altLang="en-US"/>
              <a:t>由于车辆的运行轨迹中包含着或者可以推导出内容丰富的敏感信息（ 例如什么时间去过什么地方、驾驶者的生活习惯及健康状况等） ， 所以攻击者可以收集丰富的、细粒度的车辆轨迹信息， 并经分析获得用户的隐私。</a:t>
            </a:r>
            <a:endParaRPr lang="en-US" altLang="zh-CN"/>
          </a:p>
          <a:p>
            <a:r>
              <a:rPr lang="zh-CN" altLang="en-US"/>
              <a:t>虫洞攻击：   是一种典型的发生在网络层的</a:t>
            </a:r>
            <a:r>
              <a:rPr lang="en-US" altLang="zh-CN"/>
              <a:t>DoS </a:t>
            </a:r>
            <a:r>
              <a:rPr lang="zh-CN" altLang="en-US"/>
              <a:t>攻击方式， 攻击节点无需获得系统的身份认证便可以对网络进行功能干扰和破坏。</a:t>
            </a:r>
            <a:endParaRPr lang="en-US" altLang="zh-CN" b="1"/>
          </a:p>
        </p:txBody>
      </p:sp>
      <p:sp>
        <p:nvSpPr>
          <p:cNvPr id="39940" name="灯片编号占位符 3">
            <a:extLst>
              <a:ext uri="{FF2B5EF4-FFF2-40B4-BE49-F238E27FC236}">
                <a16:creationId xmlns:a16="http://schemas.microsoft.com/office/drawing/2014/main" id="{4502CF86-4206-4F55-93B7-4A22CBFB28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124BA5-C72B-4023-9CAC-7D16C2FCCFE1}" type="slidenum">
              <a:rPr lang="en-US" altLang="zh-CN">
                <a:solidFill>
                  <a:srgbClr val="000000"/>
                </a:solidFill>
              </a:rPr>
              <a:pPr/>
              <a:t>126</a:t>
            </a:fld>
            <a:endParaRPr lang="en-US" altLang="zh-CN">
              <a:solidFill>
                <a:srgbClr val="000000"/>
              </a:solidFill>
            </a:endParaRPr>
          </a:p>
        </p:txBody>
      </p:sp>
    </p:spTree>
    <p:extLst>
      <p:ext uri="{BB962C8B-B14F-4D97-AF65-F5344CB8AC3E}">
        <p14:creationId xmlns:p14="http://schemas.microsoft.com/office/powerpoint/2010/main" val="20770055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7B75DCEB-250B-4093-B65E-FBC521DF54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5D5A5A4A-5088-420F-B9EA-03288C7587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VC is very useful. However, it also suffers from some specific security challenges:</a:t>
            </a:r>
            <a:endParaRPr lang="zh-CN" altLang="en-US" dirty="0"/>
          </a:p>
        </p:txBody>
      </p:sp>
      <p:sp>
        <p:nvSpPr>
          <p:cNvPr id="59396" name="灯片编号占位符 3">
            <a:extLst>
              <a:ext uri="{FF2B5EF4-FFF2-40B4-BE49-F238E27FC236}">
                <a16:creationId xmlns:a16="http://schemas.microsoft.com/office/drawing/2014/main" id="{221053BF-B634-43FB-AB7E-15F1F8FA0D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9717C9-B6E8-4494-8F10-B2FE1CD9EC1F}" type="slidenum">
              <a:rPr lang="zh-CN" altLang="en-US">
                <a:latin typeface="Calibri" panose="020F0502020204030204" pitchFamily="34" charset="0"/>
              </a:rPr>
              <a:pPr/>
              <a:t>127</a:t>
            </a:fld>
            <a:endParaRPr lang="zh-CN" altLang="en-US">
              <a:latin typeface="Calibri" panose="020F0502020204030204" pitchFamily="34" charset="0"/>
            </a:endParaRPr>
          </a:p>
        </p:txBody>
      </p:sp>
    </p:spTree>
    <p:extLst>
      <p:ext uri="{BB962C8B-B14F-4D97-AF65-F5344CB8AC3E}">
        <p14:creationId xmlns:p14="http://schemas.microsoft.com/office/powerpoint/2010/main" val="21682419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679F4122-466B-426D-8566-3E3155A8CE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F948C012-CC99-4D29-B823-0FD1F8AC9C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733D61D7-71F0-4C2C-B22B-E88643D81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4111D5-AE26-4D5B-9337-EEDC6CBAF4F6}" type="slidenum">
              <a:rPr lang="zh-CN" altLang="en-US">
                <a:latin typeface="Calibri" panose="020F0502020204030204" pitchFamily="34" charset="0"/>
              </a:rPr>
              <a:pPr/>
              <a:t>128</a:t>
            </a:fld>
            <a:endParaRPr lang="zh-CN" altLang="en-US">
              <a:latin typeface="Calibri" panose="020F0502020204030204" pitchFamily="34" charset="0"/>
            </a:endParaRPr>
          </a:p>
        </p:txBody>
      </p:sp>
    </p:spTree>
    <p:extLst>
      <p:ext uri="{BB962C8B-B14F-4D97-AF65-F5344CB8AC3E}">
        <p14:creationId xmlns:p14="http://schemas.microsoft.com/office/powerpoint/2010/main" val="9874706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5D14D774-EAB5-4418-8ED8-11929A1330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E9B79753-74AB-4EFA-BF88-B756489DA5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8612" name="灯片编号占位符 3">
            <a:extLst>
              <a:ext uri="{FF2B5EF4-FFF2-40B4-BE49-F238E27FC236}">
                <a16:creationId xmlns:a16="http://schemas.microsoft.com/office/drawing/2014/main" id="{FE416B8A-1C0F-4F91-BF1E-97E40A7029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B1A61D-8F58-49BF-A4C5-FAB2ECABF0AF}" type="slidenum">
              <a:rPr lang="en-US" altLang="zh-CN">
                <a:solidFill>
                  <a:srgbClr val="000000"/>
                </a:solidFill>
              </a:rPr>
              <a:pPr/>
              <a:t>132</a:t>
            </a:fld>
            <a:endParaRPr lang="en-US" altLang="zh-CN">
              <a:solidFill>
                <a:srgbClr val="000000"/>
              </a:solidFill>
            </a:endParaRPr>
          </a:p>
        </p:txBody>
      </p:sp>
    </p:spTree>
    <p:extLst>
      <p:ext uri="{BB962C8B-B14F-4D97-AF65-F5344CB8AC3E}">
        <p14:creationId xmlns:p14="http://schemas.microsoft.com/office/powerpoint/2010/main" val="6216656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A10ADACA-E4B6-4F7B-A205-336483C8EA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723E06D3-E557-4808-BC10-8455279D57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工作在</a:t>
            </a:r>
            <a:r>
              <a:rPr lang="en-US" altLang="zh-CN"/>
              <a:t>915 MHz</a:t>
            </a:r>
            <a:r>
              <a:rPr lang="zh-CN" altLang="en-US"/>
              <a:t>与</a:t>
            </a:r>
            <a:r>
              <a:rPr lang="en-US" altLang="zh-CN"/>
              <a:t>5.9 GHz</a:t>
            </a:r>
            <a:r>
              <a:rPr lang="zh-CN" altLang="en-US"/>
              <a:t>不同频段的</a:t>
            </a:r>
            <a:r>
              <a:rPr lang="en-US" altLang="zh-CN"/>
              <a:t>DSRC</a:t>
            </a:r>
            <a:r>
              <a:rPr lang="zh-CN" altLang="en-US"/>
              <a:t>的性能也是不一样的。</a:t>
            </a:r>
            <a:endParaRPr lang="en-US" altLang="zh-CN"/>
          </a:p>
          <a:p>
            <a:pPr eaLnBrk="1" hangingPunct="1">
              <a:spcBef>
                <a:spcPct val="0"/>
              </a:spcBef>
            </a:pPr>
            <a:r>
              <a:rPr lang="zh-CN" altLang="en-US"/>
              <a:t>在实际需求下，设计</a:t>
            </a:r>
            <a:r>
              <a:rPr lang="en-US" altLang="zh-CN"/>
              <a:t>DSRC</a:t>
            </a:r>
            <a:r>
              <a:rPr lang="zh-CN" altLang="en-US"/>
              <a:t>协议所要达到的标准是</a:t>
            </a:r>
            <a:r>
              <a:rPr lang="en-US" altLang="zh-CN"/>
              <a:t>3</a:t>
            </a:r>
            <a:r>
              <a:rPr lang="zh-CN" altLang="en-US"/>
              <a:t>～</a:t>
            </a:r>
            <a:r>
              <a:rPr lang="en-US" altLang="zh-CN"/>
              <a:t>27 Mbit/s</a:t>
            </a:r>
            <a:r>
              <a:rPr lang="zh-CN" altLang="en-US"/>
              <a:t>，</a:t>
            </a:r>
            <a:r>
              <a:rPr lang="en-US" altLang="zh-CN"/>
              <a:t>3Mbit/s</a:t>
            </a:r>
            <a:r>
              <a:rPr lang="zh-CN" altLang="en-US"/>
              <a:t>即为标准速率，</a:t>
            </a:r>
            <a:r>
              <a:rPr lang="en-US" altLang="zh-CN"/>
              <a:t>27 Mbit/s</a:t>
            </a:r>
            <a:r>
              <a:rPr lang="zh-CN" altLang="en-US"/>
              <a:t>为最大能达到的速率。</a:t>
            </a:r>
            <a:endParaRPr lang="en-US" altLang="zh-CN"/>
          </a:p>
        </p:txBody>
      </p:sp>
      <p:sp>
        <p:nvSpPr>
          <p:cNvPr id="74756" name="灯片编号占位符 3">
            <a:extLst>
              <a:ext uri="{FF2B5EF4-FFF2-40B4-BE49-F238E27FC236}">
                <a16:creationId xmlns:a16="http://schemas.microsoft.com/office/drawing/2014/main" id="{BD7CA34A-A270-4D38-8E0C-801040B189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EA09FA-F871-420B-9A45-4D40FB4D6E02}" type="slidenum">
              <a:rPr lang="en-US" altLang="zh-CN">
                <a:solidFill>
                  <a:srgbClr val="000000"/>
                </a:solidFill>
              </a:rPr>
              <a:pPr/>
              <a:t>133</a:t>
            </a:fld>
            <a:endParaRPr lang="en-US" altLang="zh-CN">
              <a:solidFill>
                <a:srgbClr val="000000"/>
              </a:solidFill>
            </a:endParaRPr>
          </a:p>
        </p:txBody>
      </p:sp>
    </p:spTree>
    <p:extLst>
      <p:ext uri="{BB962C8B-B14F-4D97-AF65-F5344CB8AC3E}">
        <p14:creationId xmlns:p14="http://schemas.microsoft.com/office/powerpoint/2010/main" val="2311400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a:extLst>
              <a:ext uri="{FF2B5EF4-FFF2-40B4-BE49-F238E27FC236}">
                <a16:creationId xmlns:a16="http://schemas.microsoft.com/office/drawing/2014/main" id="{929F48C6-2293-4E87-A534-A3D0D5BAC8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8CE9DE-03BB-4CA5-B178-1EF217DDCFD1}" type="slidenum">
              <a:rPr lang="en-US" altLang="zh-CN" sz="1800">
                <a:latin typeface="Arial" panose="020B0604020202020204" pitchFamily="34" charset="0"/>
                <a:cs typeface="Arial" panose="020B0604020202020204" pitchFamily="34" charset="0"/>
              </a:rPr>
              <a:pPr>
                <a:spcBef>
                  <a:spcPct val="0"/>
                </a:spcBef>
              </a:pPr>
              <a:t>134</a:t>
            </a:fld>
            <a:endParaRPr lang="en-US" altLang="zh-CN" sz="1800">
              <a:latin typeface="Arial" panose="020B0604020202020204" pitchFamily="34" charset="0"/>
              <a:cs typeface="Arial" panose="020B0604020202020204" pitchFamily="34" charset="0"/>
            </a:endParaRPr>
          </a:p>
        </p:txBody>
      </p:sp>
      <p:sp>
        <p:nvSpPr>
          <p:cNvPr id="32771" name="幻灯片图像占位符 1">
            <a:extLst>
              <a:ext uri="{FF2B5EF4-FFF2-40B4-BE49-F238E27FC236}">
                <a16:creationId xmlns:a16="http://schemas.microsoft.com/office/drawing/2014/main" id="{7E0871ED-BBDA-4346-828D-CC58BE1AE067}"/>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2772" name="备注占位符 2">
            <a:extLst>
              <a:ext uri="{FF2B5EF4-FFF2-40B4-BE49-F238E27FC236}">
                <a16:creationId xmlns:a16="http://schemas.microsoft.com/office/drawing/2014/main" id="{BC6668C4-2893-4E56-AF2C-1CB014809A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2773" name="灯片编号占位符 3">
            <a:extLst>
              <a:ext uri="{FF2B5EF4-FFF2-40B4-BE49-F238E27FC236}">
                <a16:creationId xmlns:a16="http://schemas.microsoft.com/office/drawing/2014/main" id="{CFC88358-FF6A-4F68-9C56-8C549ADDD6A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FCB00CD-EA76-4365-8D9F-F96A9F231953}" type="slidenum">
              <a:rPr lang="en-US" altLang="zh-CN" sz="1800">
                <a:latin typeface="Arial" panose="020B0604020202020204" pitchFamily="34" charset="0"/>
                <a:cs typeface="Arial" panose="020B0604020202020204" pitchFamily="34" charset="0"/>
              </a:rPr>
              <a:pPr eaLnBrk="1" hangingPunct="1">
                <a:spcBef>
                  <a:spcPct val="0"/>
                </a:spcBef>
              </a:pPr>
              <a:t>134</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68743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6">
            <a:extLst>
              <a:ext uri="{FF2B5EF4-FFF2-40B4-BE49-F238E27FC236}">
                <a16:creationId xmlns:a16="http://schemas.microsoft.com/office/drawing/2014/main" id="{CE0F16CF-7AC8-44F9-9D97-64F42EB5F7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907C9A8-7120-469E-BDBF-9478F7379437}" type="slidenum">
              <a:rPr lang="en-US" altLang="zh-CN" sz="1800">
                <a:latin typeface="Arial" panose="020B0604020202020204" pitchFamily="34" charset="0"/>
                <a:cs typeface="Arial" panose="020B0604020202020204" pitchFamily="34" charset="0"/>
              </a:rPr>
              <a:pPr>
                <a:spcBef>
                  <a:spcPct val="0"/>
                </a:spcBef>
              </a:pPr>
              <a:t>135</a:t>
            </a:fld>
            <a:endParaRPr lang="en-US" altLang="zh-CN" sz="1800">
              <a:latin typeface="Arial" panose="020B0604020202020204" pitchFamily="34" charset="0"/>
              <a:cs typeface="Arial" panose="020B0604020202020204" pitchFamily="34" charset="0"/>
            </a:endParaRPr>
          </a:p>
        </p:txBody>
      </p:sp>
      <p:sp>
        <p:nvSpPr>
          <p:cNvPr id="39939" name="幻灯片图像占位符 1">
            <a:extLst>
              <a:ext uri="{FF2B5EF4-FFF2-40B4-BE49-F238E27FC236}">
                <a16:creationId xmlns:a16="http://schemas.microsoft.com/office/drawing/2014/main" id="{0E52E3B6-9347-4C73-BBAE-2FFA42F5D29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9940" name="备注占位符 2">
            <a:extLst>
              <a:ext uri="{FF2B5EF4-FFF2-40B4-BE49-F238E27FC236}">
                <a16:creationId xmlns:a16="http://schemas.microsoft.com/office/drawing/2014/main" id="{3016F04B-B1EA-4E03-B151-6EA1559A3C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latin typeface="Arial" panose="020B0604020202020204" pitchFamily="34" charset="0"/>
            </a:endParaRPr>
          </a:p>
        </p:txBody>
      </p:sp>
      <p:sp>
        <p:nvSpPr>
          <p:cNvPr id="39941" name="灯片编号占位符 3">
            <a:extLst>
              <a:ext uri="{FF2B5EF4-FFF2-40B4-BE49-F238E27FC236}">
                <a16:creationId xmlns:a16="http://schemas.microsoft.com/office/drawing/2014/main" id="{42576C62-9342-41DB-8A33-FE01BBA68515}"/>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EBC1E09-6CAA-4E99-8ED9-D4FE8DF52DE4}" type="slidenum">
              <a:rPr lang="en-US" altLang="zh-CN" sz="1800">
                <a:latin typeface="Arial" panose="020B0604020202020204" pitchFamily="34" charset="0"/>
                <a:cs typeface="Arial" panose="020B0604020202020204" pitchFamily="34" charset="0"/>
              </a:rPr>
              <a:pPr eaLnBrk="1" hangingPunct="1">
                <a:spcBef>
                  <a:spcPct val="0"/>
                </a:spcBef>
              </a:pPr>
              <a:t>135</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6185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a:extLst>
              <a:ext uri="{FF2B5EF4-FFF2-40B4-BE49-F238E27FC236}">
                <a16:creationId xmlns:a16="http://schemas.microsoft.com/office/drawing/2014/main" id="{7867750C-D7E3-485F-B30A-90627B47D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7BECB9-49F9-4E36-A47F-E245B54A5C75}" type="slidenum">
              <a:rPr lang="en-US" altLang="zh-CN" sz="1800">
                <a:latin typeface="Arial" panose="020B0604020202020204" pitchFamily="34" charset="0"/>
                <a:cs typeface="Arial" panose="020B0604020202020204" pitchFamily="34" charset="0"/>
              </a:rPr>
              <a:pPr>
                <a:spcBef>
                  <a:spcPct val="0"/>
                </a:spcBef>
              </a:pPr>
              <a:t>136</a:t>
            </a:fld>
            <a:endParaRPr lang="en-US" altLang="zh-CN" sz="1800">
              <a:latin typeface="Arial" panose="020B0604020202020204" pitchFamily="34" charset="0"/>
              <a:cs typeface="Arial" panose="020B0604020202020204" pitchFamily="34" charset="0"/>
            </a:endParaRPr>
          </a:p>
        </p:txBody>
      </p:sp>
      <p:sp>
        <p:nvSpPr>
          <p:cNvPr id="46083" name="幻灯片图像占位符 1">
            <a:extLst>
              <a:ext uri="{FF2B5EF4-FFF2-40B4-BE49-F238E27FC236}">
                <a16:creationId xmlns:a16="http://schemas.microsoft.com/office/drawing/2014/main" id="{FA860C03-C128-4C0E-B16E-D91526600E8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6084" name="备注占位符 2">
            <a:extLst>
              <a:ext uri="{FF2B5EF4-FFF2-40B4-BE49-F238E27FC236}">
                <a16:creationId xmlns:a16="http://schemas.microsoft.com/office/drawing/2014/main" id="{6EA35D5F-C555-48BD-A5C1-7AD945F5AC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46085" name="灯片编号占位符 3">
            <a:extLst>
              <a:ext uri="{FF2B5EF4-FFF2-40B4-BE49-F238E27FC236}">
                <a16:creationId xmlns:a16="http://schemas.microsoft.com/office/drawing/2014/main" id="{B44C8FB0-3BA0-4696-ADFD-464DC764328A}"/>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7C3CAE-3F43-424E-ABD2-969BB4CB790C}" type="slidenum">
              <a:rPr lang="en-US" altLang="zh-CN" sz="1800">
                <a:latin typeface="Arial" panose="020B0604020202020204" pitchFamily="34" charset="0"/>
                <a:cs typeface="Arial" panose="020B0604020202020204" pitchFamily="34" charset="0"/>
              </a:rPr>
              <a:pPr eaLnBrk="1" hangingPunct="1">
                <a:spcBef>
                  <a:spcPct val="0"/>
                </a:spcBef>
              </a:pPr>
              <a:t>136</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3878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6">
            <a:extLst>
              <a:ext uri="{FF2B5EF4-FFF2-40B4-BE49-F238E27FC236}">
                <a16:creationId xmlns:a16="http://schemas.microsoft.com/office/drawing/2014/main" id="{D3EBB096-0141-4D47-ADCB-A37198E111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909A894-58D2-430C-A88B-210619CFE7B9}" type="slidenum">
              <a:rPr lang="en-US" altLang="zh-CN" sz="1800">
                <a:latin typeface="Arial" panose="020B0604020202020204" pitchFamily="34" charset="0"/>
                <a:cs typeface="Arial" panose="020B0604020202020204" pitchFamily="34" charset="0"/>
              </a:rPr>
              <a:pPr>
                <a:spcBef>
                  <a:spcPct val="0"/>
                </a:spcBef>
              </a:pPr>
              <a:t>137</a:t>
            </a:fld>
            <a:endParaRPr lang="en-US" altLang="zh-CN" sz="1800">
              <a:latin typeface="Arial" panose="020B0604020202020204" pitchFamily="34" charset="0"/>
              <a:cs typeface="Arial" panose="020B0604020202020204" pitchFamily="34" charset="0"/>
            </a:endParaRPr>
          </a:p>
        </p:txBody>
      </p:sp>
      <p:sp>
        <p:nvSpPr>
          <p:cNvPr id="50179" name="幻灯片图像占位符 1">
            <a:extLst>
              <a:ext uri="{FF2B5EF4-FFF2-40B4-BE49-F238E27FC236}">
                <a16:creationId xmlns:a16="http://schemas.microsoft.com/office/drawing/2014/main" id="{DDF0F804-0C6F-4635-A97F-3242916FD968}"/>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0180" name="备注占位符 2">
            <a:extLst>
              <a:ext uri="{FF2B5EF4-FFF2-40B4-BE49-F238E27FC236}">
                <a16:creationId xmlns:a16="http://schemas.microsoft.com/office/drawing/2014/main" id="{138202DC-E42D-40E5-B5A4-2DB1516B88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0181" name="灯片编号占位符 3">
            <a:extLst>
              <a:ext uri="{FF2B5EF4-FFF2-40B4-BE49-F238E27FC236}">
                <a16:creationId xmlns:a16="http://schemas.microsoft.com/office/drawing/2014/main" id="{14E2E59A-BFF5-4ECE-88AC-5F33E1EEA14E}"/>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E84D243-5781-4CC6-AACB-499C45672447}" type="slidenum">
              <a:rPr lang="en-US" altLang="zh-CN" sz="1800">
                <a:latin typeface="Arial" panose="020B0604020202020204" pitchFamily="34" charset="0"/>
                <a:cs typeface="Arial" panose="020B0604020202020204" pitchFamily="34" charset="0"/>
              </a:rPr>
              <a:pPr eaLnBrk="1" hangingPunct="1">
                <a:spcBef>
                  <a:spcPct val="0"/>
                </a:spcBef>
              </a:pPr>
              <a:t>137</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324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28B43BFC-93D5-4FEF-98AA-6B1CD551D0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88F2ABB-C1D3-415A-8541-9309F963E6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5780" name="灯片编号占位符 3">
            <a:extLst>
              <a:ext uri="{FF2B5EF4-FFF2-40B4-BE49-F238E27FC236}">
                <a16:creationId xmlns:a16="http://schemas.microsoft.com/office/drawing/2014/main" id="{6CCD41C6-EA7C-4D99-978F-132AE7870D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477888-34B9-4CE2-AB23-00AC896941A1}" type="slidenum">
              <a:rPr lang="en-US" altLang="zh-CN">
                <a:solidFill>
                  <a:srgbClr val="000000"/>
                </a:solidFill>
                <a:latin typeface="Arial" panose="020B0604020202020204" pitchFamily="34" charset="0"/>
              </a:rPr>
              <a:pPr>
                <a:spcBef>
                  <a:spcPct val="0"/>
                </a:spcBef>
              </a:pPr>
              <a:t>18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3339826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6">
            <a:extLst>
              <a:ext uri="{FF2B5EF4-FFF2-40B4-BE49-F238E27FC236}">
                <a16:creationId xmlns:a16="http://schemas.microsoft.com/office/drawing/2014/main" id="{B8635867-1914-4AF6-8298-8A3794E183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797B50B-B598-4E6A-B499-4C403B3475C7}" type="slidenum">
              <a:rPr lang="en-US" altLang="zh-CN" sz="1800">
                <a:latin typeface="Arial" panose="020B0604020202020204" pitchFamily="34" charset="0"/>
                <a:cs typeface="Arial" panose="020B0604020202020204" pitchFamily="34" charset="0"/>
              </a:rPr>
              <a:pPr>
                <a:spcBef>
                  <a:spcPct val="0"/>
                </a:spcBef>
              </a:pPr>
              <a:t>138</a:t>
            </a:fld>
            <a:endParaRPr lang="en-US" altLang="zh-CN" sz="1800">
              <a:latin typeface="Arial" panose="020B0604020202020204" pitchFamily="34" charset="0"/>
              <a:cs typeface="Arial" panose="020B0604020202020204" pitchFamily="34" charset="0"/>
            </a:endParaRPr>
          </a:p>
        </p:txBody>
      </p:sp>
      <p:sp>
        <p:nvSpPr>
          <p:cNvPr id="56323" name="幻灯片图像占位符 1">
            <a:extLst>
              <a:ext uri="{FF2B5EF4-FFF2-40B4-BE49-F238E27FC236}">
                <a16:creationId xmlns:a16="http://schemas.microsoft.com/office/drawing/2014/main" id="{73876D1C-0D57-44C4-A507-197D05CB65E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6324" name="备注占位符 2">
            <a:extLst>
              <a:ext uri="{FF2B5EF4-FFF2-40B4-BE49-F238E27FC236}">
                <a16:creationId xmlns:a16="http://schemas.microsoft.com/office/drawing/2014/main" id="{D28377E1-3D75-4177-977A-51053D20C4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6325" name="灯片编号占位符 3">
            <a:extLst>
              <a:ext uri="{FF2B5EF4-FFF2-40B4-BE49-F238E27FC236}">
                <a16:creationId xmlns:a16="http://schemas.microsoft.com/office/drawing/2014/main" id="{29EB3B74-AF3A-47D4-8974-CCB752B52CE8}"/>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7D474F-82F9-4CBF-A82E-B183C4222910}" type="slidenum">
              <a:rPr lang="en-US" altLang="zh-CN" sz="1800">
                <a:latin typeface="Arial" panose="020B0604020202020204" pitchFamily="34" charset="0"/>
                <a:cs typeface="Arial" panose="020B0604020202020204" pitchFamily="34" charset="0"/>
              </a:rPr>
              <a:pPr eaLnBrk="1" hangingPunct="1">
                <a:spcBef>
                  <a:spcPct val="0"/>
                </a:spcBef>
              </a:pPr>
              <a:t>138</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0535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6">
            <a:extLst>
              <a:ext uri="{FF2B5EF4-FFF2-40B4-BE49-F238E27FC236}">
                <a16:creationId xmlns:a16="http://schemas.microsoft.com/office/drawing/2014/main" id="{8348D46C-DA2C-4815-82BB-416EF985F4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083DABC-DC18-456B-99EC-4FD1BB6B7835}" type="slidenum">
              <a:rPr lang="en-US" altLang="zh-CN" sz="1800">
                <a:latin typeface="Arial" panose="020B0604020202020204" pitchFamily="34" charset="0"/>
                <a:cs typeface="Arial" panose="020B0604020202020204" pitchFamily="34" charset="0"/>
              </a:rPr>
              <a:pPr>
                <a:spcBef>
                  <a:spcPct val="0"/>
                </a:spcBef>
              </a:pPr>
              <a:t>139</a:t>
            </a:fld>
            <a:endParaRPr lang="en-US" altLang="zh-CN" sz="1800">
              <a:latin typeface="Arial" panose="020B0604020202020204" pitchFamily="34" charset="0"/>
              <a:cs typeface="Arial" panose="020B0604020202020204" pitchFamily="34" charset="0"/>
            </a:endParaRPr>
          </a:p>
        </p:txBody>
      </p:sp>
      <p:sp>
        <p:nvSpPr>
          <p:cNvPr id="60419" name="幻灯片图像占位符 1">
            <a:extLst>
              <a:ext uri="{FF2B5EF4-FFF2-40B4-BE49-F238E27FC236}">
                <a16:creationId xmlns:a16="http://schemas.microsoft.com/office/drawing/2014/main" id="{65CBE39A-DEE2-4987-9256-B6CFC3370C28}"/>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0420" name="备注占位符 2">
            <a:extLst>
              <a:ext uri="{FF2B5EF4-FFF2-40B4-BE49-F238E27FC236}">
                <a16:creationId xmlns:a16="http://schemas.microsoft.com/office/drawing/2014/main" id="{155E19D6-2F02-48AF-9C20-DCC0842B70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0421" name="灯片编号占位符 3">
            <a:extLst>
              <a:ext uri="{FF2B5EF4-FFF2-40B4-BE49-F238E27FC236}">
                <a16:creationId xmlns:a16="http://schemas.microsoft.com/office/drawing/2014/main" id="{7209ECDC-8DC6-4BC4-A17E-8CBEAEB48CF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F9AB822-E8CD-4F1D-BCE2-9945F62AB067}" type="slidenum">
              <a:rPr lang="en-US" altLang="zh-CN" sz="1800">
                <a:latin typeface="Arial" panose="020B0604020202020204" pitchFamily="34" charset="0"/>
                <a:cs typeface="Arial" panose="020B0604020202020204" pitchFamily="34" charset="0"/>
              </a:rPr>
              <a:pPr eaLnBrk="1" hangingPunct="1">
                <a:spcBef>
                  <a:spcPct val="0"/>
                </a:spcBef>
              </a:pPr>
              <a:t>139</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10900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6">
            <a:extLst>
              <a:ext uri="{FF2B5EF4-FFF2-40B4-BE49-F238E27FC236}">
                <a16:creationId xmlns:a16="http://schemas.microsoft.com/office/drawing/2014/main" id="{AC90C38F-E8AF-44EC-9146-4C6F0B12CB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D40A92F-15BD-4CDA-98B1-98678E25D58F}" type="slidenum">
              <a:rPr lang="en-US" altLang="zh-CN" sz="1800">
                <a:latin typeface="Arial" panose="020B0604020202020204" pitchFamily="34" charset="0"/>
                <a:cs typeface="Arial" panose="020B0604020202020204" pitchFamily="34" charset="0"/>
              </a:rPr>
              <a:pPr>
                <a:spcBef>
                  <a:spcPct val="0"/>
                </a:spcBef>
              </a:pPr>
              <a:t>140</a:t>
            </a:fld>
            <a:endParaRPr lang="en-US" altLang="zh-CN" sz="1800">
              <a:latin typeface="Arial" panose="020B0604020202020204" pitchFamily="34" charset="0"/>
              <a:cs typeface="Arial" panose="020B0604020202020204" pitchFamily="34" charset="0"/>
            </a:endParaRPr>
          </a:p>
        </p:txBody>
      </p:sp>
      <p:sp>
        <p:nvSpPr>
          <p:cNvPr id="76803" name="幻灯片图像占位符 1">
            <a:extLst>
              <a:ext uri="{FF2B5EF4-FFF2-40B4-BE49-F238E27FC236}">
                <a16:creationId xmlns:a16="http://schemas.microsoft.com/office/drawing/2014/main" id="{3A743A48-5D1A-423F-A333-22E7BA78DCF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6804" name="备注占位符 2">
            <a:extLst>
              <a:ext uri="{FF2B5EF4-FFF2-40B4-BE49-F238E27FC236}">
                <a16:creationId xmlns:a16="http://schemas.microsoft.com/office/drawing/2014/main" id="{7B774524-BF9E-4087-9480-BDB3EF150A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6805" name="灯片编号占位符 3">
            <a:extLst>
              <a:ext uri="{FF2B5EF4-FFF2-40B4-BE49-F238E27FC236}">
                <a16:creationId xmlns:a16="http://schemas.microsoft.com/office/drawing/2014/main" id="{B4DB59FC-BF69-4151-84C5-8905C3AD5FF2}"/>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C24B3C8-EC61-4E32-A461-79923519EA95}" type="slidenum">
              <a:rPr lang="en-US" altLang="zh-CN" sz="1800">
                <a:latin typeface="Arial" panose="020B0604020202020204" pitchFamily="34" charset="0"/>
                <a:cs typeface="Arial" panose="020B0604020202020204" pitchFamily="34" charset="0"/>
              </a:rPr>
              <a:pPr eaLnBrk="1" hangingPunct="1">
                <a:spcBef>
                  <a:spcPct val="0"/>
                </a:spcBef>
              </a:pPr>
              <a:t>140</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6">
            <a:extLst>
              <a:ext uri="{FF2B5EF4-FFF2-40B4-BE49-F238E27FC236}">
                <a16:creationId xmlns:a16="http://schemas.microsoft.com/office/drawing/2014/main" id="{37A2FE6A-7BBB-48DB-BE89-53DD2E6AB3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5E9980F-1BA7-4E99-8D10-69527356991C}" type="slidenum">
              <a:rPr lang="en-US" altLang="zh-CN" sz="1800">
                <a:latin typeface="Arial" panose="020B0604020202020204" pitchFamily="34" charset="0"/>
                <a:cs typeface="Arial" panose="020B0604020202020204" pitchFamily="34" charset="0"/>
              </a:rPr>
              <a:pPr>
                <a:spcBef>
                  <a:spcPct val="0"/>
                </a:spcBef>
              </a:pPr>
              <a:t>141</a:t>
            </a:fld>
            <a:endParaRPr lang="en-US" altLang="zh-CN" sz="1800">
              <a:latin typeface="Arial" panose="020B0604020202020204" pitchFamily="34" charset="0"/>
              <a:cs typeface="Arial" panose="020B0604020202020204" pitchFamily="34" charset="0"/>
            </a:endParaRPr>
          </a:p>
        </p:txBody>
      </p:sp>
      <p:sp>
        <p:nvSpPr>
          <p:cNvPr id="78851" name="幻灯片图像占位符 1">
            <a:extLst>
              <a:ext uri="{FF2B5EF4-FFF2-40B4-BE49-F238E27FC236}">
                <a16:creationId xmlns:a16="http://schemas.microsoft.com/office/drawing/2014/main" id="{923CA458-F6EB-43CE-8275-1CB9F1B71B10}"/>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8852" name="备注占位符 2">
            <a:extLst>
              <a:ext uri="{FF2B5EF4-FFF2-40B4-BE49-F238E27FC236}">
                <a16:creationId xmlns:a16="http://schemas.microsoft.com/office/drawing/2014/main" id="{86933C56-E59D-4D09-ABF3-F97064A247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8853" name="灯片编号占位符 3">
            <a:extLst>
              <a:ext uri="{FF2B5EF4-FFF2-40B4-BE49-F238E27FC236}">
                <a16:creationId xmlns:a16="http://schemas.microsoft.com/office/drawing/2014/main" id="{C556352B-2286-40FA-BDC9-7F679782BC41}"/>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1E2EEFA-157F-4C1F-9306-64E4284DC623}" type="slidenum">
              <a:rPr lang="en-US" altLang="zh-CN" sz="1800">
                <a:latin typeface="Arial" panose="020B0604020202020204" pitchFamily="34" charset="0"/>
                <a:cs typeface="Arial" panose="020B0604020202020204" pitchFamily="34" charset="0"/>
              </a:rPr>
              <a:pPr eaLnBrk="1" hangingPunct="1">
                <a:spcBef>
                  <a:spcPct val="0"/>
                </a:spcBef>
              </a:pPr>
              <a:t>141</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6">
            <a:extLst>
              <a:ext uri="{FF2B5EF4-FFF2-40B4-BE49-F238E27FC236}">
                <a16:creationId xmlns:a16="http://schemas.microsoft.com/office/drawing/2014/main" id="{270CDA13-FA38-4512-BC06-F4F4B62803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B72A70-67A5-49A8-AC65-C2F52BE723AF}" type="slidenum">
              <a:rPr lang="en-US" altLang="zh-CN" sz="1800">
                <a:latin typeface="Arial" panose="020B0604020202020204" pitchFamily="34" charset="0"/>
                <a:cs typeface="Arial" panose="020B0604020202020204" pitchFamily="34" charset="0"/>
              </a:rPr>
              <a:pPr>
                <a:spcBef>
                  <a:spcPct val="0"/>
                </a:spcBef>
              </a:pPr>
              <a:t>142</a:t>
            </a:fld>
            <a:endParaRPr lang="en-US" altLang="zh-CN" sz="1800">
              <a:latin typeface="Arial" panose="020B0604020202020204" pitchFamily="34" charset="0"/>
              <a:cs typeface="Arial" panose="020B0604020202020204" pitchFamily="34" charset="0"/>
            </a:endParaRPr>
          </a:p>
        </p:txBody>
      </p:sp>
      <p:sp>
        <p:nvSpPr>
          <p:cNvPr id="80899" name="幻灯片图像占位符 1">
            <a:extLst>
              <a:ext uri="{FF2B5EF4-FFF2-40B4-BE49-F238E27FC236}">
                <a16:creationId xmlns:a16="http://schemas.microsoft.com/office/drawing/2014/main" id="{142FF442-5A87-4D0E-82FE-6363DB1D139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0900" name="备注占位符 2">
            <a:extLst>
              <a:ext uri="{FF2B5EF4-FFF2-40B4-BE49-F238E27FC236}">
                <a16:creationId xmlns:a16="http://schemas.microsoft.com/office/drawing/2014/main" id="{98E763D8-1AE1-4E4B-96FE-CC9FEF87C3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0901" name="灯片编号占位符 3">
            <a:extLst>
              <a:ext uri="{FF2B5EF4-FFF2-40B4-BE49-F238E27FC236}">
                <a16:creationId xmlns:a16="http://schemas.microsoft.com/office/drawing/2014/main" id="{1234CE15-8185-4831-BF8E-C295F1A15CF0}"/>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4D64AA8-AF0C-4E84-BECF-43E70B788313}" type="slidenum">
              <a:rPr lang="en-US" altLang="zh-CN" sz="1800">
                <a:latin typeface="Arial" panose="020B0604020202020204" pitchFamily="34" charset="0"/>
                <a:cs typeface="Arial" panose="020B0604020202020204" pitchFamily="34" charset="0"/>
              </a:rPr>
              <a:pPr eaLnBrk="1" hangingPunct="1">
                <a:spcBef>
                  <a:spcPct val="0"/>
                </a:spcBef>
              </a:pPr>
              <a:t>142</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a:extLst>
              <a:ext uri="{FF2B5EF4-FFF2-40B4-BE49-F238E27FC236}">
                <a16:creationId xmlns:a16="http://schemas.microsoft.com/office/drawing/2014/main" id="{372B6928-E17B-4B33-887C-6C3E9D1366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01092E8-4C55-4144-AF8E-2BBF4B298196}" type="slidenum">
              <a:rPr lang="en-US" altLang="zh-CN" sz="1800">
                <a:latin typeface="Arial" panose="020B0604020202020204" pitchFamily="34" charset="0"/>
                <a:cs typeface="Arial" panose="020B0604020202020204" pitchFamily="34" charset="0"/>
              </a:rPr>
              <a:pPr>
                <a:spcBef>
                  <a:spcPct val="0"/>
                </a:spcBef>
              </a:pPr>
              <a:t>143</a:t>
            </a:fld>
            <a:endParaRPr lang="en-US" altLang="zh-CN" sz="1800">
              <a:latin typeface="Arial" panose="020B0604020202020204" pitchFamily="34" charset="0"/>
              <a:cs typeface="Arial" panose="020B0604020202020204" pitchFamily="34" charset="0"/>
            </a:endParaRPr>
          </a:p>
        </p:txBody>
      </p:sp>
      <p:sp>
        <p:nvSpPr>
          <p:cNvPr id="82947" name="幻灯片图像占位符 1">
            <a:extLst>
              <a:ext uri="{FF2B5EF4-FFF2-40B4-BE49-F238E27FC236}">
                <a16:creationId xmlns:a16="http://schemas.microsoft.com/office/drawing/2014/main" id="{683379CC-4682-4934-92ED-FC453A184B8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2948" name="备注占位符 2">
            <a:extLst>
              <a:ext uri="{FF2B5EF4-FFF2-40B4-BE49-F238E27FC236}">
                <a16:creationId xmlns:a16="http://schemas.microsoft.com/office/drawing/2014/main" id="{164FFE2A-C4C1-41E6-9C54-6BF44930BC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2949" name="灯片编号占位符 3">
            <a:extLst>
              <a:ext uri="{FF2B5EF4-FFF2-40B4-BE49-F238E27FC236}">
                <a16:creationId xmlns:a16="http://schemas.microsoft.com/office/drawing/2014/main" id="{7283B8DE-632B-4CD1-8C51-061FEF95F1C5}"/>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84D2DED-C82E-4005-AB61-473F430D7F7E}" type="slidenum">
              <a:rPr lang="en-US" altLang="zh-CN" sz="1800">
                <a:latin typeface="Arial" panose="020B0604020202020204" pitchFamily="34" charset="0"/>
                <a:cs typeface="Arial" panose="020B0604020202020204" pitchFamily="34" charset="0"/>
              </a:rPr>
              <a:pPr eaLnBrk="1" hangingPunct="1">
                <a:spcBef>
                  <a:spcPct val="0"/>
                </a:spcBef>
              </a:pPr>
              <a:t>143</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6">
            <a:extLst>
              <a:ext uri="{FF2B5EF4-FFF2-40B4-BE49-F238E27FC236}">
                <a16:creationId xmlns:a16="http://schemas.microsoft.com/office/drawing/2014/main" id="{D8CFCC1E-FCCE-4BA1-AEEB-D6B121652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D5A84E-E178-440A-8C44-BDC39FD0F86E}" type="slidenum">
              <a:rPr lang="en-US" altLang="zh-CN" sz="1800">
                <a:latin typeface="Arial" panose="020B0604020202020204" pitchFamily="34" charset="0"/>
                <a:cs typeface="Arial" panose="020B0604020202020204" pitchFamily="34" charset="0"/>
              </a:rPr>
              <a:pPr>
                <a:spcBef>
                  <a:spcPct val="0"/>
                </a:spcBef>
              </a:pPr>
              <a:t>144</a:t>
            </a:fld>
            <a:endParaRPr lang="en-US" altLang="zh-CN" sz="1800">
              <a:latin typeface="Arial" panose="020B0604020202020204" pitchFamily="34" charset="0"/>
              <a:cs typeface="Arial" panose="020B0604020202020204" pitchFamily="34" charset="0"/>
            </a:endParaRPr>
          </a:p>
        </p:txBody>
      </p:sp>
      <p:sp>
        <p:nvSpPr>
          <p:cNvPr id="84995" name="幻灯片图像占位符 1">
            <a:extLst>
              <a:ext uri="{FF2B5EF4-FFF2-40B4-BE49-F238E27FC236}">
                <a16:creationId xmlns:a16="http://schemas.microsoft.com/office/drawing/2014/main" id="{D61A1E4F-0EDC-40A1-98DC-939689E8FFFB}"/>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4996" name="备注占位符 2">
            <a:extLst>
              <a:ext uri="{FF2B5EF4-FFF2-40B4-BE49-F238E27FC236}">
                <a16:creationId xmlns:a16="http://schemas.microsoft.com/office/drawing/2014/main" id="{13302B65-DCC4-46D7-B653-E5A38C85A2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4997" name="灯片编号占位符 3">
            <a:extLst>
              <a:ext uri="{FF2B5EF4-FFF2-40B4-BE49-F238E27FC236}">
                <a16:creationId xmlns:a16="http://schemas.microsoft.com/office/drawing/2014/main" id="{AC785211-0493-401C-BA6B-503E113625C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408E4F3-E0E9-457A-A1FF-0BA6BDDF7928}" type="slidenum">
              <a:rPr lang="en-US" altLang="zh-CN" sz="1800">
                <a:latin typeface="Arial" panose="020B0604020202020204" pitchFamily="34" charset="0"/>
                <a:cs typeface="Arial" panose="020B0604020202020204" pitchFamily="34" charset="0"/>
              </a:rPr>
              <a:pPr eaLnBrk="1" hangingPunct="1">
                <a:spcBef>
                  <a:spcPct val="0"/>
                </a:spcBef>
              </a:pPr>
              <a:t>144</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6">
            <a:extLst>
              <a:ext uri="{FF2B5EF4-FFF2-40B4-BE49-F238E27FC236}">
                <a16:creationId xmlns:a16="http://schemas.microsoft.com/office/drawing/2014/main" id="{369BCAA0-DB41-498E-A248-822FE40753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1A3695F-F1C7-4599-985B-3C605F03D1A1}" type="slidenum">
              <a:rPr lang="en-US" altLang="zh-CN" sz="1800">
                <a:latin typeface="Arial" panose="020B0604020202020204" pitchFamily="34" charset="0"/>
                <a:cs typeface="Arial" panose="020B0604020202020204" pitchFamily="34" charset="0"/>
              </a:rPr>
              <a:pPr>
                <a:spcBef>
                  <a:spcPct val="0"/>
                </a:spcBef>
              </a:pPr>
              <a:t>145</a:t>
            </a:fld>
            <a:endParaRPr lang="en-US" altLang="zh-CN" sz="1800">
              <a:latin typeface="Arial" panose="020B0604020202020204" pitchFamily="34" charset="0"/>
              <a:cs typeface="Arial" panose="020B0604020202020204" pitchFamily="34" charset="0"/>
            </a:endParaRPr>
          </a:p>
        </p:txBody>
      </p:sp>
      <p:sp>
        <p:nvSpPr>
          <p:cNvPr id="66563" name="幻灯片图像占位符 1">
            <a:extLst>
              <a:ext uri="{FF2B5EF4-FFF2-40B4-BE49-F238E27FC236}">
                <a16:creationId xmlns:a16="http://schemas.microsoft.com/office/drawing/2014/main" id="{FCCAA3E1-B312-402E-837F-E2FB866ECD3F}"/>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6564" name="备注占位符 2">
            <a:extLst>
              <a:ext uri="{FF2B5EF4-FFF2-40B4-BE49-F238E27FC236}">
                <a16:creationId xmlns:a16="http://schemas.microsoft.com/office/drawing/2014/main" id="{DEBD8DA3-8D82-4256-AC17-F20942541F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6565" name="灯片编号占位符 3">
            <a:extLst>
              <a:ext uri="{FF2B5EF4-FFF2-40B4-BE49-F238E27FC236}">
                <a16:creationId xmlns:a16="http://schemas.microsoft.com/office/drawing/2014/main" id="{1B0A4C0C-D27D-4CF3-84DD-94B96A85BEF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6EC8527-6D27-4F5E-9EB0-7720E09C46EE}" type="slidenum">
              <a:rPr lang="en-US" altLang="zh-CN" sz="1800">
                <a:latin typeface="Arial" panose="020B0604020202020204" pitchFamily="34" charset="0"/>
                <a:cs typeface="Arial" panose="020B0604020202020204" pitchFamily="34" charset="0"/>
              </a:rPr>
              <a:pPr eaLnBrk="1" hangingPunct="1">
                <a:spcBef>
                  <a:spcPct val="0"/>
                </a:spcBef>
              </a:pPr>
              <a:t>145</a:t>
            </a:fld>
            <a:endParaRPr lang="en-US" altLang="zh-C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4242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A8F9E5-1AB4-4BC3-ADBD-184ECB2B5B03}" type="slidenum">
              <a:rPr lang="zh-CN" altLang="en-US" smtClean="0"/>
              <a:pPr>
                <a:defRPr/>
              </a:pPr>
              <a:t>149</a:t>
            </a:fld>
            <a:endParaRPr lang="zh-CN" altLang="en-US"/>
          </a:p>
        </p:txBody>
      </p:sp>
    </p:spTree>
    <p:extLst>
      <p:ext uri="{BB962C8B-B14F-4D97-AF65-F5344CB8AC3E}">
        <p14:creationId xmlns:p14="http://schemas.microsoft.com/office/powerpoint/2010/main" val="17951599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A8F9E5-1AB4-4BC3-ADBD-184ECB2B5B03}" type="slidenum">
              <a:rPr lang="zh-CN" altLang="en-US" smtClean="0"/>
              <a:pPr>
                <a:defRPr/>
              </a:pPr>
              <a:t>158</a:t>
            </a:fld>
            <a:endParaRPr lang="zh-CN" altLang="en-US"/>
          </a:p>
        </p:txBody>
      </p:sp>
    </p:spTree>
    <p:extLst>
      <p:ext uri="{BB962C8B-B14F-4D97-AF65-F5344CB8AC3E}">
        <p14:creationId xmlns:p14="http://schemas.microsoft.com/office/powerpoint/2010/main" val="38669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一般在我们家庭无线路由器设置页面上，选择使用</a:t>
            </a:r>
            <a:r>
              <a:rPr lang="en-US" altLang="zh-CN" dirty="0"/>
              <a:t>WPA-PSK</a:t>
            </a:r>
            <a:r>
              <a:rPr lang="zh-CN" altLang="en-US" dirty="0"/>
              <a:t>或</a:t>
            </a:r>
            <a:r>
              <a:rPr lang="en-US" altLang="zh-CN" dirty="0"/>
              <a:t>WPA2-PSK</a:t>
            </a:r>
            <a:r>
              <a:rPr lang="zh-CN" altLang="en-US" dirty="0"/>
              <a:t>认证类型即可，对应设置的共享密码尽可能长些，并且在经过一段时间之后更换共享密码，确保家庭无线网络的安全。</a:t>
            </a:r>
          </a:p>
        </p:txBody>
      </p:sp>
      <p:sp>
        <p:nvSpPr>
          <p:cNvPr id="4" name="灯片编号占位符 3"/>
          <p:cNvSpPr>
            <a:spLocks noGrp="1"/>
          </p:cNvSpPr>
          <p:nvPr>
            <p:ph type="sldNum" sz="quarter" idx="5"/>
          </p:nvPr>
        </p:nvSpPr>
        <p:spPr/>
        <p:txBody>
          <a:bodyPr/>
          <a:lstStyle/>
          <a:p>
            <a:pPr>
              <a:defRPr/>
            </a:pPr>
            <a:fld id="{B76836C8-9309-4FD7-B837-D958AE702264}" type="slidenum">
              <a:rPr lang="zh-CN" altLang="en-US" smtClean="0"/>
              <a:pPr>
                <a:defRPr/>
              </a:pPr>
              <a:t>19</a:t>
            </a:fld>
            <a:endParaRPr lang="zh-CN" altLang="en-US"/>
          </a:p>
        </p:txBody>
      </p:sp>
    </p:spTree>
    <p:extLst>
      <p:ext uri="{BB962C8B-B14F-4D97-AF65-F5344CB8AC3E}">
        <p14:creationId xmlns:p14="http://schemas.microsoft.com/office/powerpoint/2010/main" val="38636060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FC5E4CE7-3D1B-3E42-C38D-085A5A9EFD0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5861C29B-DE44-877C-E723-348B6A29E8B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508" name="灯片编号占位符 3">
            <a:extLst>
              <a:ext uri="{FF2B5EF4-FFF2-40B4-BE49-F238E27FC236}">
                <a16:creationId xmlns:a16="http://schemas.microsoft.com/office/drawing/2014/main" id="{4B99D62A-7678-E2D6-9E09-1CAE515CF7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09ABBBC-63AC-44D1-9345-B700D802A9D6}" type="slidenum">
              <a:rPr lang="en-US" altLang="zh-CN" smtClean="0">
                <a:solidFill>
                  <a:srgbClr val="000000"/>
                </a:solidFill>
                <a:latin typeface="Calibri" panose="020F0502020204030204" pitchFamily="34" charset="0"/>
              </a:rPr>
              <a:pPr>
                <a:buFontTx/>
                <a:buChar char="•"/>
              </a:pPr>
              <a:t>162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360D8732-2CCE-DC40-7277-E77BF427720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E2DB3682-27EF-7806-0682-C048082BD1B2}"/>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latin typeface="宋体" panose="02010600030101010101" pitchFamily="2" charset="-122"/>
            </a:endParaRPr>
          </a:p>
        </p:txBody>
      </p:sp>
      <p:sp>
        <p:nvSpPr>
          <p:cNvPr id="52228" name="灯片编号占位符 3">
            <a:extLst>
              <a:ext uri="{FF2B5EF4-FFF2-40B4-BE49-F238E27FC236}">
                <a16:creationId xmlns:a16="http://schemas.microsoft.com/office/drawing/2014/main" id="{03348F2A-D416-6305-83FD-4CE564C7B0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86494D4-3991-4B79-A764-5C1CF16A0F24}" type="slidenum">
              <a:rPr lang="en-US" altLang="zh-CN" smtClean="0">
                <a:solidFill>
                  <a:srgbClr val="000000"/>
                </a:solidFill>
                <a:latin typeface="Calibri" panose="020F0502020204030204" pitchFamily="34" charset="0"/>
              </a:rPr>
              <a:pPr>
                <a:buFontTx/>
                <a:buChar char="•"/>
              </a:pPr>
              <a:t>163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08CF090A-9F7A-AB5B-3AC9-D426ABCC908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A8018EA8-679E-6225-ADD4-4EB18398613C}"/>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latin typeface="宋体" panose="02010600030101010101" pitchFamily="2" charset="-122"/>
            </a:endParaRPr>
          </a:p>
        </p:txBody>
      </p:sp>
      <p:sp>
        <p:nvSpPr>
          <p:cNvPr id="54276" name="灯片编号占位符 3">
            <a:extLst>
              <a:ext uri="{FF2B5EF4-FFF2-40B4-BE49-F238E27FC236}">
                <a16:creationId xmlns:a16="http://schemas.microsoft.com/office/drawing/2014/main" id="{A9FF3936-96DE-6927-089F-ED76DF92F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9883CD1-03DB-405F-ADD5-9750B39C24E0}" type="slidenum">
              <a:rPr lang="en-US" altLang="zh-CN" smtClean="0">
                <a:solidFill>
                  <a:srgbClr val="000000"/>
                </a:solidFill>
                <a:latin typeface="Calibri" panose="020F0502020204030204" pitchFamily="34" charset="0"/>
              </a:rPr>
              <a:pPr>
                <a:buFontTx/>
                <a:buChar char="•"/>
              </a:pPr>
              <a:t>164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08CF090A-9F7A-AB5B-3AC9-D426ABCC908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A8018EA8-679E-6225-ADD4-4EB18398613C}"/>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latin typeface="宋体" panose="02010600030101010101" pitchFamily="2" charset="-122"/>
            </a:endParaRPr>
          </a:p>
        </p:txBody>
      </p:sp>
      <p:sp>
        <p:nvSpPr>
          <p:cNvPr id="54276" name="灯片编号占位符 3">
            <a:extLst>
              <a:ext uri="{FF2B5EF4-FFF2-40B4-BE49-F238E27FC236}">
                <a16:creationId xmlns:a16="http://schemas.microsoft.com/office/drawing/2014/main" id="{A9FF3936-96DE-6927-089F-ED76DF92F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9883CD1-03DB-405F-ADD5-9750B39C24E0}" type="slidenum">
              <a:rPr lang="en-US" altLang="zh-CN" smtClean="0">
                <a:solidFill>
                  <a:srgbClr val="000000"/>
                </a:solidFill>
                <a:latin typeface="Calibri" panose="020F0502020204030204" pitchFamily="34" charset="0"/>
              </a:rPr>
              <a:pPr>
                <a:buFontTx/>
                <a:buChar char="•"/>
              </a:pPr>
              <a:t>165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FCE78A62-0E9C-84A8-9448-171C69DF393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5C4F6D69-5484-2474-58BF-558A53E61F8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分布式机器学习：数据集中后，一台工作节点性能无法满足训练要求。由一个中心节点统一分配数据和计算资源，分配给多台节点训练。</a:t>
            </a:r>
            <a:endParaRPr lang="en-US" altLang="zh-CN"/>
          </a:p>
          <a:p>
            <a:r>
              <a:rPr lang="zh-CN" altLang="en-US"/>
              <a:t>联邦学习：每个参与者拥有自己的数据，用自己的数据进行训练。</a:t>
            </a:r>
          </a:p>
        </p:txBody>
      </p:sp>
      <p:sp>
        <p:nvSpPr>
          <p:cNvPr id="56324" name="灯片编号占位符 3">
            <a:extLst>
              <a:ext uri="{FF2B5EF4-FFF2-40B4-BE49-F238E27FC236}">
                <a16:creationId xmlns:a16="http://schemas.microsoft.com/office/drawing/2014/main" id="{43C0B845-DE74-AF1E-6602-5342A11EB7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0159AAB7-AF0F-41A9-83AA-0A9E0AD91033}" type="slidenum">
              <a:rPr lang="en-US" altLang="zh-CN" smtClean="0">
                <a:solidFill>
                  <a:srgbClr val="000000"/>
                </a:solidFill>
                <a:latin typeface="Calibri" panose="020F0502020204030204" pitchFamily="34" charset="0"/>
              </a:rPr>
              <a:pPr>
                <a:buFontTx/>
                <a:buChar char="•"/>
              </a:pPr>
              <a:t>166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9F82506C-130C-C41E-B77C-3BE9946D03C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FD48C75F-946A-D610-9F59-1F64A94837BC}"/>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a:extLst>
              <a:ext uri="{FF2B5EF4-FFF2-40B4-BE49-F238E27FC236}">
                <a16:creationId xmlns:a16="http://schemas.microsoft.com/office/drawing/2014/main" id="{281B84C7-5BDB-CF59-B86C-4DF1AC2022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AA0C515-8DE7-425A-BD74-A71C2458540B}" type="slidenum">
              <a:rPr lang="en-US" altLang="zh-CN" smtClean="0">
                <a:solidFill>
                  <a:srgbClr val="000000"/>
                </a:solidFill>
                <a:latin typeface="Calibri" panose="020F0502020204030204" pitchFamily="34" charset="0"/>
              </a:rPr>
              <a:pPr>
                <a:buFontTx/>
                <a:buChar char="•"/>
              </a:pPr>
              <a:t>167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80A1D310-6FBC-DB0E-6943-446F9ED0F01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4DDAEBF3-A5EC-7EB2-4792-5262824A61D3}"/>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4996" name="灯片编号占位符 3">
            <a:extLst>
              <a:ext uri="{FF2B5EF4-FFF2-40B4-BE49-F238E27FC236}">
                <a16:creationId xmlns:a16="http://schemas.microsoft.com/office/drawing/2014/main" id="{FB607504-FE8C-9333-F36B-40539C163C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3EEED4F-7C4F-4E07-85AF-3FB9CD3379E7}" type="slidenum">
              <a:rPr lang="en-US" altLang="zh-CN" smtClean="0">
                <a:solidFill>
                  <a:srgbClr val="000000"/>
                </a:solidFill>
                <a:latin typeface="Calibri" panose="020F0502020204030204" pitchFamily="34" charset="0"/>
              </a:rPr>
              <a:pPr>
                <a:buFontTx/>
                <a:buChar char="•"/>
              </a:pPr>
              <a:t>168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B256A13-6C4A-EEA1-C176-870CE139BF8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D1BFEDEA-8A49-F024-5AF0-3CB4A4846716}"/>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Noise</a:t>
            </a:r>
            <a:r>
              <a:rPr lang="zh-CN" altLang="en-US" dirty="0"/>
              <a:t>通常为差分隐私</a:t>
            </a:r>
            <a:endParaRPr lang="en-US" altLang="zh-CN" dirty="0"/>
          </a:p>
          <a:p>
            <a:r>
              <a:rPr lang="zh-CN" altLang="en-US" dirty="0"/>
              <a:t>门限解密后聚合器广播</a:t>
            </a:r>
          </a:p>
          <a:p>
            <a:pPr eaLnBrk="1" hangingPunct="1">
              <a:spcBef>
                <a:spcPct val="0"/>
              </a:spcBef>
            </a:pPr>
            <a:endParaRPr lang="en-US" altLang="zh-CN" b="1" dirty="0"/>
          </a:p>
        </p:txBody>
      </p:sp>
      <p:sp>
        <p:nvSpPr>
          <p:cNvPr id="89092" name="灯片编号占位符 3">
            <a:extLst>
              <a:ext uri="{FF2B5EF4-FFF2-40B4-BE49-F238E27FC236}">
                <a16:creationId xmlns:a16="http://schemas.microsoft.com/office/drawing/2014/main" id="{3E6051F9-56E4-710D-94DA-CC1522D310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46B3793-2770-4BCB-9580-54F4162775B3}" type="slidenum">
              <a:rPr lang="en-US" altLang="zh-CN" smtClean="0">
                <a:solidFill>
                  <a:srgbClr val="000000"/>
                </a:solidFill>
                <a:latin typeface="Calibri" panose="020F0502020204030204" pitchFamily="34" charset="0"/>
              </a:rPr>
              <a:pPr>
                <a:buFontTx/>
                <a:buChar char="•"/>
              </a:pPr>
              <a:t>169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F873EFDE-23D9-2E9C-3027-39F4FDDF9D9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DF13E960-1F5B-8B42-D918-262DE7A20D2F}"/>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1140" name="灯片编号占位符 3">
            <a:extLst>
              <a:ext uri="{FF2B5EF4-FFF2-40B4-BE49-F238E27FC236}">
                <a16:creationId xmlns:a16="http://schemas.microsoft.com/office/drawing/2014/main" id="{47BE2DAE-2E57-CECB-229A-95B38DACC8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F0C246A-28FB-4BCC-90C6-295869A578AB}" type="slidenum">
              <a:rPr lang="en-US" altLang="zh-CN" smtClean="0">
                <a:solidFill>
                  <a:srgbClr val="000000"/>
                </a:solidFill>
                <a:latin typeface="Calibri" panose="020F0502020204030204" pitchFamily="34" charset="0"/>
              </a:rPr>
              <a:pPr>
                <a:buFontTx/>
                <a:buChar char="•"/>
              </a:pPr>
              <a:t>170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8DB550B7-CF4A-477A-BBB7-F09CAB80E2D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FA6A3D04-25FC-F1FA-E1F0-9D4BB31FF86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3188" name="灯片编号占位符 3">
            <a:extLst>
              <a:ext uri="{FF2B5EF4-FFF2-40B4-BE49-F238E27FC236}">
                <a16:creationId xmlns:a16="http://schemas.microsoft.com/office/drawing/2014/main" id="{081A8E59-7AC5-5428-B032-BB28E658A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C8CB12A-EBB2-48A6-B23B-93EE0B6EB842}" type="slidenum">
              <a:rPr lang="en-US" altLang="zh-CN" smtClean="0">
                <a:solidFill>
                  <a:srgbClr val="000000"/>
                </a:solidFill>
                <a:latin typeface="Calibri" panose="020F0502020204030204" pitchFamily="34" charset="0"/>
              </a:rPr>
              <a:pPr>
                <a:buFontTx/>
                <a:buChar char="•"/>
              </a:pPr>
              <a:t>171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522252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8DB550B7-CF4A-477A-BBB7-F09CAB80E2D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FA6A3D04-25FC-F1FA-E1F0-9D4BB31FF86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前两个机器学习</a:t>
            </a:r>
          </a:p>
          <a:p>
            <a:pPr eaLnBrk="1" hangingPunct="1">
              <a:spcBef>
                <a:spcPct val="0"/>
              </a:spcBef>
            </a:pPr>
            <a:endParaRPr lang="en-US" altLang="zh-CN" b="1" dirty="0"/>
          </a:p>
        </p:txBody>
      </p:sp>
      <p:sp>
        <p:nvSpPr>
          <p:cNvPr id="93188" name="灯片编号占位符 3">
            <a:extLst>
              <a:ext uri="{FF2B5EF4-FFF2-40B4-BE49-F238E27FC236}">
                <a16:creationId xmlns:a16="http://schemas.microsoft.com/office/drawing/2014/main" id="{081A8E59-7AC5-5428-B032-BB28E658A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C8CB12A-EBB2-48A6-B23B-93EE0B6EB842}" type="slidenum">
              <a:rPr lang="en-US" altLang="zh-CN" smtClean="0">
                <a:solidFill>
                  <a:srgbClr val="000000"/>
                </a:solidFill>
                <a:latin typeface="Calibri" panose="020F0502020204030204" pitchFamily="34" charset="0"/>
              </a:rPr>
              <a:pPr>
                <a:buFontTx/>
                <a:buChar char="•"/>
              </a:pPr>
              <a:t>172</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58861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8DB550B7-CF4A-477A-BBB7-F09CAB80E2D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FA6A3D04-25FC-F1FA-E1F0-9D4BB31FF86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3188" name="灯片编号占位符 3">
            <a:extLst>
              <a:ext uri="{FF2B5EF4-FFF2-40B4-BE49-F238E27FC236}">
                <a16:creationId xmlns:a16="http://schemas.microsoft.com/office/drawing/2014/main" id="{081A8E59-7AC5-5428-B032-BB28E658A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C8CB12A-EBB2-48A6-B23B-93EE0B6EB842}" type="slidenum">
              <a:rPr lang="en-US" altLang="zh-CN" smtClean="0">
                <a:solidFill>
                  <a:srgbClr val="000000"/>
                </a:solidFill>
                <a:latin typeface="Calibri" panose="020F0502020204030204" pitchFamily="34" charset="0"/>
              </a:rPr>
              <a:pPr>
                <a:buFontTx/>
                <a:buChar char="•"/>
              </a:pPr>
              <a:t>173</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42730476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8DB550B7-CF4A-477A-BBB7-F09CAB80E2D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FA6A3D04-25FC-F1FA-E1F0-9D4BB31FF86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3188" name="灯片编号占位符 3">
            <a:extLst>
              <a:ext uri="{FF2B5EF4-FFF2-40B4-BE49-F238E27FC236}">
                <a16:creationId xmlns:a16="http://schemas.microsoft.com/office/drawing/2014/main" id="{081A8E59-7AC5-5428-B032-BB28E658A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C8CB12A-EBB2-48A6-B23B-93EE0B6EB842}" type="slidenum">
              <a:rPr lang="en-US" altLang="zh-CN" smtClean="0">
                <a:solidFill>
                  <a:srgbClr val="000000"/>
                </a:solidFill>
                <a:latin typeface="Calibri" panose="020F0502020204030204" pitchFamily="34" charset="0"/>
              </a:rPr>
              <a:pPr>
                <a:buFontTx/>
                <a:buChar char="•"/>
              </a:pPr>
              <a:t>174</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5696962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a16="http://schemas.microsoft.com/office/drawing/2014/main" id="{114E43A1-79A9-4381-9D25-EE9C0C97F1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a:extLst>
              <a:ext uri="{FF2B5EF4-FFF2-40B4-BE49-F238E27FC236}">
                <a16:creationId xmlns:a16="http://schemas.microsoft.com/office/drawing/2014/main" id="{08F7D0EB-9921-4069-90D2-F17C09DF3D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latin typeface="Arial" panose="020B0604020202020204" pitchFamily="34" charset="0"/>
            </a:endParaRPr>
          </a:p>
        </p:txBody>
      </p:sp>
      <p:sp>
        <p:nvSpPr>
          <p:cNvPr id="143364" name="灯片编号占位符 3">
            <a:extLst>
              <a:ext uri="{FF2B5EF4-FFF2-40B4-BE49-F238E27FC236}">
                <a16:creationId xmlns:a16="http://schemas.microsoft.com/office/drawing/2014/main" id="{BA0D2F2A-559B-4625-9166-2892D160D5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12A428-ABEF-4017-9811-28C63949195D}" type="slidenum">
              <a:rPr lang="en-US" altLang="zh-CN">
                <a:solidFill>
                  <a:srgbClr val="000000"/>
                </a:solidFill>
                <a:latin typeface="Arial" panose="020B0604020202020204" pitchFamily="34" charset="0"/>
              </a:rPr>
              <a:pPr>
                <a:spcBef>
                  <a:spcPct val="0"/>
                </a:spcBef>
              </a:pPr>
              <a:t>175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77CB7E-E569-44F1-833E-97EB760EC260}" type="slidenum">
              <a:rPr lang="en-US" altLang="zh-CN" smtClean="0">
                <a:solidFill>
                  <a:srgbClr val="000000"/>
                </a:solidFill>
                <a:latin typeface="Arial" panose="020B0604020202020204" pitchFamily="34" charset="0"/>
              </a:rPr>
              <a:pPr>
                <a:spcBef>
                  <a:spcPct val="0"/>
                </a:spcBef>
              </a:pPr>
              <a:t>25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z="2000">
              <a:latin typeface="Arial" panose="020B0604020202020204" pitchFamily="34" charset="0"/>
            </a:endParaRPr>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0B0BBA0-6742-474D-8A2E-FBC2F777ED31}" type="slidenum">
              <a:rPr lang="en-US" altLang="zh-CN" smtClean="0">
                <a:solidFill>
                  <a:srgbClr val="000000"/>
                </a:solidFill>
                <a:latin typeface="Arial" panose="020B0604020202020204" pitchFamily="34" charset="0"/>
              </a:rPr>
              <a:pPr>
                <a:spcBef>
                  <a:spcPct val="0"/>
                </a:spcBef>
              </a:pPr>
              <a:t>26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27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97657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[1]</a:t>
            </a:r>
            <a:r>
              <a:rPr lang="zh-CN" altLang="en-US" b="1" dirty="0"/>
              <a:t>由于无线传感器网络中大量的数据包都是通过多跳或单跳的通信方式共享同一目的地</a:t>
            </a:r>
            <a:r>
              <a:rPr lang="en-US" altLang="zh-CN" b="1" dirty="0"/>
              <a:t>,</a:t>
            </a:r>
            <a:r>
              <a:rPr lang="zh-CN" altLang="en-US" b="1" dirty="0"/>
              <a:t>一个被入侵的节点只需要提供通往目的地的高性能路由</a:t>
            </a:r>
            <a:r>
              <a:rPr lang="en-US" altLang="zh-CN" b="1" dirty="0"/>
              <a:t>,</a:t>
            </a:r>
            <a:r>
              <a:rPr lang="zh-CN" altLang="en-US" b="1" dirty="0"/>
              <a:t>就能够影响相当多的节点通信能力</a:t>
            </a:r>
            <a:r>
              <a:rPr lang="en-US" altLang="zh-CN" b="1" dirty="0"/>
              <a:t>,</a:t>
            </a:r>
            <a:r>
              <a:rPr lang="zh-CN" altLang="en-US" b="1" dirty="0"/>
              <a:t>因此</a:t>
            </a:r>
            <a:r>
              <a:rPr lang="en-US" altLang="zh-CN" b="1" dirty="0"/>
              <a:t>,</a:t>
            </a:r>
            <a:r>
              <a:rPr lang="zh-CN" altLang="en-US" b="1" dirty="0"/>
              <a:t>无线传感器网络对于</a:t>
            </a:r>
            <a:r>
              <a:rPr lang="en-US" altLang="zh-CN" b="1" dirty="0"/>
              <a:t>sinkhole </a:t>
            </a:r>
            <a:r>
              <a:rPr lang="zh-CN" altLang="en-US" b="1" dirty="0"/>
              <a:t>攻击特别敏感。</a:t>
            </a:r>
            <a:endParaRPr lang="en-US" altLang="zh-CN" b="1" dirty="0"/>
          </a:p>
          <a:p>
            <a:pPr eaLnBrk="1" hangingPunct="1">
              <a:spcBef>
                <a:spcPct val="0"/>
              </a:spcBef>
            </a:pPr>
            <a:r>
              <a:rPr lang="en-US" altLang="zh-CN" b="1" dirty="0"/>
              <a:t>[2]</a:t>
            </a:r>
            <a:r>
              <a:rPr lang="zh-CN" altLang="en-US" b="1" dirty="0"/>
              <a:t> </a:t>
            </a:r>
            <a:r>
              <a:rPr lang="en-US" altLang="zh-CN" b="1" dirty="0"/>
              <a:t>Sybil </a:t>
            </a:r>
            <a:r>
              <a:rPr lang="zh-CN" altLang="en-US" b="1" dirty="0"/>
              <a:t>攻击还给基于位置信息的路由协议造成了很大的威胁。对于位置敏感的路由为了高效地为用地理地址标识的包选路</a:t>
            </a:r>
            <a:r>
              <a:rPr lang="en-US" altLang="zh-CN" b="1" dirty="0"/>
              <a:t>,</a:t>
            </a:r>
            <a:r>
              <a:rPr lang="zh-CN" altLang="en-US" b="1" dirty="0"/>
              <a:t>通常要求节点与它们的邻居交换坐标信息。一个节点对于它的邻居们来说只有唯一的一组坐标才是合理的</a:t>
            </a:r>
            <a:r>
              <a:rPr lang="en-US" altLang="zh-CN" b="1" dirty="0"/>
              <a:t>,</a:t>
            </a:r>
            <a:r>
              <a:rPr lang="zh-CN" altLang="en-US" b="1" dirty="0"/>
              <a:t>但是通过使用</a:t>
            </a:r>
            <a:r>
              <a:rPr lang="en-US" altLang="zh-CN" b="1" dirty="0"/>
              <a:t>Sybil </a:t>
            </a:r>
            <a:r>
              <a:rPr lang="zh-CN" altLang="en-US" b="1" dirty="0"/>
              <a:t>攻击</a:t>
            </a:r>
            <a:r>
              <a:rPr lang="en-US" altLang="zh-CN" b="1" dirty="0"/>
              <a:t>,</a:t>
            </a:r>
            <a:r>
              <a:rPr lang="zh-CN" altLang="en-US" b="1" dirty="0"/>
              <a:t>攻击者可以同时处在不同的坐标上。</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28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10491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[3]</a:t>
            </a:r>
            <a:r>
              <a:rPr lang="zh-CN" altLang="en-US" b="1" dirty="0"/>
              <a:t> </a:t>
            </a:r>
            <a:r>
              <a:rPr lang="en-US" altLang="zh-CN" b="1" dirty="0"/>
              <a:t>Wormholes </a:t>
            </a:r>
            <a:r>
              <a:rPr lang="zh-CN" altLang="en-US" b="1" dirty="0"/>
              <a:t>攻击很可能与选择性地转发或者</a:t>
            </a:r>
            <a:r>
              <a:rPr lang="en-US" altLang="zh-CN" b="1" dirty="0"/>
              <a:t>Sybil </a:t>
            </a:r>
            <a:r>
              <a:rPr lang="zh-CN" altLang="en-US" b="1" dirty="0"/>
              <a:t>攻击相结合。当它与</a:t>
            </a:r>
            <a:r>
              <a:rPr lang="en-US" altLang="zh-CN" b="1" dirty="0"/>
              <a:t>Sybil </a:t>
            </a:r>
            <a:r>
              <a:rPr lang="zh-CN" altLang="en-US" b="1" dirty="0"/>
              <a:t>攻击相结合的时候</a:t>
            </a:r>
            <a:r>
              <a:rPr lang="en-US" altLang="zh-CN" b="1" dirty="0"/>
              <a:t>,</a:t>
            </a:r>
            <a:r>
              <a:rPr lang="zh-CN" altLang="en-US" b="1" dirty="0"/>
              <a:t>通常很难探测出这些攻击。</a:t>
            </a:r>
            <a:endParaRPr lang="en-US" altLang="zh-CN" b="1" dirty="0"/>
          </a:p>
          <a:p>
            <a:pPr eaLnBrk="1" hangingPunct="1">
              <a:spcBef>
                <a:spcPct val="0"/>
              </a:spcBef>
            </a:pPr>
            <a:r>
              <a:rPr lang="en-US" altLang="zh-CN" b="1" dirty="0"/>
              <a:t>[4]</a:t>
            </a:r>
            <a:r>
              <a:rPr lang="zh-CN" altLang="en-US" b="1" dirty="0"/>
              <a:t>使用</a:t>
            </a:r>
            <a:r>
              <a:rPr lang="en-US" altLang="zh-CN" b="1" dirty="0"/>
              <a:t>HELLO Flood </a:t>
            </a:r>
            <a:r>
              <a:rPr lang="zh-CN" altLang="en-US" b="1" dirty="0"/>
              <a:t>攻击的攻击者不必具有构造合法数据流的能力。它只需以足够让网络中的所有节点都能收到消息的功率</a:t>
            </a:r>
            <a:r>
              <a:rPr lang="en-US" altLang="zh-CN" b="1" dirty="0"/>
              <a:t>,</a:t>
            </a:r>
            <a:r>
              <a:rPr lang="zh-CN" altLang="en-US" b="1" dirty="0"/>
              <a:t>重新广播系统开销数据包就可以了。因此</a:t>
            </a:r>
            <a:r>
              <a:rPr lang="en-US" altLang="zh-CN" b="1" dirty="0"/>
              <a:t>, HELLO Flood </a:t>
            </a:r>
            <a:r>
              <a:rPr lang="zh-CN" altLang="en-US" b="1" dirty="0"/>
              <a:t>攻击可以想象成一个单向广播</a:t>
            </a:r>
            <a:r>
              <a:rPr lang="en-US" altLang="zh-CN" b="1" dirty="0"/>
              <a:t>Wormholes </a:t>
            </a:r>
            <a:r>
              <a:rPr lang="zh-CN" altLang="en-US" b="1" dirty="0"/>
              <a:t>攻击。</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29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21447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6538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[3]</a:t>
            </a:r>
            <a:r>
              <a:rPr lang="zh-CN" altLang="en-US" b="1" dirty="0"/>
              <a:t> </a:t>
            </a:r>
            <a:r>
              <a:rPr lang="en-US" altLang="zh-CN" b="1" dirty="0"/>
              <a:t>Wormholes </a:t>
            </a:r>
            <a:r>
              <a:rPr lang="zh-CN" altLang="en-US" b="1" dirty="0"/>
              <a:t>攻击很可能与选择性地转发或者</a:t>
            </a:r>
            <a:r>
              <a:rPr lang="en-US" altLang="zh-CN" b="1" dirty="0"/>
              <a:t>Sybil </a:t>
            </a:r>
            <a:r>
              <a:rPr lang="zh-CN" altLang="en-US" b="1" dirty="0"/>
              <a:t>攻击相结合。当它与</a:t>
            </a:r>
            <a:r>
              <a:rPr lang="en-US" altLang="zh-CN" b="1" dirty="0"/>
              <a:t>Sybil </a:t>
            </a:r>
            <a:r>
              <a:rPr lang="zh-CN" altLang="en-US" b="1" dirty="0"/>
              <a:t>攻击相结合的时候</a:t>
            </a:r>
            <a:r>
              <a:rPr lang="en-US" altLang="zh-CN" b="1" dirty="0"/>
              <a:t>,</a:t>
            </a:r>
            <a:r>
              <a:rPr lang="zh-CN" altLang="en-US" b="1" dirty="0"/>
              <a:t>通常很难探测出这些攻击。</a:t>
            </a:r>
            <a:endParaRPr lang="en-US" altLang="zh-CN" b="1" dirty="0"/>
          </a:p>
          <a:p>
            <a:pPr eaLnBrk="1" hangingPunct="1">
              <a:spcBef>
                <a:spcPct val="0"/>
              </a:spcBef>
            </a:pPr>
            <a:r>
              <a:rPr lang="en-US" altLang="zh-CN" b="1" dirty="0"/>
              <a:t>[4]</a:t>
            </a:r>
            <a:r>
              <a:rPr lang="zh-CN" altLang="en-US" b="1" dirty="0"/>
              <a:t>使用</a:t>
            </a:r>
            <a:r>
              <a:rPr lang="en-US" altLang="zh-CN" b="1" dirty="0"/>
              <a:t>HELLO Flood </a:t>
            </a:r>
            <a:r>
              <a:rPr lang="zh-CN" altLang="en-US" b="1" dirty="0"/>
              <a:t>攻击的攻击者不必具有构造合法数据流的能力。它只需以足够让网络中的所有节点都能收到消息的功率</a:t>
            </a:r>
            <a:r>
              <a:rPr lang="en-US" altLang="zh-CN" b="1" dirty="0"/>
              <a:t>,</a:t>
            </a:r>
            <a:r>
              <a:rPr lang="zh-CN" altLang="en-US" b="1" dirty="0"/>
              <a:t>重新广播系统开销数据包就可以了。因此</a:t>
            </a:r>
            <a:r>
              <a:rPr lang="en-US" altLang="zh-CN" b="1" dirty="0"/>
              <a:t>, HELLO Flood </a:t>
            </a:r>
            <a:r>
              <a:rPr lang="zh-CN" altLang="en-US" b="1" dirty="0"/>
              <a:t>攻击可以想象成一个单向广播</a:t>
            </a:r>
            <a:r>
              <a:rPr lang="en-US" altLang="zh-CN" b="1" dirty="0"/>
              <a:t>Wormholes </a:t>
            </a:r>
            <a:r>
              <a:rPr lang="zh-CN" altLang="en-US" b="1" dirty="0"/>
              <a:t>攻击。</a:t>
            </a: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30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36594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87D0703-8C16-4871-A250-DD90940D856F}" type="slidenum">
              <a:rPr lang="en-US" altLang="zh-CN" smtClean="0">
                <a:solidFill>
                  <a:srgbClr val="000000"/>
                </a:solidFill>
                <a:latin typeface="Arial" panose="020B0604020202020204" pitchFamily="34" charset="0"/>
              </a:rPr>
              <a:pPr>
                <a:spcBef>
                  <a:spcPct val="0"/>
                </a:spcBef>
              </a:pPr>
              <a:t>31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9BEFEC5-5F0B-42D1-9362-29343D059DE3}" type="slidenum">
              <a:rPr lang="en-US" altLang="zh-CN" smtClean="0">
                <a:solidFill>
                  <a:srgbClr val="000000"/>
                </a:solidFill>
                <a:latin typeface="Arial" panose="020B0604020202020204" pitchFamily="34" charset="0"/>
              </a:rPr>
              <a:pPr>
                <a:spcBef>
                  <a:spcPct val="0"/>
                </a:spcBef>
              </a:pPr>
              <a:t>32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B0AE4F-C584-4E84-8D08-2DAFD13E5817}" type="slidenum">
              <a:rPr lang="en-US" altLang="zh-CN" smtClean="0">
                <a:solidFill>
                  <a:srgbClr val="000000"/>
                </a:solidFill>
                <a:latin typeface="Arial" panose="020B0604020202020204" pitchFamily="34" charset="0"/>
              </a:rPr>
              <a:pPr>
                <a:spcBef>
                  <a:spcPct val="0"/>
                </a:spcBef>
              </a:pPr>
              <a:t>33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2CD46B-A3C5-4FD1-A02A-43DF6347BFAD}" type="slidenum">
              <a:rPr lang="en-US" altLang="zh-CN" smtClean="0">
                <a:solidFill>
                  <a:srgbClr val="000000"/>
                </a:solidFill>
                <a:latin typeface="Arial" panose="020B0604020202020204" pitchFamily="34" charset="0"/>
              </a:rPr>
              <a:pPr>
                <a:spcBef>
                  <a:spcPct val="0"/>
                </a:spcBef>
              </a:pPr>
              <a:t>34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0BA1D0-B2B1-48CB-B28F-89271BC4C02B}" type="slidenum">
              <a:rPr lang="en-US" altLang="zh-CN" smtClean="0">
                <a:solidFill>
                  <a:srgbClr val="000000"/>
                </a:solidFill>
                <a:latin typeface="Arial" panose="020B0604020202020204" pitchFamily="34" charset="0"/>
              </a:rPr>
              <a:pPr>
                <a:spcBef>
                  <a:spcPct val="0"/>
                </a:spcBef>
              </a:pPr>
              <a:t>35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ABC697-C88D-4473-855C-B10D7EA85E77}" type="slidenum">
              <a:rPr lang="en-US" altLang="zh-CN" smtClean="0">
                <a:solidFill>
                  <a:srgbClr val="000000"/>
                </a:solidFill>
                <a:latin typeface="Arial" panose="020B0604020202020204" pitchFamily="34" charset="0"/>
              </a:rPr>
              <a:pPr>
                <a:spcBef>
                  <a:spcPct val="0"/>
                </a:spcBef>
              </a:pPr>
              <a:t>36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C010441-B34D-4953-B062-BAAFEF2BDF91}" type="slidenum">
              <a:rPr lang="en-US" altLang="zh-CN" smtClean="0">
                <a:solidFill>
                  <a:srgbClr val="000000"/>
                </a:solidFill>
                <a:latin typeface="Arial" panose="020B0604020202020204" pitchFamily="34" charset="0"/>
              </a:rPr>
              <a:pPr>
                <a:spcBef>
                  <a:spcPct val="0"/>
                </a:spcBef>
              </a:pPr>
              <a:t>37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ADV(Advertising Packets)</a:t>
            </a:r>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4C0C11-40A2-414B-97EC-753BC8ECE4C1}" type="slidenum">
              <a:rPr lang="en-US" altLang="zh-CN" smtClean="0">
                <a:solidFill>
                  <a:srgbClr val="000000"/>
                </a:solidFill>
                <a:latin typeface="Arial" panose="020B0604020202020204" pitchFamily="34" charset="0"/>
              </a:rPr>
              <a:pPr>
                <a:spcBef>
                  <a:spcPct val="0"/>
                </a:spcBef>
              </a:pPr>
              <a:t>38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084797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39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1221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17534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200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341372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4572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793444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07111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有人对传感器节点各功能模块的耗能进行了测试，发现通信消耗的能量要远远高于计算消耗的能量，因此在网络内进行计算可以大大节省能量。这表明，在网络内进行聚合计算非常必要。 </a:t>
            </a:r>
          </a:p>
          <a:p>
            <a:pPr eaLnBrk="1" hangingPunct="1">
              <a:spcBef>
                <a:spcPct val="0"/>
              </a:spcBef>
            </a:pPr>
            <a:endParaRPr lang="en-US" altLang="zh-CN" b="1" dirty="0"/>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39D1F8-9640-4071-89F8-9E7A69FEC7B3}" type="slidenum">
              <a:rPr lang="en-US" altLang="zh-CN" smtClean="0">
                <a:solidFill>
                  <a:srgbClr val="000000"/>
                </a:solidFill>
                <a:latin typeface="Arial" panose="020B0604020202020204" pitchFamily="34" charset="0"/>
              </a:rPr>
              <a:pPr>
                <a:spcBef>
                  <a:spcPct val="0"/>
                </a:spcBef>
              </a:pPr>
              <a:t>45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734556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3AD91E7-3268-4080-AA90-0E2941D50937}" type="slidenum">
              <a:rPr lang="en-US" altLang="zh-CN" smtClean="0">
                <a:solidFill>
                  <a:srgbClr val="000000"/>
                </a:solidFill>
                <a:latin typeface="Arial" panose="020B0604020202020204" pitchFamily="34" charset="0"/>
              </a:rPr>
              <a:pPr>
                <a:spcBef>
                  <a:spcPct val="0"/>
                </a:spcBef>
              </a:pPr>
              <a:t>46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73260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3F5AE77-2612-495C-B4F2-61F5847558D3}" type="slidenum">
              <a:rPr lang="en-US" altLang="zh-CN" smtClean="0">
                <a:solidFill>
                  <a:srgbClr val="000000"/>
                </a:solidFill>
                <a:latin typeface="Arial" panose="020B0604020202020204" pitchFamily="34" charset="0"/>
              </a:rPr>
              <a:pPr>
                <a:spcBef>
                  <a:spcPct val="0"/>
                </a:spcBef>
              </a:pPr>
              <a:t>47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9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290604-FB6D-41EE-B97A-78B1FDD822A2}" type="slidenum">
              <a:rPr lang="en-US" altLang="zh-CN" smtClean="0">
                <a:solidFill>
                  <a:srgbClr val="000000"/>
                </a:solidFill>
                <a:latin typeface="Arial" panose="020B0604020202020204" pitchFamily="34" charset="0"/>
              </a:rPr>
              <a:pPr>
                <a:spcBef>
                  <a:spcPct val="0"/>
                </a:spcBef>
              </a:pPr>
              <a:t>48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0570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B09A3-0CAC-4702-892C-A3688B806F36}" type="slidenum">
              <a:rPr lang="en-US" altLang="zh-CN" smtClean="0">
                <a:solidFill>
                  <a:srgbClr val="000000"/>
                </a:solidFill>
                <a:latin typeface="Arial" panose="020B0604020202020204" pitchFamily="34" charset="0"/>
              </a:rPr>
              <a:pPr>
                <a:spcBef>
                  <a:spcPct val="0"/>
                </a:spcBef>
              </a:pPr>
              <a:t>49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07643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10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82023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50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5449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49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05618-FFDE-4BEA-86E2-D7F6EB82E08A}" type="slidenum">
              <a:rPr lang="en-US" altLang="zh-CN" smtClean="0">
                <a:solidFill>
                  <a:srgbClr val="000000"/>
                </a:solidFill>
                <a:latin typeface="Arial" panose="020B0604020202020204" pitchFamily="34" charset="0"/>
              </a:rPr>
              <a:pPr>
                <a:spcBef>
                  <a:spcPct val="0"/>
                </a:spcBef>
              </a:pPr>
              <a:t>51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89624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18FA0C-C3F7-4CAF-8348-BA4E6D127E20}" type="slidenum">
              <a:rPr lang="zh-CN" altLang="en-US" smtClean="0"/>
              <a:pPr>
                <a:defRPr/>
              </a:pPr>
              <a:t>52</a:t>
            </a:fld>
            <a:endParaRPr lang="zh-CN" altLang="en-US"/>
          </a:p>
        </p:txBody>
      </p:sp>
    </p:spTree>
    <p:extLst>
      <p:ext uri="{BB962C8B-B14F-4D97-AF65-F5344CB8AC3E}">
        <p14:creationId xmlns:p14="http://schemas.microsoft.com/office/powerpoint/2010/main" val="1480013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8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9457E26-3869-46B1-AF4D-F2658D5471A4}" type="slidenum">
              <a:rPr lang="en-US" altLang="zh-CN" smtClean="0">
                <a:solidFill>
                  <a:srgbClr val="000000"/>
                </a:solidFill>
                <a:latin typeface="Arial" panose="020B0604020202020204" pitchFamily="34" charset="0"/>
              </a:rPr>
              <a:pPr>
                <a:spcBef>
                  <a:spcPct val="0"/>
                </a:spcBef>
              </a:pPr>
              <a:t>53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0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A1323-6F6F-4310-8599-39F81F0C5CA2}" type="slidenum">
              <a:rPr lang="en-US" altLang="zh-CN" smtClean="0">
                <a:solidFill>
                  <a:srgbClr val="000000"/>
                </a:solidFill>
                <a:latin typeface="Arial" panose="020B0604020202020204" pitchFamily="34" charset="0"/>
              </a:rPr>
              <a:pPr>
                <a:spcBef>
                  <a:spcPct val="0"/>
                </a:spcBef>
              </a:pPr>
              <a:t>54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4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E41E65-0042-43DD-B19D-93F60EEFD279}" type="slidenum">
              <a:rPr lang="en-US" altLang="zh-CN" smtClean="0">
                <a:solidFill>
                  <a:srgbClr val="000000"/>
                </a:solidFill>
                <a:latin typeface="Arial" panose="020B0604020202020204" pitchFamily="34" charset="0"/>
              </a:rPr>
              <a:pPr>
                <a:spcBef>
                  <a:spcPct val="0"/>
                </a:spcBef>
              </a:pPr>
              <a:t>55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56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850594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57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277584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58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515037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59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7835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11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41819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60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249646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节点</a:t>
            </a:r>
            <a:r>
              <a:rPr lang="en-US" altLang="zh-CN" b="1" dirty="0"/>
              <a:t>A</a:t>
            </a:r>
            <a:r>
              <a:rPr lang="zh-CN" altLang="en-US" b="1" dirty="0"/>
              <a:t>发送它的位置参考到节点</a:t>
            </a:r>
            <a:r>
              <a:rPr lang="en-US" altLang="zh-CN" b="1" dirty="0"/>
              <a:t>B</a:t>
            </a:r>
            <a:r>
              <a:rPr lang="zh-CN" altLang="en-US" b="1" dirty="0"/>
              <a:t>和</a:t>
            </a:r>
            <a:r>
              <a:rPr lang="en-US" altLang="zh-CN" b="1" dirty="0"/>
              <a:t>C</a:t>
            </a:r>
            <a:r>
              <a:rPr lang="zh-CN" altLang="en-US" b="1" dirty="0"/>
              <a:t>。但是，在</a:t>
            </a:r>
            <a:r>
              <a:rPr lang="en-US" altLang="zh-CN" b="1" dirty="0"/>
              <a:t>C</a:t>
            </a:r>
            <a:r>
              <a:rPr lang="zh-CN" altLang="en-US" b="1" dirty="0"/>
              <a:t>和</a:t>
            </a:r>
            <a:r>
              <a:rPr lang="en-US" altLang="zh-CN" b="1" dirty="0"/>
              <a:t>G</a:t>
            </a:r>
            <a:r>
              <a:rPr lang="zh-CN" altLang="en-US" b="1" dirty="0"/>
              <a:t>之间有一个虫洞连接，</a:t>
            </a:r>
            <a:r>
              <a:rPr lang="en-US" altLang="zh-CN" b="1" dirty="0"/>
              <a:t>G</a:t>
            </a:r>
            <a:r>
              <a:rPr lang="zh-CN" altLang="en-US" b="1" dirty="0"/>
              <a:t>能在它邻居范围内重放</a:t>
            </a:r>
            <a:r>
              <a:rPr lang="en-US" altLang="zh-CN" b="1" dirty="0"/>
              <a:t>A</a:t>
            </a:r>
            <a:r>
              <a:rPr lang="zh-CN" altLang="en-US" b="1" dirty="0"/>
              <a:t>的位置参考，从而误导节点</a:t>
            </a:r>
            <a:r>
              <a:rPr lang="en-US" altLang="zh-CN" b="1" dirty="0"/>
              <a:t>F</a:t>
            </a:r>
            <a:r>
              <a:rPr lang="zh-CN" altLang="en-US" b="1" dirty="0"/>
              <a:t>。结果，</a:t>
            </a:r>
            <a:r>
              <a:rPr lang="en-US" altLang="zh-CN" b="1" dirty="0"/>
              <a:t>F</a:t>
            </a:r>
            <a:r>
              <a:rPr lang="zh-CN" altLang="en-US" b="1" dirty="0"/>
              <a:t>将错误的计算它的位置。可以直观看出，相对于测距的定位，虫洞攻击给非基于测距的定位带来更严重的问题。</a:t>
            </a: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61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59716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t>节点</a:t>
            </a:r>
            <a:r>
              <a:rPr lang="en-US" altLang="zh-CN" b="1" dirty="0"/>
              <a:t>A</a:t>
            </a:r>
            <a:r>
              <a:rPr lang="zh-CN" altLang="en-US" b="1" dirty="0"/>
              <a:t>发送它的位置参考到节点</a:t>
            </a:r>
            <a:r>
              <a:rPr lang="en-US" altLang="zh-CN" b="1" dirty="0"/>
              <a:t>B</a:t>
            </a:r>
            <a:r>
              <a:rPr lang="zh-CN" altLang="en-US" b="1" dirty="0"/>
              <a:t>和</a:t>
            </a:r>
            <a:r>
              <a:rPr lang="en-US" altLang="zh-CN" b="1" dirty="0"/>
              <a:t>C</a:t>
            </a:r>
            <a:r>
              <a:rPr lang="zh-CN" altLang="en-US" b="1" dirty="0"/>
              <a:t>。但是，在</a:t>
            </a:r>
            <a:r>
              <a:rPr lang="en-US" altLang="zh-CN" b="1" dirty="0"/>
              <a:t>C</a:t>
            </a:r>
            <a:r>
              <a:rPr lang="zh-CN" altLang="en-US" b="1" dirty="0"/>
              <a:t>和</a:t>
            </a:r>
            <a:r>
              <a:rPr lang="en-US" altLang="zh-CN" b="1" dirty="0"/>
              <a:t>G</a:t>
            </a:r>
            <a:r>
              <a:rPr lang="zh-CN" altLang="en-US" b="1" dirty="0"/>
              <a:t>之间有一个虫洞连接，</a:t>
            </a:r>
            <a:r>
              <a:rPr lang="en-US" altLang="zh-CN" b="1" dirty="0"/>
              <a:t>G</a:t>
            </a:r>
            <a:r>
              <a:rPr lang="zh-CN" altLang="en-US" b="1" dirty="0"/>
              <a:t>能在它邻居范围内重放</a:t>
            </a:r>
            <a:r>
              <a:rPr lang="en-US" altLang="zh-CN" b="1" dirty="0"/>
              <a:t>A</a:t>
            </a:r>
            <a:r>
              <a:rPr lang="zh-CN" altLang="en-US" b="1" dirty="0"/>
              <a:t>的位置参考，从而误导节点</a:t>
            </a:r>
            <a:r>
              <a:rPr lang="en-US" altLang="zh-CN" b="1" dirty="0"/>
              <a:t>F</a:t>
            </a:r>
            <a:r>
              <a:rPr lang="zh-CN" altLang="en-US" b="1" dirty="0"/>
              <a:t>。结果，</a:t>
            </a:r>
            <a:r>
              <a:rPr lang="en-US" altLang="zh-CN" b="1" dirty="0"/>
              <a:t>F</a:t>
            </a:r>
            <a:r>
              <a:rPr lang="zh-CN" altLang="en-US" b="1" dirty="0"/>
              <a:t>将错误的计算它的位置。可以直观看出，相对于测距的定位，虫洞攻击给非基于测距的定位带来更严重的问题。</a:t>
            </a:r>
            <a:endParaRPr lang="en-US" altLang="zh-CN" b="1" dirty="0"/>
          </a:p>
        </p:txBody>
      </p:sp>
      <p:sp>
        <p:nvSpPr>
          <p:cNvPr id="280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4B10D1-AE57-4A5E-8EA5-845B415B1E06}" type="slidenum">
              <a:rPr lang="en-US" altLang="zh-CN" smtClean="0">
                <a:solidFill>
                  <a:srgbClr val="000000"/>
                </a:solidFill>
                <a:latin typeface="Arial" panose="020B0604020202020204" pitchFamily="34" charset="0"/>
              </a:rPr>
              <a:pPr>
                <a:spcBef>
                  <a:spcPct val="0"/>
                </a:spcBef>
              </a:pPr>
              <a:t>62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37859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US" altLang="zh-CN" b="1" dirty="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433C84E-83FD-47B8-91B1-9DA953C2712F}" type="slidenum">
              <a:rPr lang="en-US" altLang="zh-CN" smtClean="0">
                <a:solidFill>
                  <a:srgbClr val="000000"/>
                </a:solidFill>
                <a:latin typeface="Arial" panose="020B0604020202020204" pitchFamily="34" charset="0"/>
              </a:rPr>
              <a:pPr>
                <a:spcBef>
                  <a:spcPct val="0"/>
                </a:spcBef>
              </a:pPr>
              <a:t>64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对甲来说，尽管他不知道乙是选择了“招”还是“不招”，他发现他自己选择“招”都是比选择“不招”为好的。因此，“不招”是相对于“招”的劣战略，他不会选择劣战略。所以，甲会选择“招”。同样，根据对称性，乙也会选择“招”，结果是甲乙两人都“招”。甲和乙都不会选择劣战略“不招”，称为“剔除劣战略的占优战略均衡”。其中“招”是占优于</a:t>
            </a:r>
            <a:r>
              <a:rPr lang="en-US" altLang="zh-CN"/>
              <a:t>(</a:t>
            </a:r>
            <a:r>
              <a:rPr lang="zh-CN" altLang="en-US"/>
              <a:t>优于</a:t>
            </a:r>
            <a:r>
              <a:rPr lang="en-US" altLang="zh-CN"/>
              <a:t>)“</a:t>
            </a:r>
            <a:r>
              <a:rPr lang="zh-CN" altLang="en-US"/>
              <a:t>不招”的占优战略。</a:t>
            </a:r>
            <a:endParaRPr lang="zh-CN" altLang="en-US">
              <a:solidFill>
                <a:srgbClr val="000000"/>
              </a:solidFill>
              <a:latin typeface="楷体_GB2312" pitchFamily="49" charset="-122"/>
              <a:ea typeface="楷体_GB2312" pitchFamily="49" charset="-122"/>
            </a:endParaRPr>
          </a:p>
          <a:p>
            <a:pPr eaLnBrk="1" hangingPunct="1">
              <a:spcBef>
                <a:spcPct val="0"/>
              </a:spcBef>
            </a:pPr>
            <a:endParaRPr lang="en-US" altLang="zh-CN" b="1"/>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A7EF21-549F-4402-BB67-D7326A9FEC71}" type="slidenum">
              <a:rPr lang="en-US" altLang="zh-CN" smtClean="0">
                <a:solidFill>
                  <a:srgbClr val="000000"/>
                </a:solidFill>
                <a:latin typeface="Arial" panose="020B0604020202020204" pitchFamily="34" charset="0"/>
              </a:rPr>
              <a:pPr>
                <a:spcBef>
                  <a:spcPct val="0"/>
                </a:spcBef>
              </a:pPr>
              <a:t>65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kern="0" dirty="0">
                <a:solidFill>
                  <a:srgbClr val="000000"/>
                </a:solidFill>
                <a:latin typeface="宋体" panose="02010600030101010101" pitchFamily="2" charset="-122"/>
              </a:rPr>
              <a:t>囚徒困境博弈虽然简单，但是却体现了非合作博弈的基础，称（招，招</a:t>
            </a:r>
            <a:r>
              <a:rPr lang="en-US" altLang="zh-CN" kern="0" dirty="0">
                <a:solidFill>
                  <a:srgbClr val="000000"/>
                </a:solidFill>
                <a:latin typeface="宋体" panose="02010600030101010101" pitchFamily="2" charset="-122"/>
              </a:rPr>
              <a:t>)</a:t>
            </a:r>
            <a:r>
              <a:rPr lang="zh-CN" altLang="en-US" kern="0" dirty="0">
                <a:solidFill>
                  <a:srgbClr val="000000"/>
                </a:solidFill>
                <a:latin typeface="宋体" panose="02010600030101010101" pitchFamily="2" charset="-122"/>
              </a:rPr>
              <a:t>为 “纳什均衡”。</a:t>
            </a:r>
            <a:endParaRPr lang="en-US" altLang="zh-CN" kern="0" dirty="0">
              <a:solidFill>
                <a:srgbClr val="000000"/>
              </a:solidFill>
              <a:latin typeface="宋体" panose="02010600030101010101" pitchFamily="2" charset="-122"/>
            </a:endParaRPr>
          </a:p>
          <a:p>
            <a:pPr>
              <a:defRPr/>
            </a:pPr>
            <a:r>
              <a:rPr lang="zh-CN" altLang="en-US" kern="0" dirty="0">
                <a:solidFill>
                  <a:srgbClr val="000000"/>
                </a:solidFill>
                <a:latin typeface="宋体" panose="02010600030101010101" pitchFamily="2" charset="-122"/>
              </a:rPr>
              <a:t>纳什均衡是局中人战略选择上构成的一种“僵局”，给定其他局中人的选择不变，任何一个局中人的选择是最好的，他也不会改变其战略选择。所以，可以预期（招，招）是甲乙最终完成的稳定的选择。</a:t>
            </a:r>
          </a:p>
          <a:p>
            <a:pPr>
              <a:defRPr/>
            </a:pPr>
            <a:r>
              <a:rPr lang="zh-CN" altLang="en-US" kern="0" dirty="0">
                <a:solidFill>
                  <a:srgbClr val="000000"/>
                </a:solidFill>
                <a:latin typeface="宋体" panose="02010600030101010101" pitchFamily="2" charset="-122"/>
              </a:rPr>
              <a:t>囚徒困境反映了个人理性和集体理性的矛盾。</a:t>
            </a:r>
          </a:p>
          <a:p>
            <a:pPr eaLnBrk="1" hangingPunct="1">
              <a:spcBef>
                <a:spcPct val="0"/>
              </a:spcBef>
              <a:defRPr/>
            </a:pPr>
            <a:endParaRPr lang="en-US" altLang="zh-CN" b="1"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50A3914-8498-40F0-BA6E-419D4441C35A}" type="slidenum">
              <a:rPr lang="en-US" altLang="zh-CN" smtClean="0">
                <a:solidFill>
                  <a:srgbClr val="000000"/>
                </a:solidFill>
                <a:latin typeface="Arial" panose="020B0604020202020204" pitchFamily="34" charset="0"/>
              </a:rPr>
              <a:pPr>
                <a:spcBef>
                  <a:spcPct val="0"/>
                </a:spcBef>
              </a:pPr>
              <a:t>66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B2E80B-36EC-40DD-8FFA-8F4803E5556C}" type="slidenum">
              <a:rPr lang="en-US" altLang="zh-CN" smtClean="0">
                <a:solidFill>
                  <a:srgbClr val="000000"/>
                </a:solidFill>
                <a:latin typeface="Arial" panose="020B0604020202020204" pitchFamily="34" charset="0"/>
              </a:rPr>
              <a:pPr>
                <a:spcBef>
                  <a:spcPct val="0"/>
                </a:spcBef>
              </a:pPr>
              <a:t>67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C87975-B373-4342-BB0C-B83A1F7B92BF}" type="slidenum">
              <a:rPr lang="en-US" altLang="zh-CN" smtClean="0">
                <a:solidFill>
                  <a:srgbClr val="000000"/>
                </a:solidFill>
                <a:latin typeface="Arial" panose="020B0604020202020204" pitchFamily="34" charset="0"/>
              </a:rPr>
              <a:pPr>
                <a:spcBef>
                  <a:spcPct val="0"/>
                </a:spcBef>
              </a:pPr>
              <a:t>68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F44DC-AB88-441A-B19B-6C1A6CF2504E}" type="slidenum">
              <a:rPr lang="en-US" altLang="zh-CN" smtClean="0">
                <a:solidFill>
                  <a:srgbClr val="000000"/>
                </a:solidFill>
                <a:latin typeface="Arial" panose="020B0604020202020204" pitchFamily="34" charset="0"/>
              </a:rPr>
              <a:pPr>
                <a:spcBef>
                  <a:spcPct val="0"/>
                </a:spcBef>
              </a:pPr>
              <a:t>69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dirty="0">
                <a:solidFill>
                  <a:srgbClr val="000000"/>
                </a:solidFill>
                <a:ea typeface="文鼎CS中黑" pitchFamily="49" charset="-122"/>
              </a:rPr>
              <a:t>生活中的智猪博弈的</a:t>
            </a:r>
            <a:r>
              <a:rPr lang="zh-CN" altLang="en-US" sz="1200" dirty="0">
                <a:solidFill>
                  <a:srgbClr val="000000"/>
                </a:solidFill>
                <a:ea typeface="楷体_GB2312" pitchFamily="49" charset="-122"/>
              </a:rPr>
              <a:t>例子</a:t>
            </a:r>
          </a:p>
          <a:p>
            <a:pPr eaLnBrk="1" hangingPunct="1">
              <a:spcBef>
                <a:spcPct val="0"/>
              </a:spcBef>
            </a:pPr>
            <a:endParaRPr lang="en-US" altLang="zh-CN" b="1"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F7FC49-1E33-4B48-A421-47ADA7CC8434}" type="slidenum">
              <a:rPr lang="en-US" altLang="zh-CN" smtClean="0">
                <a:solidFill>
                  <a:srgbClr val="000000"/>
                </a:solidFill>
                <a:latin typeface="Arial" panose="020B0604020202020204" pitchFamily="34" charset="0"/>
              </a:rPr>
              <a:pPr>
                <a:spcBef>
                  <a:spcPct val="0"/>
                </a:spcBef>
              </a:pPr>
              <a:t>70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12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849407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917EBE-F119-4CDC-9D73-D37B00F11233}" type="slidenum">
              <a:rPr lang="en-US" altLang="zh-CN" smtClean="0">
                <a:solidFill>
                  <a:srgbClr val="000000"/>
                </a:solidFill>
                <a:latin typeface="Arial" panose="020B0604020202020204" pitchFamily="34" charset="0"/>
              </a:rPr>
              <a:pPr>
                <a:spcBef>
                  <a:spcPct val="0"/>
                </a:spcBef>
              </a:pPr>
              <a:t>71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AFFD22-BCA5-4EC4-BCF4-57F3BE383FBF}" type="slidenum">
              <a:rPr lang="en-US" altLang="zh-CN" smtClean="0">
                <a:solidFill>
                  <a:srgbClr val="000000"/>
                </a:solidFill>
                <a:latin typeface="Arial" panose="020B0604020202020204" pitchFamily="34" charset="0"/>
              </a:rPr>
              <a:pPr>
                <a:spcBef>
                  <a:spcPct val="0"/>
                </a:spcBef>
              </a:pPr>
              <a:t>72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ED3D2F-1576-4D08-9B2D-ADCE57DC0676}" type="slidenum">
              <a:rPr lang="en-US" altLang="zh-CN" smtClean="0">
                <a:solidFill>
                  <a:srgbClr val="000000"/>
                </a:solidFill>
                <a:latin typeface="Arial" panose="020B0604020202020204" pitchFamily="34" charset="0"/>
              </a:rPr>
              <a:pPr>
                <a:spcBef>
                  <a:spcPct val="0"/>
                </a:spcBef>
              </a:pPr>
              <a:t>73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AF69539-0FFB-4868-8D4A-8EFF22210D20}" type="slidenum">
              <a:rPr lang="en-US" altLang="zh-CN" smtClean="0">
                <a:solidFill>
                  <a:srgbClr val="000000"/>
                </a:solidFill>
                <a:latin typeface="Arial" panose="020B0604020202020204" pitchFamily="34" charset="0"/>
              </a:rPr>
              <a:pPr>
                <a:spcBef>
                  <a:spcPct val="0"/>
                </a:spcBef>
              </a:pPr>
              <a:t>74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9F39210-1746-4724-853D-BEA8DB3C19FD}" type="slidenum">
              <a:rPr lang="en-US" altLang="zh-CN" smtClean="0">
                <a:solidFill>
                  <a:srgbClr val="000000"/>
                </a:solidFill>
                <a:latin typeface="Arial" panose="020B0604020202020204" pitchFamily="34" charset="0"/>
              </a:rPr>
              <a:pPr>
                <a:spcBef>
                  <a:spcPct val="0"/>
                </a:spcBef>
              </a:pPr>
              <a:t>75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B6C9ED2-0823-4909-97F6-BE7F6836C170}" type="slidenum">
              <a:rPr lang="en-US" altLang="zh-CN" smtClean="0">
                <a:solidFill>
                  <a:srgbClr val="000000"/>
                </a:solidFill>
                <a:latin typeface="Arial" panose="020B0604020202020204" pitchFamily="34" charset="0"/>
              </a:rPr>
              <a:pPr>
                <a:spcBef>
                  <a:spcPct val="0"/>
                </a:spcBef>
              </a:pPr>
              <a:t>76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solidFill>
                  <a:srgbClr val="000000"/>
                </a:solidFill>
                <a:latin typeface="宋体" panose="02010600030101010101" pitchFamily="2" charset="-122"/>
              </a:rPr>
              <a:t>不对称信息指一些局中人拥有别的局中人不拥有的“</a:t>
            </a:r>
            <a:r>
              <a:rPr lang="zh-CN" altLang="en-US" b="1" i="1" dirty="0">
                <a:solidFill>
                  <a:srgbClr val="FF0000"/>
                </a:solidFill>
                <a:latin typeface="宋体" panose="02010600030101010101" pitchFamily="2" charset="-122"/>
              </a:rPr>
              <a:t>私人信息”</a:t>
            </a:r>
            <a:r>
              <a:rPr lang="zh-CN" altLang="en-US" dirty="0">
                <a:solidFill>
                  <a:srgbClr val="000000"/>
                </a:solidFill>
                <a:latin typeface="宋体" panose="02010600030101010101" pitchFamily="2" charset="-122"/>
              </a:rPr>
              <a:t>，也就是说一些局中人知道别的局中人不知道的某些情况。</a:t>
            </a:r>
          </a:p>
          <a:p>
            <a:pPr eaLnBrk="1" hangingPunct="1">
              <a:spcBef>
                <a:spcPct val="0"/>
              </a:spcBef>
            </a:pPr>
            <a:endParaRPr lang="en-US" altLang="zh-CN" dirty="0">
              <a:solidFill>
                <a:srgbClr val="000000"/>
              </a:solidFill>
              <a:latin typeface="宋体" panose="02010600030101010101" pitchFamily="2" charset="-122"/>
            </a:endParaRPr>
          </a:p>
          <a:p>
            <a:pPr eaLnBrk="1" hangingPunct="1">
              <a:spcBef>
                <a:spcPct val="0"/>
              </a:spcBef>
            </a:pPr>
            <a:r>
              <a:rPr lang="zh-CN" altLang="en-US" dirty="0">
                <a:solidFill>
                  <a:srgbClr val="000000"/>
                </a:solidFill>
                <a:latin typeface="宋体" panose="02010600030101010101" pitchFamily="2" charset="-122"/>
              </a:rPr>
              <a:t>博弈论作为经济学研究的有力工具，真正大行其道是在</a:t>
            </a:r>
            <a:r>
              <a:rPr lang="en-US" altLang="zh-CN" dirty="0">
                <a:solidFill>
                  <a:srgbClr val="000000"/>
                </a:solidFill>
                <a:latin typeface="宋体" panose="02010600030101010101" pitchFamily="2" charset="-122"/>
              </a:rPr>
              <a:t>70</a:t>
            </a:r>
            <a:r>
              <a:rPr lang="zh-CN" altLang="en-US" dirty="0">
                <a:solidFill>
                  <a:srgbClr val="000000"/>
                </a:solidFill>
                <a:latin typeface="宋体" panose="02010600030101010101" pitchFamily="2" charset="-122"/>
              </a:rPr>
              <a:t>年代不对称信息下经济行为分析的兴起。</a:t>
            </a:r>
            <a:endParaRPr lang="en-US" altLang="zh-CN" dirty="0">
              <a:solidFill>
                <a:srgbClr val="000000"/>
              </a:solidFill>
              <a:latin typeface="宋体" panose="02010600030101010101" pitchFamily="2" charset="-122"/>
            </a:endParaRPr>
          </a:p>
          <a:p>
            <a:pPr eaLnBrk="1" hangingPunct="1">
              <a:spcBef>
                <a:spcPct val="0"/>
              </a:spcBef>
            </a:pPr>
            <a:r>
              <a:rPr lang="zh-CN" altLang="en-US" dirty="0">
                <a:solidFill>
                  <a:srgbClr val="000000"/>
                </a:solidFill>
                <a:latin typeface="宋体" panose="02010600030101010101" pitchFamily="2" charset="-122"/>
              </a:rPr>
              <a:t>下面用一些例子说明这种情形下的博弈行为。</a:t>
            </a:r>
            <a:endParaRPr lang="en-US" altLang="zh-CN" b="1" dirty="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1ADB3-91A5-4A5C-AE31-EC93B69075A8}" type="slidenum">
              <a:rPr lang="en-US" altLang="zh-CN" smtClean="0">
                <a:solidFill>
                  <a:srgbClr val="000000"/>
                </a:solidFill>
                <a:latin typeface="Arial" panose="020B0604020202020204" pitchFamily="34" charset="0"/>
              </a:rPr>
              <a:pPr>
                <a:spcBef>
                  <a:spcPct val="0"/>
                </a:spcBef>
              </a:pPr>
              <a:t>77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r>
              <a:rPr lang="zh-CN" altLang="en-US" sz="2200" dirty="0">
                <a:latin typeface="Arial" panose="020B0604020202020204" pitchFamily="34" charset="0"/>
              </a:rPr>
              <a:t>在发达国家，二手车（旧车）的价格往往比新车差一大截，即使旧车本身没有什么质量问题，一旦旧车进入二手车市场，其价格就会与新车相比差得老远。在我国许多城市，二手车市场甚至难以建立起来，原因是进入市场的买车人太少。这是为什么呢？二手车市场的博弈理论为我们解答了这个谜。</a:t>
            </a:r>
          </a:p>
          <a:p>
            <a:pPr eaLnBrk="1" hangingPunct="1">
              <a:spcBef>
                <a:spcPct val="0"/>
              </a:spcBef>
            </a:pPr>
            <a:endParaRPr lang="en-US" altLang="zh-CN" b="1" dirty="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310834F-0894-4D41-A21C-90FDCE916EE8}" type="slidenum">
              <a:rPr lang="en-US" altLang="zh-CN" smtClean="0">
                <a:solidFill>
                  <a:srgbClr val="000000"/>
                </a:solidFill>
                <a:latin typeface="Arial" panose="020B0604020202020204" pitchFamily="34" charset="0"/>
              </a:rPr>
              <a:pPr>
                <a:spcBef>
                  <a:spcPct val="0"/>
                </a:spcBef>
              </a:pPr>
              <a:t>78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solidFill>
                <a:srgbClr val="000000"/>
              </a:solidFill>
              <a:latin typeface="宋体" panose="02010600030101010101" pitchFamily="2" charset="-122"/>
            </a:endParaRPr>
          </a:p>
          <a:p>
            <a:pPr eaLnBrk="1" hangingPunct="1">
              <a:spcBef>
                <a:spcPct val="0"/>
              </a:spcBef>
            </a:pPr>
            <a:endParaRPr lang="en-US" altLang="zh-CN" b="1" dirty="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E5ED2BD-6A88-4A04-A0AF-97FD47815C1A}" type="slidenum">
              <a:rPr lang="en-US" altLang="zh-CN" smtClean="0">
                <a:solidFill>
                  <a:srgbClr val="000000"/>
                </a:solidFill>
                <a:latin typeface="Arial" panose="020B0604020202020204" pitchFamily="34" charset="0"/>
              </a:rPr>
              <a:pPr>
                <a:spcBef>
                  <a:spcPct val="0"/>
                </a:spcBef>
              </a:pPr>
              <a:t>79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7B5137-ABCA-40FE-A1B0-35DF82141062}" type="slidenum">
              <a:rPr lang="en-US" altLang="zh-CN" smtClean="0">
                <a:solidFill>
                  <a:srgbClr val="000000"/>
                </a:solidFill>
                <a:latin typeface="Arial" panose="020B0604020202020204" pitchFamily="34" charset="0"/>
              </a:rPr>
              <a:pPr>
                <a:spcBef>
                  <a:spcPct val="0"/>
                </a:spcBef>
              </a:pPr>
              <a:t>80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2C7ED8E1-4731-4ABD-B263-CEC11FB0B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95020F05-2080-458C-A298-98B6AFFE0F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3732" name="灯片编号占位符 3">
            <a:extLst>
              <a:ext uri="{FF2B5EF4-FFF2-40B4-BE49-F238E27FC236}">
                <a16:creationId xmlns:a16="http://schemas.microsoft.com/office/drawing/2014/main" id="{C28D4F16-F4B2-4889-9276-75F001D23D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0FD87A1-5B96-468C-B07B-F9C5B8EFB51E}" type="slidenum">
              <a:rPr lang="en-US" altLang="zh-CN">
                <a:solidFill>
                  <a:srgbClr val="000000"/>
                </a:solidFill>
                <a:latin typeface="Arial" panose="020B0604020202020204" pitchFamily="34" charset="0"/>
              </a:rPr>
              <a:pPr>
                <a:spcBef>
                  <a:spcPct val="0"/>
                </a:spcBef>
              </a:pPr>
              <a:t>13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0840912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81</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82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51126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dirty="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34E2F1-B364-413B-A872-28096810C56F}" type="slidenum">
              <a:rPr lang="en-US" altLang="zh-CN" smtClean="0">
                <a:solidFill>
                  <a:srgbClr val="000000"/>
                </a:solidFill>
                <a:latin typeface="Arial" panose="020B0604020202020204" pitchFamily="34" charset="0"/>
              </a:rPr>
              <a:pPr>
                <a:spcBef>
                  <a:spcPct val="0"/>
                </a:spcBef>
              </a:pPr>
              <a:t>83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1239104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D387AAA-B894-494D-94B1-E06917952BCD}" type="slidenum">
              <a:rPr lang="en-US" altLang="zh-CN" smtClean="0">
                <a:solidFill>
                  <a:srgbClr val="000000"/>
                </a:solidFill>
                <a:latin typeface="Arial" panose="020B0604020202020204" pitchFamily="34" charset="0"/>
              </a:rPr>
              <a:pPr>
                <a:spcBef>
                  <a:spcPct val="0"/>
                </a:spcBef>
              </a:pPr>
              <a:t>84</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baseline="0" dirty="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C278F8-05CA-4691-AC5C-6632D68FF332}" type="slidenum">
              <a:rPr lang="en-US" altLang="zh-CN" smtClean="0">
                <a:solidFill>
                  <a:srgbClr val="000000"/>
                </a:solidFill>
                <a:latin typeface="Arial" panose="020B0604020202020204" pitchFamily="34" charset="0"/>
              </a:rPr>
              <a:pPr>
                <a:spcBef>
                  <a:spcPct val="0"/>
                </a:spcBef>
              </a:pPr>
              <a:t>85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124564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F3372D1-A37A-4E30-8A9B-7BC3068A74EE}" type="slidenum">
              <a:rPr lang="en-US" altLang="zh-CN" smtClean="0">
                <a:solidFill>
                  <a:srgbClr val="000000"/>
                </a:solidFill>
                <a:latin typeface="Arial" panose="020B0604020202020204" pitchFamily="34" charset="0"/>
              </a:rPr>
              <a:pPr>
                <a:spcBef>
                  <a:spcPct val="0"/>
                </a:spcBef>
              </a:pPr>
              <a:t>86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A96CC2C-0A19-4976-B66D-1777C9141E80}" type="slidenum">
              <a:rPr lang="en-US" altLang="zh-CN" smtClean="0">
                <a:solidFill>
                  <a:srgbClr val="000000"/>
                </a:solidFill>
                <a:latin typeface="Arial" panose="020B0604020202020204" pitchFamily="34" charset="0"/>
              </a:rPr>
              <a:pPr>
                <a:spcBef>
                  <a:spcPct val="0"/>
                </a:spcBef>
              </a:pPr>
              <a:t>87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216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77ACC12-1953-4CBA-8A64-E453873EEB1D}" type="slidenum">
              <a:rPr lang="en-US" altLang="zh-CN" smtClean="0">
                <a:solidFill>
                  <a:srgbClr val="000000"/>
                </a:solidFill>
                <a:latin typeface="Arial" panose="020B0604020202020204" pitchFamily="34" charset="0"/>
              </a:rPr>
              <a:pPr>
                <a:spcBef>
                  <a:spcPct val="0"/>
                </a:spcBef>
              </a:pPr>
              <a:t>88</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根据上表的收益矩阵可以得到，经过有限次数的博弈，无线传感器网络中的两种类型的节点最终都选择不合作策略，策略组合（不合作，不合作）是有限重复博弈的纳什均衡解。显然，网络如果处于这样一种不协作的均衡状态，那么整个网络也会瘫痪而无法提供正常的服务，这是我们所不希望看到的结果。因此，本节在理性节点的策略上加入一个新的防御策略来限制恶意节点的攻击行为，使得恶意节点无利可图，促使恶意节点不再攻击转而合作，最终使得网络能够正常地提供服务，提升网络的性能。</a:t>
            </a:r>
            <a:endParaRPr lang="en-US" altLang="zh-CN" sz="1200" dirty="0"/>
          </a:p>
          <a:p>
            <a:endParaRPr lang="en-US" altLang="zh-CN" b="1" dirty="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2568933-7A4B-4B0C-8D74-82261E9CB4C7}" type="slidenum">
              <a:rPr lang="en-US" altLang="zh-CN" smtClean="0">
                <a:solidFill>
                  <a:srgbClr val="000000"/>
                </a:solidFill>
                <a:latin typeface="Arial" panose="020B0604020202020204" pitchFamily="34" charset="0"/>
              </a:rPr>
              <a:pPr>
                <a:spcBef>
                  <a:spcPct val="0"/>
                </a:spcBef>
              </a:pPr>
              <a:t>89</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220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0868FED-FD18-4533-8D83-EA52F0C15CFE}" type="slidenum">
              <a:rPr lang="en-US" altLang="zh-CN" smtClean="0">
                <a:solidFill>
                  <a:srgbClr val="000000"/>
                </a:solidFill>
                <a:latin typeface="Arial" panose="020B0604020202020204" pitchFamily="34" charset="0"/>
              </a:rPr>
              <a:pPr>
                <a:spcBef>
                  <a:spcPct val="0"/>
                </a:spcBef>
              </a:pPr>
              <a:t>90</a:t>
            </a:fld>
            <a:endParaRPr lang="en-US" altLang="zh-CN">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28B43BFC-93D5-4FEF-98AA-6B1CD551D0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88F2ABB-C1D3-415A-8541-9309F963E6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5780" name="灯片编号占位符 3">
            <a:extLst>
              <a:ext uri="{FF2B5EF4-FFF2-40B4-BE49-F238E27FC236}">
                <a16:creationId xmlns:a16="http://schemas.microsoft.com/office/drawing/2014/main" id="{6CCD41C6-EA7C-4D99-978F-132AE7870D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477888-34B9-4CE2-AB23-00AC896941A1}" type="slidenum">
              <a:rPr lang="en-US" altLang="zh-CN">
                <a:solidFill>
                  <a:srgbClr val="000000"/>
                </a:solidFill>
                <a:latin typeface="Arial" panose="020B0604020202020204" pitchFamily="34" charset="0"/>
              </a:rPr>
              <a:pPr>
                <a:spcBef>
                  <a:spcPct val="0"/>
                </a:spcBef>
              </a:pPr>
              <a:t>14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449410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根据上表的收益矩阵可以得到，经过有限次数的博弈，无线传感器网络中的两种类型的节点最终都选择不合作策略，策略组合（不合作，不合作）是有限重复博弈的纳什均衡解。显然，网络如果处于这样一种不协作的均衡状态，那么整个网络也会瘫痪而无法提供正常的服务，这是我们所不希望看到的结果。因此，本节在理性节点的策略上加入一个新的防御策略来限制恶意节点的攻击行为，使得恶意节点无利可图，促使恶意节点不再攻击转而合作，最终使得网络能够正常地提供服务，提升网络的性能。</a:t>
            </a:r>
            <a:endParaRPr lang="en-US" altLang="zh-CN" sz="1200" dirty="0"/>
          </a:p>
          <a:p>
            <a:endParaRPr lang="en-US" altLang="zh-CN" b="1" dirty="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2568933-7A4B-4B0C-8D74-82261E9CB4C7}" type="slidenum">
              <a:rPr lang="en-US" altLang="zh-CN" smtClean="0">
                <a:solidFill>
                  <a:srgbClr val="000000"/>
                </a:solidFill>
                <a:latin typeface="Arial" panose="020B0604020202020204" pitchFamily="34" charset="0"/>
              </a:rPr>
              <a:pPr>
                <a:spcBef>
                  <a:spcPct val="0"/>
                </a:spcBef>
              </a:pPr>
              <a:t>91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8772079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68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C62E467-2E45-49F3-8930-5F0B2F2FD286}" type="slidenum">
              <a:rPr lang="en-US" altLang="zh-CN" smtClean="0">
                <a:solidFill>
                  <a:srgbClr val="000000"/>
                </a:solidFill>
                <a:latin typeface="Calibri" panose="020F0502020204030204" pitchFamily="34" charset="0"/>
              </a:rPr>
              <a:t>93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89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0357940-387F-49F1-A977-41FA92D44231}" type="slidenum">
              <a:rPr lang="en-US" altLang="zh-CN" smtClean="0">
                <a:solidFill>
                  <a:srgbClr val="000000"/>
                </a:solidFill>
                <a:latin typeface="Calibri" panose="020F0502020204030204" pitchFamily="34" charset="0"/>
              </a:rPr>
              <a:t>94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409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CD72C3D5-247A-4F61-A6C9-7C1FA93A0D7E}" type="slidenum">
              <a:rPr lang="en-US" altLang="zh-CN" smtClean="0">
                <a:solidFill>
                  <a:srgbClr val="000000"/>
                </a:solidFill>
                <a:latin typeface="Calibri" panose="020F0502020204030204" pitchFamily="34" charset="0"/>
              </a:rPr>
              <a:t>95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2D6E6AC-D694-4503-B0F2-C5EEAC1A99E4}" type="slidenum">
              <a:rPr lang="en-US" altLang="zh-CN" smtClean="0">
                <a:solidFill>
                  <a:srgbClr val="000000"/>
                </a:solidFill>
                <a:latin typeface="Calibri" panose="020F0502020204030204" pitchFamily="34" charset="0"/>
              </a:rPr>
              <a:t>96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880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BAA2480-F85F-4F22-BA73-59576653041F}" type="slidenum">
              <a:rPr lang="en-US" altLang="zh-CN" smtClean="0">
                <a:solidFill>
                  <a:srgbClr val="000000"/>
                </a:solidFill>
                <a:latin typeface="Calibri" panose="020F0502020204030204" pitchFamily="34" charset="0"/>
              </a:rPr>
              <a:t>97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a:t>
            </a:r>
          </a:p>
          <a:p>
            <a:pPr eaLnBrk="1" hangingPunct="1">
              <a:spcBef>
                <a:spcPct val="0"/>
              </a:spcBef>
            </a:pPr>
            <a:r>
              <a:rPr lang="zh-CN" altLang="en-US" b="1"/>
              <a:t> </a:t>
            </a:r>
            <a:endParaRPr lang="en-US" altLang="zh-CN" b="1"/>
          </a:p>
        </p:txBody>
      </p:sp>
      <p:sp>
        <p:nvSpPr>
          <p:cNvPr id="1095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64CD9E8-BD98-42C8-8AC7-A576740FE0D4}" type="slidenum">
              <a:rPr lang="en-US" altLang="zh-CN" smtClean="0">
                <a:solidFill>
                  <a:srgbClr val="000000"/>
                </a:solidFill>
                <a:latin typeface="Calibri" panose="020F0502020204030204" pitchFamily="34" charset="0"/>
              </a:rPr>
              <a:t>98</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3990705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1361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42441994-C9BA-42E2-89A9-4485214FC06D}" type="slidenum">
              <a:rPr lang="en-US" altLang="zh-CN" smtClean="0">
                <a:solidFill>
                  <a:srgbClr val="000000"/>
                </a:solidFill>
              </a:rPr>
              <a:t>99</a:t>
            </a:fld>
            <a:endParaRPr lang="en-US" altLang="zh-CN">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38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A5A9962C-B779-46EA-B432-2CA72507170B}" type="slidenum">
              <a:rPr lang="en-US" altLang="zh-CN" smtClean="0">
                <a:solidFill>
                  <a:srgbClr val="000000"/>
                </a:solidFill>
              </a:rPr>
              <a:t>100</a:t>
            </a:fld>
            <a:endParaRPr lang="en-US" altLang="zh-CN">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38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A5A9962C-B779-46EA-B432-2CA72507170B}" type="slidenum">
              <a:rPr lang="en-US" altLang="zh-CN" smtClean="0">
                <a:solidFill>
                  <a:srgbClr val="000000"/>
                </a:solidFill>
              </a:rPr>
              <a:t>101</a:t>
            </a:fld>
            <a:endParaRPr lang="en-US" altLang="zh-CN">
              <a:solidFill>
                <a:srgbClr val="000000"/>
              </a:solidFill>
            </a:endParaRPr>
          </a:p>
        </p:txBody>
      </p:sp>
    </p:spTree>
    <p:extLst>
      <p:ext uri="{BB962C8B-B14F-4D97-AF65-F5344CB8AC3E}">
        <p14:creationId xmlns:p14="http://schemas.microsoft.com/office/powerpoint/2010/main" val="2293570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28B43BFC-93D5-4FEF-98AA-6B1CD551D0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E88F2ABB-C1D3-415A-8541-9309F963E6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5780" name="灯片编号占位符 3">
            <a:extLst>
              <a:ext uri="{FF2B5EF4-FFF2-40B4-BE49-F238E27FC236}">
                <a16:creationId xmlns:a16="http://schemas.microsoft.com/office/drawing/2014/main" id="{6CCD41C6-EA7C-4D99-978F-132AE7870D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477888-34B9-4CE2-AB23-00AC896941A1}" type="slidenum">
              <a:rPr lang="en-US" altLang="zh-CN">
                <a:solidFill>
                  <a:srgbClr val="000000"/>
                </a:solidFill>
                <a:latin typeface="Arial" panose="020B0604020202020204" pitchFamily="34" charset="0"/>
              </a:rPr>
              <a:pPr>
                <a:spcBef>
                  <a:spcPct val="0"/>
                </a:spcBef>
              </a:pPr>
              <a:t>15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95049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99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简单来说就是</a:t>
            </a:r>
            <a:r>
              <a:rPr lang="en-US" altLang="zh-CN" b="1"/>
              <a:t>Differential privacy</a:t>
            </a:r>
            <a:r>
              <a:rPr lang="zh-CN" altLang="en-US" b="1"/>
              <a:t>提供一种关于输出的概率分布的机制或者是协议，可以让我们对数据表进行一定程度的修改，例如把上表的</a:t>
            </a:r>
            <a:r>
              <a:rPr lang="en-US" altLang="zh-CN" b="1"/>
              <a:t>Jack</a:t>
            </a:r>
            <a:r>
              <a:rPr lang="zh-CN" altLang="en-US" b="1"/>
              <a:t>换成其他人，或者改变他患癌症列的属性，但是对总体的输出不会发生大变化。</a:t>
            </a:r>
            <a:endParaRPr lang="en-US" altLang="zh-CN" b="1"/>
          </a:p>
          <a:p>
            <a:pPr eaLnBrk="1" hangingPunct="1">
              <a:spcBef>
                <a:spcPct val="0"/>
              </a:spcBef>
            </a:pPr>
            <a:r>
              <a:rPr lang="zh-CN" altLang="en-US" b="1"/>
              <a:t>所以就可以假装你的数据表可能包含所有可能的数据，让攻击者不知道任何关于个人的信息，从而达到隐私保护的作用。</a:t>
            </a:r>
          </a:p>
          <a:p>
            <a:pPr eaLnBrk="1" hangingPunct="1">
              <a:spcBef>
                <a:spcPct val="0"/>
              </a:spcBef>
            </a:pPr>
            <a:endParaRPr lang="en-US" altLang="zh-CN" b="1"/>
          </a:p>
        </p:txBody>
      </p:sp>
      <p:sp>
        <p:nvSpPr>
          <p:cNvPr id="169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461DAA39-5050-4BBB-98D2-DFBED3352119}" type="slidenum">
              <a:rPr lang="en-US" altLang="zh-CN" smtClean="0">
                <a:solidFill>
                  <a:srgbClr val="000000"/>
                </a:solidFill>
                <a:latin typeface="Calibri" panose="020F0502020204030204" pitchFamily="34" charset="0"/>
              </a:rPr>
              <a:t>102</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293189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08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dirty="0"/>
              <a:t>n</a:t>
            </a:r>
            <a:r>
              <a:rPr lang="zh-CN" altLang="en-US" b="1" dirty="0"/>
              <a:t>表示数据集</a:t>
            </a:r>
            <a:r>
              <a:rPr lang="en-US" altLang="zh-CN" b="1" dirty="0"/>
              <a:t>D</a:t>
            </a:r>
            <a:r>
              <a:rPr lang="zh-CN" altLang="en-US" b="1" dirty="0"/>
              <a:t>的</a:t>
            </a:r>
            <a:r>
              <a:rPr lang="en-US" altLang="zh-CN" b="1" dirty="0"/>
              <a:t>N</a:t>
            </a:r>
            <a:r>
              <a:rPr lang="zh-CN" altLang="en-US" b="1" dirty="0"/>
              <a:t>条记录</a:t>
            </a:r>
            <a:endParaRPr lang="en-US" altLang="zh-CN" b="1" dirty="0"/>
          </a:p>
        </p:txBody>
      </p:sp>
      <p:sp>
        <p:nvSpPr>
          <p:cNvPr id="174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D8071C0-0C09-4B50-8133-55D2F13097CE}" type="slidenum">
              <a:rPr lang="en-US" altLang="zh-CN" smtClean="0">
                <a:solidFill>
                  <a:srgbClr val="000000"/>
                </a:solidFill>
                <a:latin typeface="Calibri" panose="020F0502020204030204" pitchFamily="34" charset="0"/>
              </a:rPr>
              <a:t>103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6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19964C9-274A-4799-94F2-039E35FCF2BB}" type="slidenum">
              <a:rPr lang="en-US" altLang="zh-CN" smtClean="0">
                <a:solidFill>
                  <a:srgbClr val="000000"/>
                </a:solidFill>
                <a:latin typeface="Calibri" panose="020F0502020204030204" pitchFamily="34" charset="0"/>
              </a:rPr>
              <a:t>104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817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8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1DC0B86-2401-4FE5-8700-EE6AF9DAFA3D}" type="slidenum">
              <a:rPr lang="en-US" altLang="zh-CN" smtClean="0">
                <a:solidFill>
                  <a:srgbClr val="000000"/>
                </a:solidFill>
                <a:latin typeface="Calibri" panose="020F0502020204030204" pitchFamily="34" charset="0"/>
              </a:rPr>
              <a:t>105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022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a:t/>
            </a:r>
            <a:br>
              <a:rPr lang="en-US" altLang="zh-CN" dirty="0"/>
            </a:br>
            <a:endParaRPr lang="en-US" altLang="zh-CN" b="1" dirty="0"/>
          </a:p>
        </p:txBody>
      </p:sp>
      <p:sp>
        <p:nvSpPr>
          <p:cNvPr id="1802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7187E79-DF24-44ED-96C3-59EABE77B6EF}" type="slidenum">
              <a:rPr lang="en-US" altLang="zh-CN" smtClean="0">
                <a:solidFill>
                  <a:srgbClr val="000000"/>
                </a:solidFill>
                <a:latin typeface="Calibri" panose="020F0502020204030204" pitchFamily="34" charset="0"/>
              </a:rPr>
              <a:t>106</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366577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22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2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6A33194-9DCA-46EB-A6C2-6993142A9693}" type="slidenum">
              <a:rPr lang="en-US" altLang="zh-CN" smtClean="0">
                <a:solidFill>
                  <a:srgbClr val="000000"/>
                </a:solidFill>
                <a:latin typeface="Calibri" panose="020F0502020204030204" pitchFamily="34" charset="0"/>
              </a:rPr>
              <a:t>107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4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4255D48-9995-4356-92C1-9081A3D5CA58}" type="slidenum">
              <a:rPr lang="en-US" altLang="zh-CN" smtClean="0">
                <a:solidFill>
                  <a:srgbClr val="000000"/>
                </a:solidFill>
                <a:latin typeface="Calibri" panose="020F0502020204030204" pitchFamily="34" charset="0"/>
              </a:rPr>
              <a:t>108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63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6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0C32D045-C3D2-4D97-A384-59232B1D9592}" type="slidenum">
              <a:rPr lang="en-US" altLang="zh-CN" smtClean="0">
                <a:solidFill>
                  <a:srgbClr val="000000"/>
                </a:solidFill>
                <a:latin typeface="Calibri" panose="020F0502020204030204" pitchFamily="34" charset="0"/>
              </a:rPr>
              <a:t>109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841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8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2AE5F93-6B02-4770-BED7-834563B0C448}" type="slidenum">
              <a:rPr lang="en-US" altLang="zh-CN" smtClean="0">
                <a:solidFill>
                  <a:srgbClr val="000000"/>
                </a:solidFill>
                <a:latin typeface="Calibri" panose="020F0502020204030204" pitchFamily="34" charset="0"/>
              </a:rPr>
              <a:t>110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04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90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28E8873-76C8-4715-99E7-B5D0A7B3CA08}" type="slidenum">
              <a:rPr lang="en-US" altLang="zh-CN" smtClean="0">
                <a:solidFill>
                  <a:srgbClr val="000000"/>
                </a:solidFill>
                <a:latin typeface="Calibri" panose="020F0502020204030204" pitchFamily="34" charset="0"/>
              </a:rPr>
              <a:t>111</a:t>
            </a:fld>
            <a:endParaRPr lang="en-US" altLang="zh-CN">
              <a:solidFill>
                <a:srgbClr val="000000"/>
              </a:solidFill>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94AB447D-EBEA-44DE-920F-09F49749B431}"/>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D2C33B0-4CDE-4656-BD53-EC000499E117}" type="datetimeFigureOut">
              <a:rPr lang="zh-CN" altLang="en-US"/>
              <a:pPr>
                <a:defRPr/>
              </a:pPr>
              <a:t>2023/12/19</a:t>
            </a:fld>
            <a:endParaRPr lang="zh-CN" altLang="en-US"/>
          </a:p>
        </p:txBody>
      </p:sp>
      <p:sp>
        <p:nvSpPr>
          <p:cNvPr id="5" name="页脚占位符 4">
            <a:extLst>
              <a:ext uri="{FF2B5EF4-FFF2-40B4-BE49-F238E27FC236}">
                <a16:creationId xmlns:a16="http://schemas.microsoft.com/office/drawing/2014/main" id="{7F0EBBC6-34D3-483C-9720-6FA3D2BE8033}"/>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180290F-CC72-459E-BE6E-9B7B3B0EC9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5C79C67B-C252-4B1D-BC22-173BC9AA282B}" type="slidenum">
              <a:rPr lang="zh-CN" altLang="en-US"/>
              <a:pPr>
                <a:defRPr/>
              </a:pPr>
              <a:t>‹#›</a:t>
            </a:fld>
            <a:endParaRPr lang="zh-CN" altLang="en-US"/>
          </a:p>
        </p:txBody>
      </p:sp>
    </p:spTree>
    <p:extLst>
      <p:ext uri="{BB962C8B-B14F-4D97-AF65-F5344CB8AC3E}">
        <p14:creationId xmlns:p14="http://schemas.microsoft.com/office/powerpoint/2010/main" val="1588208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6873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D2365A-8D69-498D-8FBF-C867506F176D}"/>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DEEC54C-6A16-4C73-9EDD-3CF386A7C1B4}" type="datetimeFigureOut">
              <a:rPr lang="zh-CN" altLang="en-US"/>
              <a:pPr>
                <a:defRPr/>
              </a:pPr>
              <a:t>2023/12/19</a:t>
            </a:fld>
            <a:endParaRPr lang="zh-CN" altLang="en-US"/>
          </a:p>
        </p:txBody>
      </p:sp>
      <p:sp>
        <p:nvSpPr>
          <p:cNvPr id="5" name="页脚占位符 4">
            <a:extLst>
              <a:ext uri="{FF2B5EF4-FFF2-40B4-BE49-F238E27FC236}">
                <a16:creationId xmlns:a16="http://schemas.microsoft.com/office/drawing/2014/main" id="{D15B4BBA-5F9A-4672-969C-E0D20A505757}"/>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993298F1-D6BB-483E-A6D1-3C2637B0565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A1DF5C32-E975-4B1C-8CC0-6CA95EC6719B}" type="slidenum">
              <a:rPr lang="zh-CN" altLang="en-US"/>
              <a:pPr>
                <a:defRPr/>
              </a:pPr>
              <a:t>‹#›</a:t>
            </a:fld>
            <a:endParaRPr lang="zh-CN" altLang="en-US"/>
          </a:p>
        </p:txBody>
      </p:sp>
    </p:spTree>
    <p:extLst>
      <p:ext uri="{BB962C8B-B14F-4D97-AF65-F5344CB8AC3E}">
        <p14:creationId xmlns:p14="http://schemas.microsoft.com/office/powerpoint/2010/main" val="425533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6197E2-9A99-48BA-881F-E1F6D343927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8947C4F-038A-4F79-AB7D-E55D5BE90469}" type="datetimeFigureOut">
              <a:rPr lang="zh-CN" altLang="en-US"/>
              <a:pPr>
                <a:defRPr/>
              </a:pPr>
              <a:t>2023/12/19</a:t>
            </a:fld>
            <a:endParaRPr lang="zh-CN" altLang="en-US"/>
          </a:p>
        </p:txBody>
      </p:sp>
      <p:sp>
        <p:nvSpPr>
          <p:cNvPr id="6" name="页脚占位符 5">
            <a:extLst>
              <a:ext uri="{FF2B5EF4-FFF2-40B4-BE49-F238E27FC236}">
                <a16:creationId xmlns:a16="http://schemas.microsoft.com/office/drawing/2014/main" id="{92B551F7-D4F7-4114-AFF6-398A5B041D2A}"/>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818110E-78F1-486A-9393-5A27DA4EBF6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B39499B4-82A1-4630-A204-CCDC499882C5}" type="slidenum">
              <a:rPr lang="zh-CN" altLang="en-US"/>
              <a:pPr>
                <a:defRPr/>
              </a:pPr>
              <a:t>‹#›</a:t>
            </a:fld>
            <a:endParaRPr lang="zh-CN" altLang="en-US"/>
          </a:p>
        </p:txBody>
      </p:sp>
    </p:spTree>
    <p:extLst>
      <p:ext uri="{BB962C8B-B14F-4D97-AF65-F5344CB8AC3E}">
        <p14:creationId xmlns:p14="http://schemas.microsoft.com/office/powerpoint/2010/main" val="260068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04EE167-A941-403E-B535-171264E984F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920B9AC-1000-4E41-84C9-F2489E32954D}" type="datetimeFigureOut">
              <a:rPr lang="zh-CN" altLang="en-US"/>
              <a:pPr>
                <a:defRPr/>
              </a:pPr>
              <a:t>2023/12/19</a:t>
            </a:fld>
            <a:endParaRPr lang="zh-CN" altLang="en-US"/>
          </a:p>
        </p:txBody>
      </p:sp>
      <p:sp>
        <p:nvSpPr>
          <p:cNvPr id="8" name="页脚占位符 7">
            <a:extLst>
              <a:ext uri="{FF2B5EF4-FFF2-40B4-BE49-F238E27FC236}">
                <a16:creationId xmlns:a16="http://schemas.microsoft.com/office/drawing/2014/main" id="{6826562C-EE9E-4858-85A4-270C4BD95D0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96A5DB5B-0B9A-4B66-8686-0A40C07D5EF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E34E9AE4-410E-4EBC-BCF8-1B85A36E72DA}" type="slidenum">
              <a:rPr lang="zh-CN" altLang="en-US"/>
              <a:pPr>
                <a:defRPr/>
              </a:pPr>
              <a:t>‹#›</a:t>
            </a:fld>
            <a:endParaRPr lang="zh-CN" altLang="en-US"/>
          </a:p>
        </p:txBody>
      </p:sp>
    </p:spTree>
    <p:extLst>
      <p:ext uri="{BB962C8B-B14F-4D97-AF65-F5344CB8AC3E}">
        <p14:creationId xmlns:p14="http://schemas.microsoft.com/office/powerpoint/2010/main" val="225060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3547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C0329E0-985F-466C-86DB-E7295817AEF9}"/>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A4D82E3-C715-490A-BCAD-4017D07DB1F4}" type="datetimeFigureOut">
              <a:rPr lang="zh-CN" altLang="en-US"/>
              <a:pPr>
                <a:defRPr/>
              </a:pPr>
              <a:t>2023/12/19</a:t>
            </a:fld>
            <a:endParaRPr lang="zh-CN" altLang="en-US"/>
          </a:p>
        </p:txBody>
      </p:sp>
      <p:sp>
        <p:nvSpPr>
          <p:cNvPr id="3" name="页脚占位符 2">
            <a:extLst>
              <a:ext uri="{FF2B5EF4-FFF2-40B4-BE49-F238E27FC236}">
                <a16:creationId xmlns:a16="http://schemas.microsoft.com/office/drawing/2014/main" id="{4EF0F722-6510-4042-9BF4-9440CFB8F8C6}"/>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E6EF3AC1-1B1C-4DE4-A444-F90490C5014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F70C41CD-5C08-4A17-BCB4-E46843260828}" type="slidenum">
              <a:rPr lang="zh-CN" altLang="en-US"/>
              <a:pPr>
                <a:defRPr/>
              </a:pPr>
              <a:t>‹#›</a:t>
            </a:fld>
            <a:endParaRPr lang="zh-CN" altLang="en-US"/>
          </a:p>
        </p:txBody>
      </p:sp>
    </p:spTree>
    <p:extLst>
      <p:ext uri="{BB962C8B-B14F-4D97-AF65-F5344CB8AC3E}">
        <p14:creationId xmlns:p14="http://schemas.microsoft.com/office/powerpoint/2010/main" val="4063037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63D94228-A2D0-4E3D-808F-A446546B32F2}"/>
              </a:ext>
            </a:extLst>
          </p:cNvPr>
          <p:cNvSpPr>
            <a:spLocks noGrp="1" noChangeArrowheads="1"/>
          </p:cNvSpPr>
          <p:nvPr>
            <p:ph type="dt" sz="half" idx="10"/>
          </p:nvPr>
        </p:nvSpPr>
        <p:spPr>
          <a:xfrm>
            <a:off x="0" y="0"/>
            <a:ext cx="0" cy="0"/>
          </a:xfrm>
        </p:spPr>
        <p:txBody>
          <a:bodyPr/>
          <a:lstStyle>
            <a:lvl1pPr>
              <a:defRPr/>
            </a:lvl1pPr>
          </a:lstStyle>
          <a:p>
            <a:pPr>
              <a:defRPr/>
            </a:pPr>
            <a:fld id="{C3445CA4-5439-4243-B918-B7EBAFBEE234}" type="datetime1">
              <a:rPr lang="zh-CN" altLang="en-US"/>
              <a:pPr>
                <a:defRPr/>
              </a:pPr>
              <a:t>2023/12/19</a:t>
            </a:fld>
            <a:endParaRPr lang="zh-CN" altLang="en-US" sz="1350"/>
          </a:p>
        </p:txBody>
      </p:sp>
      <p:sp>
        <p:nvSpPr>
          <p:cNvPr id="4" name="页脚占位符 4">
            <a:extLst>
              <a:ext uri="{FF2B5EF4-FFF2-40B4-BE49-F238E27FC236}">
                <a16:creationId xmlns:a16="http://schemas.microsoft.com/office/drawing/2014/main" id="{0004778B-10B8-46D0-8242-9B461E3E59A1}"/>
              </a:ext>
            </a:extLst>
          </p:cNvPr>
          <p:cNvSpPr>
            <a:spLocks noGrp="1" noChangeArrowheads="1"/>
          </p:cNvSpPr>
          <p:nvPr>
            <p:ph type="ftr" sz="quarter" idx="11"/>
          </p:nvPr>
        </p:nvSpPr>
        <p:spPr>
          <a:xfrm>
            <a:off x="0" y="0"/>
            <a:ext cx="0" cy="0"/>
          </a:xfrm>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C4E4674C-B748-43DF-AC5B-2CC8775D6F23}"/>
              </a:ext>
            </a:extLst>
          </p:cNvPr>
          <p:cNvSpPr>
            <a:spLocks noGrp="1" noChangeArrowheads="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181E514C-5583-4F92-BFC2-3179306C3903}" type="slidenum">
              <a:rPr lang="zh-CN" altLang="en-US"/>
              <a:pPr/>
              <a:t>‹#›</a:t>
            </a:fld>
            <a:endParaRPr lang="zh-CN" altLang="en-US" sz="1300"/>
          </a:p>
        </p:txBody>
      </p:sp>
    </p:spTree>
    <p:extLst>
      <p:ext uri="{BB962C8B-B14F-4D97-AF65-F5344CB8AC3E}">
        <p14:creationId xmlns:p14="http://schemas.microsoft.com/office/powerpoint/2010/main" val="3113799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9AE9BC-07E3-4B72-AF47-0412FCE2BCA3}"/>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a:extLst>
              <a:ext uri="{FF2B5EF4-FFF2-40B4-BE49-F238E27FC236}">
                <a16:creationId xmlns:a16="http://schemas.microsoft.com/office/drawing/2014/main" id="{AC2B2CB3-7819-4CD4-9240-65F57EDFF55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6C119456-189D-409E-BB7E-893C204F6BE9}"/>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119" r:id="rId1"/>
    <p:sldLayoutId id="2147484117" r:id="rId2"/>
    <p:sldLayoutId id="2147484120" r:id="rId3"/>
    <p:sldLayoutId id="2147484121" r:id="rId4"/>
    <p:sldLayoutId id="2147484122" r:id="rId5"/>
    <p:sldLayoutId id="2147484118" r:id="rId6"/>
    <p:sldLayoutId id="2147484123" r:id="rId7"/>
    <p:sldLayoutId id="2147484124" r:id="rId8"/>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0.wmf"/><Relationship Id="rId4" Type="http://schemas.openxmlformats.org/officeDocument/2006/relationships/oleObject" Target="../embeddings/oleObject8.bin"/></Relationships>
</file>

<file path=ppt/slides/_rels/slide10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92.xml"/><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4.png"/><Relationship Id="rId11" Type="http://schemas.openxmlformats.org/officeDocument/2006/relationships/oleObject" Target="../embeddings/oleObject12.bin"/><Relationship Id="rId5" Type="http://schemas.openxmlformats.org/officeDocument/2006/relationships/image" Target="../media/image41.wmf"/><Relationship Id="rId10" Type="http://schemas.openxmlformats.org/officeDocument/2006/relationships/image" Target="../media/image43.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55.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54.wmf"/><Relationship Id="rId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99.xml"/><Relationship Id="rId7"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57.wmf"/><Relationship Id="rId4" Type="http://schemas.openxmlformats.org/officeDocument/2006/relationships/oleObject" Target="../embeddings/oleObject15.bin"/></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jpeg"/><Relationship Id="rId4" Type="http://schemas.openxmlformats.org/officeDocument/2006/relationships/image" Target="../media/image71.png"/><Relationship Id="rId9" Type="http://schemas.openxmlformats.org/officeDocument/2006/relationships/image" Target="../media/image76.png"/></Relationships>
</file>

<file path=ppt/slides/_rels/slide1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8.jpeg"/></Relationships>
</file>

<file path=ppt/slides/_rels/slide1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5.png"/><Relationship Id="rId1" Type="http://schemas.openxmlformats.org/officeDocument/2006/relationships/slideLayout" Target="../slideLayouts/slideLayout8.xml"/><Relationship Id="rId5" Type="http://schemas.openxmlformats.org/officeDocument/2006/relationships/image" Target="../media/image90.png"/><Relationship Id="rId4" Type="http://schemas.openxmlformats.org/officeDocument/2006/relationships/image" Target="../media/image89.png"/></Relationships>
</file>

<file path=ppt/slides/_rels/slide14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1.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0.png"/></Relationships>
</file>

<file path=ppt/slides/_rels/slide1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4.xml"/><Relationship Id="rId18" Type="http://schemas.openxmlformats.org/officeDocument/2006/relationships/image" Target="../media/image440.png"/><Relationship Id="rId3" Type="http://schemas.openxmlformats.org/officeDocument/2006/relationships/image" Target="../media/image100.png"/><Relationship Id="rId7" Type="http://schemas.openxmlformats.org/officeDocument/2006/relationships/customXml" Target="../ink/ink1.xml"/><Relationship Id="rId12" Type="http://schemas.openxmlformats.org/officeDocument/2006/relationships/image" Target="../media/image41.png"/><Relationship Id="rId17" Type="http://schemas.openxmlformats.org/officeDocument/2006/relationships/customXml" Target="../ink/ink6.xml"/><Relationship Id="rId2" Type="http://schemas.openxmlformats.org/officeDocument/2006/relationships/notesSlide" Target="../notesSlides/notesSlide137.xml"/><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customXml" Target="../ink/ink3.xml"/><Relationship Id="rId5" Type="http://schemas.openxmlformats.org/officeDocument/2006/relationships/image" Target="../media/image102.png"/><Relationship Id="rId15" Type="http://schemas.openxmlformats.org/officeDocument/2006/relationships/customXml" Target="../ink/ink5.xml"/><Relationship Id="rId10" Type="http://schemas.openxmlformats.org/officeDocument/2006/relationships/image" Target="../media/image40.png"/><Relationship Id="rId4" Type="http://schemas.openxmlformats.org/officeDocument/2006/relationships/image" Target="../media/image101.png"/><Relationship Id="rId9" Type="http://schemas.openxmlformats.org/officeDocument/2006/relationships/customXml" Target="../ink/ink2.xml"/><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17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0.xml"/><Relationship Id="rId7" Type="http://schemas.openxmlformats.org/officeDocument/2006/relationships/image" Target="../media/image10.wmf"/><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3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35.emf"/><Relationship Id="rId4" Type="http://schemas.openxmlformats.org/officeDocument/2006/relationships/oleObject" Target="../embeddings/oleObject6.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2E8F-734A-47B0-9A64-B2236B3E46EF}"/>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3" name="副标题 2">
            <a:extLst>
              <a:ext uri="{FF2B5EF4-FFF2-40B4-BE49-F238E27FC236}">
                <a16:creationId xmlns:a16="http://schemas.microsoft.com/office/drawing/2014/main" id="{78B49F53-D0BF-4061-B5E4-4CDBB1C1D1C3}"/>
              </a:ext>
            </a:extLst>
          </p:cNvPr>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1.3 </a:t>
            </a:r>
            <a:r>
              <a:rPr lang="en-US" altLang="zh-CN" sz="2400" b="1" dirty="0">
                <a:latin typeface="黑体" panose="02010609060101010101" pitchFamily="49" charset="-122"/>
                <a:ea typeface="黑体" panose="02010609060101010101" pitchFamily="49" charset="-122"/>
              </a:rPr>
              <a:t>WLAN</a:t>
            </a:r>
            <a:r>
              <a:rPr lang="zh-CN" altLang="en-US" sz="2400" b="1" dirty="0">
                <a:latin typeface="黑体" panose="02010609060101010101" pitchFamily="49" charset="-122"/>
                <a:ea typeface="黑体" panose="02010609060101010101" pitchFamily="49" charset="-122"/>
              </a:rPr>
              <a:t>安全需求</a:t>
            </a:r>
          </a:p>
        </p:txBody>
      </p:sp>
      <p:sp>
        <p:nvSpPr>
          <p:cNvPr id="6" name="灯片编号占位符 11">
            <a:extLst>
              <a:ext uri="{FF2B5EF4-FFF2-40B4-BE49-F238E27FC236}">
                <a16:creationId xmlns:a16="http://schemas.microsoft.com/office/drawing/2014/main" id="{D4013978-69C8-408F-B18C-9186C08F1979}"/>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10</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5C3216A8-2493-42E3-B237-B8F0786ECEB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9" name="Text Box 3">
            <a:extLst>
              <a:ext uri="{FF2B5EF4-FFF2-40B4-BE49-F238E27FC236}">
                <a16:creationId xmlns:a16="http://schemas.microsoft.com/office/drawing/2014/main" id="{C8BE1A56-6001-42B3-BA89-607C3F7CB530}"/>
              </a:ext>
            </a:extLst>
          </p:cNvPr>
          <p:cNvSpPr txBox="1">
            <a:spLocks noChangeArrowheads="1"/>
          </p:cNvSpPr>
          <p:nvPr/>
        </p:nvSpPr>
        <p:spPr bwMode="auto">
          <a:xfrm>
            <a:off x="334962" y="2060848"/>
            <a:ext cx="84740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150000"/>
              </a:lnSpc>
              <a:spcBef>
                <a:spcPct val="0"/>
              </a:spcBef>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无线局域网（</a:t>
            </a:r>
            <a:r>
              <a:rPr lang="en-US" altLang="zh-CN" sz="2400" dirty="0">
                <a:latin typeface="宋体" panose="02010600030101010101" pitchFamily="2" charset="-122"/>
                <a:ea typeface="宋体" panose="02010600030101010101" pitchFamily="2" charset="-122"/>
              </a:rPr>
              <a:t>WLAN</a:t>
            </a:r>
            <a:r>
              <a:rPr lang="zh-CN" altLang="en-US" sz="2400" dirty="0">
                <a:latin typeface="宋体" panose="02010600030101010101" pitchFamily="2" charset="-122"/>
                <a:ea typeface="宋体" panose="02010600030101010101" pitchFamily="2" charset="-122"/>
              </a:rPr>
              <a:t>）具有</a:t>
            </a:r>
            <a:r>
              <a:rPr lang="zh-CN" altLang="en-US" sz="2400" b="1" dirty="0">
                <a:latin typeface="宋体" panose="02010600030101010101" pitchFamily="2" charset="-122"/>
                <a:ea typeface="宋体" panose="02010600030101010101" pitchFamily="2" charset="-122"/>
              </a:rPr>
              <a:t>安装便捷</a:t>
            </a: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使用灵活</a:t>
            </a: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经济节约</a:t>
            </a: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易于扩展</a:t>
            </a:r>
            <a:r>
              <a:rPr lang="zh-CN" altLang="en-US" sz="2400" dirty="0">
                <a:latin typeface="宋体" panose="02010600030101010101" pitchFamily="2" charset="-122"/>
                <a:ea typeface="宋体" panose="02010600030101010101" pitchFamily="2" charset="-122"/>
              </a:rPr>
              <a:t>等有线网络无法比拟的优点，因此无线局域网得到越来越广泛的使用。</a:t>
            </a:r>
            <a:endParaRPr lang="en-US" altLang="zh-CN" sz="2400" dirty="0">
              <a:latin typeface="宋体" panose="02010600030101010101" pitchFamily="2" charset="-122"/>
              <a:ea typeface="宋体" panose="02010600030101010101" pitchFamily="2" charset="-122"/>
            </a:endParaRPr>
          </a:p>
          <a:p>
            <a:pPr marL="342900" indent="-342900">
              <a:lnSpc>
                <a:spcPct val="150000"/>
              </a:lnSpc>
              <a:spcBef>
                <a:spcPct val="0"/>
              </a:spcBef>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但是由于无线局域网</a:t>
            </a:r>
            <a:r>
              <a:rPr lang="zh-CN" altLang="en-US" sz="2400" dirty="0">
                <a:solidFill>
                  <a:srgbClr val="FF0000"/>
                </a:solidFill>
                <a:latin typeface="宋体" panose="02010600030101010101" pitchFamily="2" charset="-122"/>
                <a:ea typeface="宋体" panose="02010600030101010101" pitchFamily="2" charset="-122"/>
              </a:rPr>
              <a:t>信道开放的特点</a:t>
            </a:r>
            <a:r>
              <a:rPr lang="zh-CN" altLang="en-US" sz="2400" dirty="0">
                <a:latin typeface="宋体" panose="02010600030101010101" pitchFamily="2" charset="-122"/>
                <a:ea typeface="宋体" panose="02010600030101010101" pitchFamily="2" charset="-122"/>
              </a:rPr>
              <a:t>，使得攻击者能够很容易的进行</a:t>
            </a:r>
            <a:r>
              <a:rPr lang="zh-CN" altLang="en-US" sz="2400" dirty="0">
                <a:solidFill>
                  <a:srgbClr val="FF0000"/>
                </a:solidFill>
                <a:latin typeface="宋体" panose="02010600030101010101" pitchFamily="2" charset="-122"/>
                <a:ea typeface="宋体" panose="02010600030101010101" pitchFamily="2" charset="-122"/>
              </a:rPr>
              <a:t>窃听，恶意修改</a:t>
            </a:r>
            <a:r>
              <a:rPr lang="zh-CN" altLang="en-US" sz="2400" dirty="0">
                <a:latin typeface="宋体" panose="02010600030101010101" pitchFamily="2" charset="-122"/>
                <a:ea typeface="宋体" panose="02010600030101010101" pitchFamily="2" charset="-122"/>
              </a:rPr>
              <a:t>并转发，因此</a:t>
            </a:r>
            <a:r>
              <a:rPr lang="zh-CN" altLang="en-US" sz="2400" b="1" dirty="0">
                <a:latin typeface="宋体" panose="02010600030101010101" pitchFamily="2" charset="-122"/>
                <a:ea typeface="宋体" panose="02010600030101010101" pitchFamily="2" charset="-122"/>
              </a:rPr>
              <a:t>安全性</a:t>
            </a:r>
            <a:r>
              <a:rPr lang="zh-CN" altLang="en-US" sz="2400" dirty="0">
                <a:latin typeface="宋体" panose="02010600030101010101" pitchFamily="2" charset="-122"/>
                <a:ea typeface="宋体" panose="02010600030101010101" pitchFamily="2" charset="-122"/>
              </a:rPr>
              <a:t>成为阻碍无线局域网发展的最重要因素。</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96708939"/>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722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希尔伯特曲线</a:t>
            </a:r>
          </a:p>
        </p:txBody>
      </p:sp>
      <p:sp>
        <p:nvSpPr>
          <p:cNvPr id="13722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A97171-9086-411D-B45C-A344495D3C76}" type="slidenum">
              <a:rPr lang="zh-CN" altLang="en-US" sz="1800">
                <a:latin typeface="Calibri" panose="020F0502020204030204" pitchFamily="34" charset="0"/>
                <a:ea typeface="宋体" panose="02010600030101010101" pitchFamily="2" charset="-122"/>
              </a:rPr>
              <a:t>100</a:t>
            </a:fld>
            <a:endParaRPr lang="zh-CN" altLang="en-US" sz="1800">
              <a:latin typeface="Calibri" panose="020F050202020403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AF5FA5C6-3EA4-44AE-A201-CA5B5E7CCD44}"/>
              </a:ext>
            </a:extLst>
          </p:cNvPr>
          <p:cNvPicPr>
            <a:picLocks noChangeAspect="1"/>
          </p:cNvPicPr>
          <p:nvPr/>
        </p:nvPicPr>
        <p:blipFill>
          <a:blip r:embed="rId3"/>
          <a:stretch>
            <a:fillRect/>
          </a:stretch>
        </p:blipFill>
        <p:spPr>
          <a:xfrm>
            <a:off x="186892" y="1730375"/>
            <a:ext cx="8676554" cy="4601299"/>
          </a:xfrm>
          <a:prstGeom prst="rect">
            <a:avLst/>
          </a:prstGeom>
        </p:spPr>
      </p:pic>
      <p:sp>
        <p:nvSpPr>
          <p:cNvPr id="7" name="Rectangle 2">
            <a:extLst>
              <a:ext uri="{FF2B5EF4-FFF2-40B4-BE49-F238E27FC236}">
                <a16:creationId xmlns:a16="http://schemas.microsoft.com/office/drawing/2014/main" id="{15DB0136-D3EE-4738-AE8D-5A25F0D76D8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722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希尔伯特曲线</a:t>
            </a:r>
          </a:p>
        </p:txBody>
      </p:sp>
      <p:sp>
        <p:nvSpPr>
          <p:cNvPr id="13722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A97171-9086-411D-B45C-A344495D3C76}" type="slidenum">
              <a:rPr lang="zh-CN" altLang="en-US" sz="1800">
                <a:latin typeface="Calibri" panose="020F0502020204030204" pitchFamily="34" charset="0"/>
                <a:ea typeface="宋体" panose="02010600030101010101" pitchFamily="2" charset="-122"/>
              </a:rPr>
              <a:t>101</a:t>
            </a:fld>
            <a:endParaRPr lang="zh-CN" altLang="en-US" sz="1800">
              <a:latin typeface="Calibri" panose="020F050202020403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1CE8FA9C-1233-41F7-BAA0-EBC4D0D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664" y="1787890"/>
            <a:ext cx="5282671" cy="4465352"/>
          </a:xfrm>
          <a:prstGeom prst="rect">
            <a:avLst/>
          </a:prstGeom>
        </p:spPr>
      </p:pic>
      <p:sp>
        <p:nvSpPr>
          <p:cNvPr id="5" name="文本框 4">
            <a:extLst>
              <a:ext uri="{FF2B5EF4-FFF2-40B4-BE49-F238E27FC236}">
                <a16:creationId xmlns:a16="http://schemas.microsoft.com/office/drawing/2014/main" id="{A153E5D9-BC2E-431F-9614-417B959AAB43}"/>
              </a:ext>
            </a:extLst>
          </p:cNvPr>
          <p:cNvSpPr txBox="1"/>
          <p:nvPr/>
        </p:nvSpPr>
        <p:spPr>
          <a:xfrm>
            <a:off x="1475656" y="6381328"/>
            <a:ext cx="6408712" cy="369332"/>
          </a:xfrm>
          <a:prstGeom prst="rect">
            <a:avLst/>
          </a:prstGeom>
          <a:noFill/>
        </p:spPr>
        <p:txBody>
          <a:bodyPr wrap="square" rtlCol="0">
            <a:spAutoFit/>
          </a:bodyPr>
          <a:lstStyle/>
          <a:p>
            <a:pPr algn="ctr"/>
            <a:r>
              <a:rPr lang="zh-CN" altLang="en-US" dirty="0"/>
              <a:t>希尔伯特曲线构造</a:t>
            </a:r>
            <a:r>
              <a:rPr lang="en-US" altLang="zh-CN" dirty="0"/>
              <a:t>GIF</a:t>
            </a:r>
            <a:r>
              <a:rPr lang="zh-CN" altLang="en-US" dirty="0"/>
              <a:t>图</a:t>
            </a:r>
          </a:p>
        </p:txBody>
      </p:sp>
      <p:sp>
        <p:nvSpPr>
          <p:cNvPr id="8" name="Rectangle 2">
            <a:extLst>
              <a:ext uri="{FF2B5EF4-FFF2-40B4-BE49-F238E27FC236}">
                <a16:creationId xmlns:a16="http://schemas.microsoft.com/office/drawing/2014/main" id="{65995259-34DA-41CE-AE34-F82420F6C1A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extLst>
      <p:ext uri="{BB962C8B-B14F-4D97-AF65-F5344CB8AC3E}">
        <p14:creationId xmlns:p14="http://schemas.microsoft.com/office/powerpoint/2010/main" val="802443444"/>
      </p:ext>
    </p:extLst>
  </p:cSld>
  <p:clrMapOvr>
    <a:masterClrMapping/>
  </p:clrMapOvr>
  <p:transition advTm="16782"/>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8965" name="文本框 2"/>
          <p:cNvSpPr txBox="1">
            <a:spLocks noChangeArrowheads="1"/>
          </p:cNvSpPr>
          <p:nvPr/>
        </p:nvSpPr>
        <p:spPr bwMode="auto">
          <a:xfrm>
            <a:off x="179388" y="1795463"/>
            <a:ext cx="8686800" cy="501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1800" dirty="0">
                <a:latin typeface="Times New Roman" panose="02020603050405020304" pitchFamily="18" charset="0"/>
                <a:ea typeface="宋体" panose="02010600030101010101" pitchFamily="2" charset="-122"/>
              </a:rPr>
              <a:t>    —   </a:t>
            </a:r>
            <a:r>
              <a:rPr lang="zh-CN" altLang="en-US" sz="2400" dirty="0">
                <a:latin typeface="Times New Roman" panose="02020603050405020304" pitchFamily="18" charset="0"/>
                <a:ea typeface="宋体" panose="02010600030101010101" pitchFamily="2" charset="-122"/>
              </a:rPr>
              <a:t>保证任一个体在数据集中或者不在数据集中时，对最终发布的查询结果几乎没有影响。</a:t>
            </a:r>
          </a:p>
          <a:p>
            <a:pPr eaLnBrk="1" hangingPunct="1">
              <a:lnSpc>
                <a:spcPct val="150000"/>
              </a:lnSpc>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   — </a:t>
            </a:r>
            <a:r>
              <a:rPr lang="zh-CN" altLang="en-US" sz="2400" dirty="0">
                <a:latin typeface="Times New Roman" panose="02020603050405020304" pitchFamily="18" charset="0"/>
                <a:ea typeface="宋体" panose="02010600030101010101" pitchFamily="2" charset="-122"/>
              </a:rPr>
              <a:t>具体地说，设有两个几乎完全相同的数据集（两者的区别仅在于一个记录不同），分别对这两个数据集进行查询访问，同一查询在两个数据集上产生同一结果的概率的比值接近于１。</a:t>
            </a:r>
            <a:endParaRPr lang="en-US" altLang="zh-CN" sz="2400" dirty="0">
              <a:latin typeface="Times New Roman" panose="02020603050405020304" pitchFamily="18" charset="0"/>
              <a:ea typeface="宋体" panose="02010600030101010101" pitchFamily="2" charset="-122"/>
            </a:endParaRPr>
          </a:p>
          <a:p>
            <a:pPr eaLnBrk="1" hangingPunct="1">
              <a:lnSpc>
                <a:spcPct val="150000"/>
              </a:lnSpc>
              <a:spcBef>
                <a:spcPct val="0"/>
              </a:spcBef>
              <a:buFont typeface="Arial" panose="020B0604020202020204" pitchFamily="34" charset="0"/>
              <a:buNone/>
            </a:pPr>
            <a:endParaRPr lang="en-US" altLang="zh-CN" sz="2400" dirty="0">
              <a:latin typeface="Times New Roman" panose="02020603050405020304" pitchFamily="18" charset="0"/>
              <a:ea typeface="宋体" panose="02010600030101010101" pitchFamily="2" charset="-122"/>
            </a:endParaRPr>
          </a:p>
          <a:p>
            <a:pPr eaLnBrk="1" hangingPunct="1">
              <a:lnSpc>
                <a:spcPct val="150000"/>
              </a:lnSpc>
              <a:spcBef>
                <a:spcPct val="0"/>
              </a:spcBef>
              <a:buNone/>
            </a:pPr>
            <a:r>
              <a:rPr lang="en-US" altLang="zh-CN" sz="2400" dirty="0">
                <a:latin typeface="Times New Roman" panose="02020603050405020304" pitchFamily="18" charset="0"/>
                <a:ea typeface="宋体" panose="02010600030101010101" pitchFamily="2" charset="-122"/>
              </a:rPr>
              <a:t>Differential privacy </a:t>
            </a:r>
            <a:r>
              <a:rPr lang="zh-CN" altLang="en-US" sz="2400" dirty="0">
                <a:latin typeface="Times New Roman" panose="02020603050405020304" pitchFamily="18" charset="0"/>
                <a:ea typeface="宋体" panose="02010600030101010101" pitchFamily="2" charset="-122"/>
              </a:rPr>
              <a:t>的目标</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最大化查询准确率并且最小化隐私泄露的风险。</a:t>
            </a:r>
            <a:endParaRPr lang="en-US" altLang="zh-CN" sz="2400" dirty="0">
              <a:latin typeface="Times New Roman" panose="02020603050405020304" pitchFamily="18" charset="0"/>
              <a:ea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400" dirty="0">
              <a:latin typeface="Times New Roman" panose="02020603050405020304" pitchFamily="18" charset="0"/>
              <a:ea typeface="宋体" panose="02010600030101010101" pitchFamily="2" charset="-122"/>
            </a:endParaRPr>
          </a:p>
        </p:txBody>
      </p:sp>
      <p:sp>
        <p:nvSpPr>
          <p:cNvPr id="16896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A85453D-DDD2-4DB0-BCF3-D13619881706}" type="slidenum">
              <a:rPr lang="zh-CN" altLang="en-US" sz="1800">
                <a:latin typeface="Calibri" panose="020F0502020204030204" pitchFamily="34" charset="0"/>
                <a:ea typeface="宋体" panose="02010600030101010101" pitchFamily="2" charset="-122"/>
              </a:rPr>
              <a:t>102</a:t>
            </a:fld>
            <a:endParaRPr lang="zh-CN" altLang="en-US" sz="180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E00EA20F-B073-4EB5-B1C2-0AE0ADDA6109}"/>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4.3.1 </a:t>
            </a:r>
            <a:r>
              <a:rPr lang="zh-CN" altLang="en-US" sz="2400" b="1" dirty="0">
                <a:latin typeface="黑体" panose="02010609060101010101" pitchFamily="49" charset="-122"/>
                <a:ea typeface="黑体" panose="02010609060101010101" pitchFamily="49" charset="-122"/>
              </a:rPr>
              <a:t>差分隐私的目标</a:t>
            </a:r>
          </a:p>
        </p:txBody>
      </p:sp>
      <p:sp>
        <p:nvSpPr>
          <p:cNvPr id="8" name="Rectangle 2">
            <a:extLst>
              <a:ext uri="{FF2B5EF4-FFF2-40B4-BE49-F238E27FC236}">
                <a16:creationId xmlns:a16="http://schemas.microsoft.com/office/drawing/2014/main" id="{34E56DC7-CC1F-4907-A348-BADD2598256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extLst>
      <p:ext uri="{BB962C8B-B14F-4D97-AF65-F5344CB8AC3E}">
        <p14:creationId xmlns:p14="http://schemas.microsoft.com/office/powerpoint/2010/main" val="3308839263"/>
      </p:ext>
    </p:extLst>
  </p:cSld>
  <p:clrMapOvr>
    <a:masterClrMapping/>
  </p:clrMapOvr>
  <p:transition advTm="16782"/>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3061" name="文本框 4"/>
          <p:cNvSpPr txBox="1">
            <a:spLocks noChangeArrowheads="1"/>
          </p:cNvSpPr>
          <p:nvPr/>
        </p:nvSpPr>
        <p:spPr bwMode="auto">
          <a:xfrm>
            <a:off x="179388" y="1590675"/>
            <a:ext cx="418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u"/>
            </a:pPr>
            <a:r>
              <a:rPr lang="zh-CN" altLang="en-US" sz="2400">
                <a:latin typeface="宋体" panose="02010600030101010101" pitchFamily="2" charset="-122"/>
                <a:ea typeface="宋体" panose="02010600030101010101" pitchFamily="2" charset="-122"/>
              </a:rPr>
              <a:t>邻居（兄弟）数据集</a:t>
            </a:r>
            <a:endParaRPr lang="en-US" altLang="zh-CN" sz="2400">
              <a:latin typeface="宋体" panose="02010600030101010101" pitchFamily="2" charset="-122"/>
              <a:ea typeface="宋体" panose="02010600030101010101" pitchFamily="2" charset="-122"/>
            </a:endParaRPr>
          </a:p>
        </p:txBody>
      </p:sp>
      <p:sp>
        <p:nvSpPr>
          <p:cNvPr id="8" name="左大括号 7"/>
          <p:cNvSpPr/>
          <p:nvPr/>
        </p:nvSpPr>
        <p:spPr>
          <a:xfrm rot="16200000">
            <a:off x="3923507" y="2388394"/>
            <a:ext cx="431800" cy="302418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3063" name="TextBox 5"/>
          <p:cNvSpPr txBox="1">
            <a:spLocks noChangeArrowheads="1"/>
          </p:cNvSpPr>
          <p:nvPr/>
        </p:nvSpPr>
        <p:spPr bwMode="auto">
          <a:xfrm>
            <a:off x="2898775" y="3500438"/>
            <a:ext cx="107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1800">
                <a:latin typeface="Times New Roman" panose="02020603050405020304" pitchFamily="18" charset="0"/>
                <a:ea typeface="宋体" panose="02010600030101010101" pitchFamily="2" charset="-122"/>
              </a:rPr>
              <a:t>D1</a:t>
            </a:r>
            <a:endParaRPr lang="zh-CN" altLang="en-US" sz="1800">
              <a:latin typeface="Times New Roman" panose="02020603050405020304" pitchFamily="18" charset="0"/>
              <a:ea typeface="宋体" panose="02010600030101010101" pitchFamily="2" charset="-122"/>
            </a:endParaRPr>
          </a:p>
        </p:txBody>
      </p:sp>
      <p:sp>
        <p:nvSpPr>
          <p:cNvPr id="173064" name="TextBox 5"/>
          <p:cNvSpPr txBox="1">
            <a:spLocks noChangeArrowheads="1"/>
          </p:cNvSpPr>
          <p:nvPr/>
        </p:nvSpPr>
        <p:spPr bwMode="auto">
          <a:xfrm>
            <a:off x="4716463" y="3500438"/>
            <a:ext cx="107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1800">
                <a:latin typeface="Times New Roman" panose="02020603050405020304" pitchFamily="18" charset="0"/>
                <a:ea typeface="宋体" panose="02010600030101010101" pitchFamily="2" charset="-122"/>
              </a:rPr>
              <a:t>D2</a:t>
            </a:r>
            <a:endParaRPr lang="zh-CN" altLang="en-US" sz="1800">
              <a:latin typeface="Times New Roman" panose="02020603050405020304" pitchFamily="18" charset="0"/>
              <a:ea typeface="宋体" panose="02010600030101010101" pitchFamily="2" charset="-122"/>
            </a:endParaRPr>
          </a:p>
        </p:txBody>
      </p:sp>
      <p:sp>
        <p:nvSpPr>
          <p:cNvPr id="173065" name="文本框 10"/>
          <p:cNvSpPr txBox="1">
            <a:spLocks noChangeArrowheads="1"/>
          </p:cNvSpPr>
          <p:nvPr/>
        </p:nvSpPr>
        <p:spPr bwMode="auto">
          <a:xfrm>
            <a:off x="3059113" y="4149725"/>
            <a:ext cx="237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800">
                <a:latin typeface="Times New Roman" panose="02020603050405020304" pitchFamily="18" charset="0"/>
                <a:ea typeface="宋体" panose="02010600030101010101" pitchFamily="2" charset="-122"/>
              </a:rPr>
              <a:t>邻居（兄弟）数据集</a:t>
            </a:r>
            <a:endParaRPr lang="en-US" altLang="zh-CN" sz="1800">
              <a:latin typeface="Times New Roman" panose="02020603050405020304" pitchFamily="18" charset="0"/>
              <a:ea typeface="宋体" panose="02010600030101010101" pitchFamily="2" charset="-122"/>
            </a:endParaRPr>
          </a:p>
        </p:txBody>
      </p:sp>
      <p:graphicFrame>
        <p:nvGraphicFramePr>
          <p:cNvPr id="12" name="表格 11"/>
          <p:cNvGraphicFramePr>
            <a:graphicFrameLocks noGrp="1"/>
          </p:cNvGraphicFramePr>
          <p:nvPr/>
        </p:nvGraphicFramePr>
        <p:xfrm>
          <a:off x="2627784" y="2060848"/>
          <a:ext cx="1296035" cy="1483360"/>
        </p:xfrm>
        <a:graphic>
          <a:graphicData uri="http://schemas.openxmlformats.org/drawingml/2006/table">
            <a:tbl>
              <a:tblPr firstRow="1" bandRow="1">
                <a:gradFill rotWithShape="1">
                  <a:gsLst>
                    <a:gs pos="0">
                      <a:srgbClr val="4F81BD">
                        <a:tint val="75000"/>
                        <a:shade val="95000"/>
                        <a:satMod val="175000"/>
                      </a:srgbClr>
                    </a:gs>
                    <a:gs pos="12000">
                      <a:srgbClr val="4F81BD">
                        <a:tint val="90000"/>
                        <a:shade val="90000"/>
                        <a:satMod val="150000"/>
                      </a:srgbClr>
                    </a:gs>
                    <a:gs pos="100000">
                      <a:srgbClr val="4F81BD">
                        <a:tint val="100000"/>
                        <a:shade val="75000"/>
                        <a:satMod val="150000"/>
                      </a:srgbClr>
                    </a:gs>
                  </a:gsLst>
                  <a:lin ang="16200000" scaled="1"/>
                </a:gradFill>
                <a:effectLst/>
              </a:tblPr>
              <a:tblGrid>
                <a:gridCol w="1296035">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Candara" panose="020E0502030303020204"/>
                        </a:defRPr>
                      </a:lvl1pPr>
                      <a:lvl2pPr marL="457200" algn="l" defTabSz="914400" rtl="0" eaLnBrk="1" latinLnBrk="0" hangingPunct="1">
                        <a:defRPr sz="1800" b="1" kern="1200">
                          <a:solidFill>
                            <a:schemeClr val="lt1"/>
                          </a:solidFill>
                          <a:latin typeface="Candara" panose="020E0502030303020204"/>
                        </a:defRPr>
                      </a:lvl2pPr>
                      <a:lvl3pPr marL="914400" algn="l" defTabSz="914400" rtl="0" eaLnBrk="1" latinLnBrk="0" hangingPunct="1">
                        <a:defRPr sz="1800" b="1" kern="1200">
                          <a:solidFill>
                            <a:schemeClr val="lt1"/>
                          </a:solidFill>
                          <a:latin typeface="Candara" panose="020E0502030303020204"/>
                        </a:defRPr>
                      </a:lvl3pPr>
                      <a:lvl4pPr marL="1371600" algn="l" defTabSz="914400" rtl="0" eaLnBrk="1" latinLnBrk="0" hangingPunct="1">
                        <a:defRPr sz="1800" b="1" kern="1200">
                          <a:solidFill>
                            <a:schemeClr val="lt1"/>
                          </a:solidFill>
                          <a:latin typeface="Candara" panose="020E0502030303020204"/>
                        </a:defRPr>
                      </a:lvl4pPr>
                      <a:lvl5pPr marL="1828800" algn="l" defTabSz="914400" rtl="0" eaLnBrk="1" latinLnBrk="0" hangingPunct="1">
                        <a:defRPr sz="1800" b="1" kern="1200">
                          <a:solidFill>
                            <a:schemeClr val="lt1"/>
                          </a:solidFill>
                          <a:latin typeface="Candara" panose="020E0502030303020204"/>
                        </a:defRPr>
                      </a:lvl5pPr>
                      <a:lvl6pPr marL="2286000" algn="l" defTabSz="914400" rtl="0" eaLnBrk="1" latinLnBrk="0" hangingPunct="1">
                        <a:defRPr sz="1800" b="1" kern="1200">
                          <a:solidFill>
                            <a:schemeClr val="lt1"/>
                          </a:solidFill>
                          <a:latin typeface="Candara" panose="020E0502030303020204"/>
                        </a:defRPr>
                      </a:lvl6pPr>
                      <a:lvl7pPr marL="2743200" algn="l" defTabSz="914400" rtl="0" eaLnBrk="1" latinLnBrk="0" hangingPunct="1">
                        <a:defRPr sz="1800" b="1" kern="1200">
                          <a:solidFill>
                            <a:schemeClr val="lt1"/>
                          </a:solidFill>
                          <a:latin typeface="Candara" panose="020E0502030303020204"/>
                        </a:defRPr>
                      </a:lvl7pPr>
                      <a:lvl8pPr marL="3200400" algn="l" defTabSz="914400" rtl="0" eaLnBrk="1" latinLnBrk="0" hangingPunct="1">
                        <a:defRPr sz="1800" b="1" kern="1200">
                          <a:solidFill>
                            <a:schemeClr val="lt1"/>
                          </a:solidFill>
                          <a:latin typeface="Candara" panose="020E0502030303020204"/>
                        </a:defRPr>
                      </a:lvl8pPr>
                      <a:lvl9pPr marL="3657600" algn="l" defTabSz="914400" rtl="0" eaLnBrk="1" latinLnBrk="0" hangingPunct="1">
                        <a:defRPr sz="1800" b="1" kern="1200">
                          <a:solidFill>
                            <a:schemeClr val="lt1"/>
                          </a:solidFill>
                          <a:latin typeface="Candara" panose="020E0502030303020204"/>
                        </a:defRPr>
                      </a:lvl9pPr>
                    </a:lstStyle>
                    <a:p>
                      <a:pPr algn="ctr"/>
                      <a:endParaRPr lang="zh-CN" altLang="en-US" dirty="0"/>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9525" cap="flat" cmpd="sng" algn="ctr">
                      <a:solidFill>
                        <a:srgbClr val="4F81BD">
                          <a:tint val="50000"/>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254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r>
                        <a:rPr lang="en-US" altLang="zh-CN" i="1" dirty="0">
                          <a:latin typeface="+mn-lt"/>
                        </a:rPr>
                        <a:t>x</a:t>
                      </a:r>
                      <a:endParaRPr lang="zh-CN" altLang="en-US" i="1" dirty="0">
                        <a:latin typeface="+mn-lt"/>
                      </a:endParaRPr>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w="9525" cap="flat" cmpd="sng" algn="ctr">
                      <a:solidFill>
                        <a:srgbClr val="4F81BD">
                          <a:tint val="50000"/>
                          <a:shade val="95000"/>
                          <a:satMod val="105000"/>
                        </a:srgbClr>
                      </a:solidFill>
                      <a:prstDash val="solid"/>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4364324" y="2073297"/>
          <a:ext cx="1296035" cy="1483360"/>
        </p:xfrm>
        <a:graphic>
          <a:graphicData uri="http://schemas.openxmlformats.org/drawingml/2006/table">
            <a:tbl>
              <a:tblPr firstRow="1" bandRow="1">
                <a:gradFill rotWithShape="1">
                  <a:gsLst>
                    <a:gs pos="0">
                      <a:srgbClr val="4F81BD">
                        <a:tint val="75000"/>
                        <a:shade val="95000"/>
                        <a:satMod val="175000"/>
                      </a:srgbClr>
                    </a:gs>
                    <a:gs pos="12000">
                      <a:srgbClr val="4F81BD">
                        <a:tint val="90000"/>
                        <a:shade val="90000"/>
                        <a:satMod val="150000"/>
                      </a:srgbClr>
                    </a:gs>
                    <a:gs pos="100000">
                      <a:srgbClr val="4F81BD">
                        <a:tint val="100000"/>
                        <a:shade val="75000"/>
                        <a:satMod val="150000"/>
                      </a:srgbClr>
                    </a:gs>
                  </a:gsLst>
                  <a:lin ang="16200000" scaled="1"/>
                </a:gradFill>
                <a:effectLst/>
              </a:tblPr>
              <a:tblGrid>
                <a:gridCol w="1296035">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Candara" panose="020E0502030303020204"/>
                        </a:defRPr>
                      </a:lvl1pPr>
                      <a:lvl2pPr marL="457200" algn="l" defTabSz="914400" rtl="0" eaLnBrk="1" latinLnBrk="0" hangingPunct="1">
                        <a:defRPr sz="1800" b="1" kern="1200">
                          <a:solidFill>
                            <a:schemeClr val="lt1"/>
                          </a:solidFill>
                          <a:latin typeface="Candara" panose="020E0502030303020204"/>
                        </a:defRPr>
                      </a:lvl2pPr>
                      <a:lvl3pPr marL="914400" algn="l" defTabSz="914400" rtl="0" eaLnBrk="1" latinLnBrk="0" hangingPunct="1">
                        <a:defRPr sz="1800" b="1" kern="1200">
                          <a:solidFill>
                            <a:schemeClr val="lt1"/>
                          </a:solidFill>
                          <a:latin typeface="Candara" panose="020E0502030303020204"/>
                        </a:defRPr>
                      </a:lvl3pPr>
                      <a:lvl4pPr marL="1371600" algn="l" defTabSz="914400" rtl="0" eaLnBrk="1" latinLnBrk="0" hangingPunct="1">
                        <a:defRPr sz="1800" b="1" kern="1200">
                          <a:solidFill>
                            <a:schemeClr val="lt1"/>
                          </a:solidFill>
                          <a:latin typeface="Candara" panose="020E0502030303020204"/>
                        </a:defRPr>
                      </a:lvl4pPr>
                      <a:lvl5pPr marL="1828800" algn="l" defTabSz="914400" rtl="0" eaLnBrk="1" latinLnBrk="0" hangingPunct="1">
                        <a:defRPr sz="1800" b="1" kern="1200">
                          <a:solidFill>
                            <a:schemeClr val="lt1"/>
                          </a:solidFill>
                          <a:latin typeface="Candara" panose="020E0502030303020204"/>
                        </a:defRPr>
                      </a:lvl5pPr>
                      <a:lvl6pPr marL="2286000" algn="l" defTabSz="914400" rtl="0" eaLnBrk="1" latinLnBrk="0" hangingPunct="1">
                        <a:defRPr sz="1800" b="1" kern="1200">
                          <a:solidFill>
                            <a:schemeClr val="lt1"/>
                          </a:solidFill>
                          <a:latin typeface="Candara" panose="020E0502030303020204"/>
                        </a:defRPr>
                      </a:lvl6pPr>
                      <a:lvl7pPr marL="2743200" algn="l" defTabSz="914400" rtl="0" eaLnBrk="1" latinLnBrk="0" hangingPunct="1">
                        <a:defRPr sz="1800" b="1" kern="1200">
                          <a:solidFill>
                            <a:schemeClr val="lt1"/>
                          </a:solidFill>
                          <a:latin typeface="Candara" panose="020E0502030303020204"/>
                        </a:defRPr>
                      </a:lvl7pPr>
                      <a:lvl8pPr marL="3200400" algn="l" defTabSz="914400" rtl="0" eaLnBrk="1" latinLnBrk="0" hangingPunct="1">
                        <a:defRPr sz="1800" b="1" kern="1200">
                          <a:solidFill>
                            <a:schemeClr val="lt1"/>
                          </a:solidFill>
                          <a:latin typeface="Candara" panose="020E0502030303020204"/>
                        </a:defRPr>
                      </a:lvl8pPr>
                      <a:lvl9pPr marL="3657600" algn="l" defTabSz="914400" rtl="0" eaLnBrk="1" latinLnBrk="0" hangingPunct="1">
                        <a:defRPr sz="1800" b="1"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9525" cap="flat" cmpd="sng" algn="ctr">
                      <a:solidFill>
                        <a:srgbClr val="4F81BD">
                          <a:tint val="50000"/>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254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r>
                        <a:rPr lang="en-US" altLang="zh-CN" i="1" dirty="0">
                          <a:latin typeface="+mn-lt"/>
                        </a:rPr>
                        <a:t>x’</a:t>
                      </a:r>
                      <a:endParaRPr lang="zh-CN" altLang="en-US" i="1" dirty="0">
                        <a:latin typeface="+mn-lt"/>
                      </a:endParaRPr>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w="9525" cap="flat" cmpd="sng" algn="ctr">
                      <a:solidFill>
                        <a:srgbClr val="4F81BD">
                          <a:tint val="50000"/>
                          <a:shade val="95000"/>
                          <a:satMod val="105000"/>
                        </a:srgbClr>
                      </a:solidFill>
                      <a:prstDash val="solid"/>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3"/>
                  </a:ext>
                </a:extLst>
              </a:tr>
            </a:tbl>
          </a:graphicData>
        </a:graphic>
      </p:graphicFrame>
      <p:sp>
        <p:nvSpPr>
          <p:cNvPr id="173068" name="文本框 1"/>
          <p:cNvSpPr txBox="1">
            <a:spLocks noChangeArrowheads="1"/>
          </p:cNvSpPr>
          <p:nvPr/>
        </p:nvSpPr>
        <p:spPr bwMode="auto">
          <a:xfrm>
            <a:off x="250825" y="4581525"/>
            <a:ext cx="7443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随机化算法：</a:t>
            </a:r>
          </a:p>
        </p:txBody>
      </p:sp>
      <p:graphicFrame>
        <p:nvGraphicFramePr>
          <p:cNvPr id="173069" name="对象 2">
            <a:hlinkClick r:id="" action="ppaction://ole?verb=1"/>
          </p:cNvPr>
          <p:cNvGraphicFramePr>
            <a:graphicFrameLocks noChangeAspect="1"/>
          </p:cNvGraphicFramePr>
          <p:nvPr/>
        </p:nvGraphicFramePr>
        <p:xfrm>
          <a:off x="2898775" y="4514850"/>
          <a:ext cx="1630363" cy="514350"/>
        </p:xfrm>
        <a:graphic>
          <a:graphicData uri="http://schemas.openxmlformats.org/presentationml/2006/ole">
            <mc:AlternateContent xmlns:mc="http://schemas.openxmlformats.org/markup-compatibility/2006">
              <mc:Choice xmlns:v="urn:schemas-microsoft-com:vml" Requires="v">
                <p:oleObj spid="_x0000_s4110" r:id="rId4" imgW="914400" imgH="228600" progId="Equation.3">
                  <p:embed/>
                </p:oleObj>
              </mc:Choice>
              <mc:Fallback>
                <p:oleObj r:id="rId4" imgW="914400" imgH="228600" progId="Equation.3">
                  <p:embed/>
                  <p:pic>
                    <p:nvPicPr>
                      <p:cNvPr id="173069" name="对象 2">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8775" y="4514850"/>
                        <a:ext cx="16303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矩形 1"/>
          <p:cNvSpPr/>
          <p:nvPr/>
        </p:nvSpPr>
        <p:spPr>
          <a:xfrm>
            <a:off x="0" y="5084763"/>
            <a:ext cx="9144000" cy="1754187"/>
          </a:xfrm>
          <a:prstGeom prst="rect">
            <a:avLst/>
          </a:prstGeom>
        </p:spPr>
        <p:txBody>
          <a:bodyPr>
            <a:spAutoFit/>
          </a:bodyPr>
          <a:lstStyle/>
          <a:p>
            <a:pPr algn="just" eaLnBrk="1" hangingPunct="1">
              <a:defRPr/>
            </a:pPr>
            <a:r>
              <a:rPr lang="zh-CN" altLang="en-US" dirty="0"/>
              <a:t>让</a:t>
            </a:r>
            <a:r>
              <a:rPr lang="en-US" altLang="zh-CN" dirty="0"/>
              <a:t>M</a:t>
            </a:r>
            <a:r>
              <a:rPr lang="zh-CN" altLang="en-US" dirty="0"/>
              <a:t>是从</a:t>
            </a:r>
            <a:r>
              <a:rPr lang="en-US" altLang="zh-CN" dirty="0" err="1"/>
              <a:t>D</a:t>
            </a:r>
            <a:r>
              <a:rPr lang="en-US" altLang="zh-CN" baseline="30000" dirty="0" err="1"/>
              <a:t>n</a:t>
            </a:r>
            <a:r>
              <a:rPr lang="zh-CN" altLang="en-US" dirty="0"/>
              <a:t>到</a:t>
            </a:r>
            <a:r>
              <a:rPr lang="en-US" altLang="zh-CN" dirty="0"/>
              <a:t>Y</a:t>
            </a:r>
            <a:r>
              <a:rPr lang="zh-CN" altLang="en-US" dirty="0"/>
              <a:t>的一个随机化算法。</a:t>
            </a:r>
            <a:r>
              <a:rPr lang="en-US" altLang="zh-CN" dirty="0"/>
              <a:t>D1</a:t>
            </a:r>
            <a:r>
              <a:rPr lang="zh-CN" altLang="en-US" dirty="0"/>
              <a:t>，</a:t>
            </a:r>
            <a:r>
              <a:rPr lang="en-US" altLang="zh-CN" dirty="0"/>
              <a:t>D2</a:t>
            </a:r>
            <a:r>
              <a:rPr lang="zh-CN" altLang="en-US" dirty="0"/>
              <a:t>是两个数据库，他们只有一行记录不同，我们说这两种数据库叫</a:t>
            </a:r>
            <a:r>
              <a:rPr lang="zh-CN" altLang="en-US" dirty="0">
                <a:latin typeface="宋体" panose="02010600030101010101" pitchFamily="2" charset="-122"/>
              </a:rPr>
              <a:t>邻居（兄弟）数据集（</a:t>
            </a:r>
            <a:r>
              <a:rPr lang="en-US" altLang="zh-CN" dirty="0"/>
              <a:t>database neighbors</a:t>
            </a:r>
            <a:r>
              <a:rPr lang="zh-CN" altLang="en-US" dirty="0"/>
              <a:t>）。</a:t>
            </a:r>
            <a:endParaRPr lang="en-US" altLang="zh-CN" dirty="0"/>
          </a:p>
          <a:p>
            <a:pPr marL="285750" indent="-285750" algn="just" eaLnBrk="1" hangingPunct="1">
              <a:buFont typeface="Arial" panose="020B0604020202020204" pitchFamily="34" charset="0"/>
              <a:buChar char="•"/>
              <a:defRPr/>
            </a:pPr>
            <a:r>
              <a:rPr lang="zh-CN" altLang="en-US" dirty="0"/>
              <a:t>随机化算法（</a:t>
            </a:r>
            <a:r>
              <a:rPr lang="en-US" altLang="zh-CN" dirty="0"/>
              <a:t>randomized algorithm</a:t>
            </a:r>
            <a:r>
              <a:rPr lang="zh-CN" altLang="en-US" dirty="0"/>
              <a:t>）是这样一种算法，在算法中使用了随机函数，且随机函数的返回值直接或者间接的影响了算法的执行流程或执行结果。</a:t>
            </a:r>
            <a:endParaRPr lang="en-US" altLang="zh-CN" dirty="0"/>
          </a:p>
          <a:p>
            <a:pPr marL="285750" indent="-285750" algn="just" eaLnBrk="1" hangingPunct="1">
              <a:buFont typeface="Arial" panose="020B0604020202020204" pitchFamily="34" charset="0"/>
              <a:buChar char="•"/>
              <a:defRPr/>
            </a:pPr>
            <a:r>
              <a:rPr lang="zh-CN" altLang="en-US" dirty="0"/>
              <a:t>就是将算法的某一步或某几步置于运气的控制之下，即该算法在运行的过程中的某一步或某几步涉及一个随机决策，或者说其中的一个决策依赖于某种随机事件。</a:t>
            </a:r>
          </a:p>
        </p:txBody>
      </p:sp>
      <p:sp>
        <p:nvSpPr>
          <p:cNvPr id="17307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F09CB1E-72C4-4221-8752-3FE17A24963B}" type="slidenum">
              <a:rPr lang="zh-CN" altLang="en-US" sz="1800">
                <a:latin typeface="Calibri" panose="020F0502020204030204" pitchFamily="34" charset="0"/>
                <a:ea typeface="宋体" panose="02010600030101010101" pitchFamily="2" charset="-122"/>
              </a:rPr>
              <a:t>103</a:t>
            </a:fld>
            <a:endParaRPr lang="zh-CN" altLang="en-US" sz="1800">
              <a:latin typeface="Calibri" panose="020F0502020204030204" pitchFamily="34" charset="0"/>
              <a:ea typeface="宋体" panose="02010600030101010101" pitchFamily="2" charset="-122"/>
            </a:endParaRPr>
          </a:p>
        </p:txBody>
      </p:sp>
      <p:sp>
        <p:nvSpPr>
          <p:cNvPr id="16" name="Rectangle 2">
            <a:extLst>
              <a:ext uri="{FF2B5EF4-FFF2-40B4-BE49-F238E27FC236}">
                <a16:creationId xmlns:a16="http://schemas.microsoft.com/office/drawing/2014/main" id="{FEA11DEA-6EDF-4F1B-B636-ED04C37DB25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
        <p:nvSpPr>
          <p:cNvPr id="18" name="TextBox 49">
            <a:extLst>
              <a:ext uri="{FF2B5EF4-FFF2-40B4-BE49-F238E27FC236}">
                <a16:creationId xmlns:a16="http://schemas.microsoft.com/office/drawing/2014/main" id="{69349EE5-70F5-44DC-BB0F-0943B54D0020}"/>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Tree>
  </p:cSld>
  <p:clrMapOvr>
    <a:masterClrMapping/>
  </p:clrMapOvr>
  <p:transition advTm="16782"/>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5109" name="文本框 3"/>
          <p:cNvSpPr txBox="1">
            <a:spLocks noChangeArrowheads="1"/>
          </p:cNvSpPr>
          <p:nvPr/>
        </p:nvSpPr>
        <p:spPr bwMode="auto">
          <a:xfrm>
            <a:off x="288925" y="1538288"/>
            <a:ext cx="8361363"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设有随机算法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为</a:t>
            </a:r>
            <a:r>
              <a:rPr lang="zh-CN" altLang="en-US" sz="2400" i="1" dirty="0">
                <a:latin typeface="Times New Roman" panose="02020603050405020304" pitchFamily="18" charset="0"/>
                <a:ea typeface="宋体" panose="02010600030101010101" pitchFamily="2" charset="-122"/>
              </a:rPr>
              <a:t>Ｍ</a:t>
            </a:r>
            <a:r>
              <a:rPr lang="zh-CN" altLang="en-US" sz="2400" dirty="0">
                <a:latin typeface="Times New Roman" panose="02020603050405020304" pitchFamily="18" charset="0"/>
                <a:ea typeface="宋体" panose="02010600030101010101" pitchFamily="2" charset="-122"/>
              </a:rPr>
              <a:t> 所有可能的输出构成的集合。对于任意两个邻居数据集 </a:t>
            </a:r>
            <a:r>
              <a:rPr lang="zh-CN" altLang="en-US" sz="2400" i="1" dirty="0">
                <a:latin typeface="Times New Roman" panose="02020603050405020304" pitchFamily="18" charset="0"/>
                <a:ea typeface="宋体" panose="02010600030101010101" pitchFamily="2" charset="-122"/>
              </a:rPr>
              <a:t>Ｄ</a:t>
            </a:r>
            <a:r>
              <a:rPr lang="en-US" altLang="zh-CN" sz="2400" i="1" baseline="-250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和 </a:t>
            </a:r>
            <a:r>
              <a:rPr lang="zh-CN" altLang="en-US" sz="2400" i="1" dirty="0">
                <a:latin typeface="Times New Roman" panose="02020603050405020304" pitchFamily="18" charset="0"/>
                <a:ea typeface="宋体" panose="02010600030101010101" pitchFamily="2" charset="-122"/>
              </a:rPr>
              <a:t>Ｄ</a:t>
            </a:r>
            <a:r>
              <a:rPr lang="en-US" altLang="zh-CN" sz="2400" i="1" baseline="-250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以及      的任何子集      ，若算法</a:t>
            </a:r>
            <a:r>
              <a:rPr lang="zh-CN" altLang="en-US" sz="2400" i="1" dirty="0">
                <a:latin typeface="Times New Roman" panose="02020603050405020304" pitchFamily="18" charset="0"/>
                <a:ea typeface="宋体" panose="02010600030101010101" pitchFamily="2" charset="-122"/>
              </a:rPr>
              <a:t>Ｍ </a:t>
            </a:r>
            <a:r>
              <a:rPr lang="zh-CN" altLang="en-US" sz="2400" dirty="0">
                <a:latin typeface="Times New Roman" panose="02020603050405020304" pitchFamily="18" charset="0"/>
                <a:ea typeface="宋体" panose="02010600030101010101" pitchFamily="2" charset="-122"/>
              </a:rPr>
              <a:t>满足</a:t>
            </a:r>
          </a:p>
        </p:txBody>
      </p:sp>
      <p:graphicFrame>
        <p:nvGraphicFramePr>
          <p:cNvPr id="175110" name="对象 8">
            <a:hlinkClick r:id="" action="ppaction://ole?verb=1"/>
          </p:cNvPr>
          <p:cNvGraphicFramePr>
            <a:graphicFrameLocks noChangeAspect="1"/>
          </p:cNvGraphicFramePr>
          <p:nvPr/>
        </p:nvGraphicFramePr>
        <p:xfrm>
          <a:off x="1547664" y="3359152"/>
          <a:ext cx="6042819" cy="480786"/>
        </p:xfrm>
        <a:graphic>
          <a:graphicData uri="http://schemas.openxmlformats.org/presentationml/2006/ole">
            <mc:AlternateContent xmlns:mc="http://schemas.openxmlformats.org/markup-compatibility/2006">
              <mc:Choice xmlns:v="urn:schemas-microsoft-com:vml" Requires="v">
                <p:oleObj spid="_x0000_s5170" r:id="rId4" imgW="2717800" imgH="215900" progId="Equation.3">
                  <p:embed/>
                </p:oleObj>
              </mc:Choice>
              <mc:Fallback>
                <p:oleObj r:id="rId4" imgW="2717800" imgH="215900" progId="Equation.3">
                  <p:embed/>
                  <p:pic>
                    <p:nvPicPr>
                      <p:cNvPr id="175110" name="对象 8">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3359152"/>
                        <a:ext cx="6042819" cy="480786"/>
                      </a:xfrm>
                      <a:prstGeom prst="rect">
                        <a:avLst/>
                      </a:prstGeom>
                      <a:noFill/>
                      <a:ln>
                        <a:noFill/>
                      </a:ln>
                    </p:spPr>
                  </p:pic>
                </p:oleObj>
              </mc:Fallback>
            </mc:AlternateContent>
          </a:graphicData>
        </a:graphic>
      </p:graphicFrame>
      <p:sp>
        <p:nvSpPr>
          <p:cNvPr id="175111" name="文本框 9"/>
          <p:cNvSpPr txBox="1">
            <a:spLocks noChangeArrowheads="1"/>
          </p:cNvSpPr>
          <p:nvPr/>
        </p:nvSpPr>
        <p:spPr bwMode="auto">
          <a:xfrm>
            <a:off x="288925" y="3897313"/>
            <a:ext cx="87090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rPr>
              <a:t>则称算法Ｍ 提供ε－差分隐私保护，其中参数ε称为隐私保护预算。</a:t>
            </a:r>
          </a:p>
        </p:txBody>
      </p:sp>
      <p:pic>
        <p:nvPicPr>
          <p:cNvPr id="10"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4464050"/>
            <a:ext cx="38290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5113" name="对象 5">
            <a:hlinkClick r:id="" action="ppaction://ole?verb=1"/>
          </p:cNvPr>
          <p:cNvGraphicFramePr>
            <a:graphicFrameLocks noChangeAspect="1"/>
          </p:cNvGraphicFramePr>
          <p:nvPr/>
        </p:nvGraphicFramePr>
        <p:xfrm>
          <a:off x="3276600" y="1672232"/>
          <a:ext cx="431800" cy="433388"/>
        </p:xfrm>
        <a:graphic>
          <a:graphicData uri="http://schemas.openxmlformats.org/presentationml/2006/ole">
            <mc:AlternateContent xmlns:mc="http://schemas.openxmlformats.org/markup-compatibility/2006">
              <mc:Choice xmlns:v="urn:schemas-microsoft-com:vml" Requires="v">
                <p:oleObj spid="_x0000_s5171" r:id="rId7" imgW="215900" imgH="215900" progId="Equation.3">
                  <p:embed/>
                </p:oleObj>
              </mc:Choice>
              <mc:Fallback>
                <p:oleObj r:id="rId7" imgW="215900" imgH="215900" progId="Equation.3">
                  <p:embed/>
                  <p:pic>
                    <p:nvPicPr>
                      <p:cNvPr id="175113" name="对象 5">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1672232"/>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14" name="对象 6">
            <a:hlinkClick r:id="" action="ppaction://ole?verb=1"/>
          </p:cNvPr>
          <p:cNvGraphicFramePr>
            <a:graphicFrameLocks noChangeAspect="1"/>
          </p:cNvGraphicFramePr>
          <p:nvPr/>
        </p:nvGraphicFramePr>
        <p:xfrm>
          <a:off x="7667625" y="2230512"/>
          <a:ext cx="433388" cy="406400"/>
        </p:xfrm>
        <a:graphic>
          <a:graphicData uri="http://schemas.openxmlformats.org/presentationml/2006/ole">
            <mc:AlternateContent xmlns:mc="http://schemas.openxmlformats.org/markup-compatibility/2006">
              <mc:Choice xmlns:v="urn:schemas-microsoft-com:vml" Requires="v">
                <p:oleObj spid="_x0000_s5172" r:id="rId9" imgW="228600" imgH="215900" progId="Equation.3">
                  <p:embed/>
                </p:oleObj>
              </mc:Choice>
              <mc:Fallback>
                <p:oleObj r:id="rId9" imgW="228600" imgH="215900" progId="Equation.3">
                  <p:embed/>
                  <p:pic>
                    <p:nvPicPr>
                      <p:cNvPr id="175114" name="对象 6">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2230512"/>
                        <a:ext cx="4333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15" name="对象 5">
            <a:hlinkClick r:id="" action="ppaction://ole?verb=1"/>
          </p:cNvPr>
          <p:cNvGraphicFramePr>
            <a:graphicFrameLocks noChangeAspect="1"/>
          </p:cNvGraphicFramePr>
          <p:nvPr/>
        </p:nvGraphicFramePr>
        <p:xfrm>
          <a:off x="5724525" y="2204864"/>
          <a:ext cx="431800" cy="434975"/>
        </p:xfrm>
        <a:graphic>
          <a:graphicData uri="http://schemas.openxmlformats.org/presentationml/2006/ole">
            <mc:AlternateContent xmlns:mc="http://schemas.openxmlformats.org/markup-compatibility/2006">
              <mc:Choice xmlns:v="urn:schemas-microsoft-com:vml" Requires="v">
                <p:oleObj spid="_x0000_s5173" r:id="rId11" imgW="215900" imgH="215900" progId="Equation.3">
                  <p:embed/>
                </p:oleObj>
              </mc:Choice>
              <mc:Fallback>
                <p:oleObj r:id="rId11" imgW="215900" imgH="215900" progId="Equation.3">
                  <p:embed/>
                  <p:pic>
                    <p:nvPicPr>
                      <p:cNvPr id="175115" name="对象 5">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2204864"/>
                        <a:ext cx="4318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1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4BDB7ED-205E-45B7-8C35-2A0BBB150606}" type="slidenum">
              <a:rPr lang="zh-CN" altLang="en-US" sz="1800">
                <a:latin typeface="Calibri" panose="020F0502020204030204" pitchFamily="34" charset="0"/>
                <a:ea typeface="宋体" panose="02010600030101010101" pitchFamily="2" charset="-122"/>
              </a:rPr>
              <a:t>104</a:t>
            </a:fld>
            <a:endParaRPr lang="zh-CN" altLang="en-US" sz="1800">
              <a:latin typeface="Calibri" panose="020F0502020204030204" pitchFamily="34" charset="0"/>
              <a:ea typeface="宋体" panose="02010600030101010101" pitchFamily="2" charset="-122"/>
            </a:endParaRPr>
          </a:p>
        </p:txBody>
      </p:sp>
      <p:sp>
        <p:nvSpPr>
          <p:cNvPr id="15" name="TextBox 49">
            <a:extLst>
              <a:ext uri="{FF2B5EF4-FFF2-40B4-BE49-F238E27FC236}">
                <a16:creationId xmlns:a16="http://schemas.microsoft.com/office/drawing/2014/main" id="{CDD275C7-354B-4FE9-A719-87DFD1DBC5C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6" name="Rectangle 2">
            <a:extLst>
              <a:ext uri="{FF2B5EF4-FFF2-40B4-BE49-F238E27FC236}">
                <a16:creationId xmlns:a16="http://schemas.microsoft.com/office/drawing/2014/main" id="{C1337A7F-407A-4DC2-95D1-142E642643C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7157" name="文本框 4"/>
          <p:cNvSpPr txBox="1">
            <a:spLocks noChangeArrowheads="1"/>
          </p:cNvSpPr>
          <p:nvPr/>
        </p:nvSpPr>
        <p:spPr bwMode="auto">
          <a:xfrm>
            <a:off x="279400" y="2220913"/>
            <a:ext cx="8583613"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差分隐私保护可以通过在查询函数的返回值中加入适量的干扰噪声来实现。加入噪声过多会影响结果的可用性，过少则无法提供足够的安全保障。</a:t>
            </a:r>
          </a:p>
          <a:p>
            <a:pPr eaLnBrk="1" hangingPunct="1">
              <a:lnSpc>
                <a:spcPct val="150000"/>
              </a:lnSpc>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rPr>
              <a:t>        敏感度是决定加入噪声量大小的关键参数，它指增添或删除数据集中任一记录对查询结果造成的最大改变。</a:t>
            </a:r>
          </a:p>
        </p:txBody>
      </p:sp>
      <p:sp>
        <p:nvSpPr>
          <p:cNvPr id="177158" name="矩形 1"/>
          <p:cNvSpPr>
            <a:spLocks noChangeArrowheads="1"/>
          </p:cNvSpPr>
          <p:nvPr/>
        </p:nvSpPr>
        <p:spPr bwMode="auto">
          <a:xfrm>
            <a:off x="279400" y="1527175"/>
            <a:ext cx="1487488"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a:t>
            </a:r>
            <a:endParaRPr lang="en-US" altLang="zh-CN" sz="2400">
              <a:latin typeface="Times New Roman" panose="02020603050405020304" pitchFamily="18" charset="0"/>
              <a:ea typeface="宋体" panose="02010600030101010101" pitchFamily="2" charset="-122"/>
            </a:endParaRPr>
          </a:p>
        </p:txBody>
      </p:sp>
      <p:sp>
        <p:nvSpPr>
          <p:cNvPr id="17715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B0E9629-5EEC-41CB-BEE7-8D2AF25BF78C}" type="slidenum">
              <a:rPr lang="zh-CN" altLang="en-US" sz="1800">
                <a:latin typeface="Calibri" panose="020F0502020204030204" pitchFamily="34" charset="0"/>
                <a:ea typeface="宋体" panose="02010600030101010101" pitchFamily="2" charset="-122"/>
              </a:rPr>
              <a:t>105</a:t>
            </a:fld>
            <a:endParaRPr lang="zh-CN" altLang="en-US" sz="1800">
              <a:latin typeface="Calibri" panose="020F0502020204030204" pitchFamily="34" charset="0"/>
              <a:ea typeface="宋体" panose="02010600030101010101" pitchFamily="2" charset="-122"/>
            </a:endParaRPr>
          </a:p>
        </p:txBody>
      </p:sp>
      <p:sp>
        <p:nvSpPr>
          <p:cNvPr id="8" name="TextBox 49">
            <a:extLst>
              <a:ext uri="{FF2B5EF4-FFF2-40B4-BE49-F238E27FC236}">
                <a16:creationId xmlns:a16="http://schemas.microsoft.com/office/drawing/2014/main" id="{294DAF0A-C62D-495B-B3AC-37BC05EE564D}"/>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9" name="Rectangle 2">
            <a:extLst>
              <a:ext uri="{FF2B5EF4-FFF2-40B4-BE49-F238E27FC236}">
                <a16:creationId xmlns:a16="http://schemas.microsoft.com/office/drawing/2014/main" id="{2907827C-894D-4E6C-8CD8-D4673A08288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9205" name="矩形 1"/>
          <p:cNvSpPr>
            <a:spLocks noChangeArrowheads="1"/>
          </p:cNvSpPr>
          <p:nvPr/>
        </p:nvSpPr>
        <p:spPr bwMode="auto">
          <a:xfrm>
            <a:off x="200025" y="1385888"/>
            <a:ext cx="148748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a:t>
            </a:r>
            <a:endParaRPr lang="en-US" altLang="zh-CN" sz="2400">
              <a:latin typeface="Times New Roman" panose="02020603050405020304" pitchFamily="18" charset="0"/>
              <a:ea typeface="宋体" panose="02010600030101010101" pitchFamily="2" charset="-122"/>
            </a:endParaRPr>
          </a:p>
        </p:txBody>
      </p:sp>
      <p:sp>
        <p:nvSpPr>
          <p:cNvPr id="179207"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2446252-8390-418F-B44B-9F3B269EAF16}" type="slidenum">
              <a:rPr lang="zh-CN" altLang="en-US" sz="1800">
                <a:latin typeface="Calibri" panose="020F0502020204030204" pitchFamily="34" charset="0"/>
                <a:ea typeface="宋体" panose="02010600030101010101" pitchFamily="2" charset="-122"/>
              </a:rPr>
              <a:t>106</a:t>
            </a:fld>
            <a:endParaRPr lang="zh-CN" altLang="en-US" sz="1800">
              <a:latin typeface="Calibri" panose="020F0502020204030204" pitchFamily="34" charset="0"/>
              <a:ea typeface="宋体" panose="02010600030101010101" pitchFamily="2" charset="-122"/>
            </a:endParaRPr>
          </a:p>
        </p:txBody>
      </p:sp>
      <p:sp>
        <p:nvSpPr>
          <p:cNvPr id="3" name="矩形 2"/>
          <p:cNvSpPr/>
          <p:nvPr/>
        </p:nvSpPr>
        <p:spPr>
          <a:xfrm>
            <a:off x="5728228" y="2990060"/>
            <a:ext cx="3419872" cy="1015663"/>
          </a:xfrm>
          <a:prstGeom prst="rect">
            <a:avLst/>
          </a:prstGeom>
          <a:solidFill>
            <a:srgbClr val="002060"/>
          </a:solidFill>
        </p:spPr>
        <p:txBody>
          <a:bodyPr wrap="square">
            <a:spAutoFit/>
          </a:bodyPr>
          <a:lstStyle/>
          <a:p>
            <a:pPr algn="just"/>
            <a:r>
              <a:rPr lang="en-US" altLang="zh-CN" sz="1200" b="1" dirty="0">
                <a:solidFill>
                  <a:srgbClr val="FFFF00"/>
                </a:solidFill>
              </a:rPr>
              <a:t>1-</a:t>
            </a:r>
            <a:r>
              <a:rPr lang="zh-CN" altLang="en-US" sz="1200" b="1" dirty="0">
                <a:solidFill>
                  <a:srgbClr val="FFFF00"/>
                </a:solidFill>
              </a:rPr>
              <a:t>范数</a:t>
            </a:r>
            <a:r>
              <a:rPr lang="en-US" altLang="zh-CN" sz="1200" b="1" dirty="0">
                <a:solidFill>
                  <a:srgbClr val="FFFF00"/>
                </a:solidFill>
              </a:rPr>
              <a:t>(</a:t>
            </a:r>
            <a:r>
              <a:rPr lang="zh-CN" altLang="en-US" sz="1200" b="1" dirty="0">
                <a:solidFill>
                  <a:srgbClr val="FFFF00"/>
                </a:solidFill>
              </a:rPr>
              <a:t>又称为曼哈顿距离</a:t>
            </a:r>
            <a:r>
              <a:rPr lang="en-US" altLang="zh-CN" sz="1200" b="1" dirty="0">
                <a:solidFill>
                  <a:srgbClr val="FFFF00"/>
                </a:solidFill>
              </a:rPr>
              <a:t>)</a:t>
            </a:r>
            <a:r>
              <a:rPr lang="zh-CN" altLang="en-US" sz="1200" b="1" dirty="0">
                <a:solidFill>
                  <a:srgbClr val="FFFF00"/>
                </a:solidFill>
              </a:rPr>
              <a:t>：</a:t>
            </a:r>
            <a:r>
              <a:rPr lang="en-US" altLang="zh-CN" sz="1200" dirty="0">
                <a:solidFill>
                  <a:srgbClr val="FFFF00"/>
                </a:solidFill>
              </a:rPr>
              <a:t>||f(D</a:t>
            </a:r>
            <a:r>
              <a:rPr lang="en-US" altLang="zh-CN" sz="1200" baseline="-25000" dirty="0">
                <a:solidFill>
                  <a:srgbClr val="FFFF00"/>
                </a:solidFill>
              </a:rPr>
              <a:t>1</a:t>
            </a:r>
            <a:r>
              <a:rPr lang="en-US" altLang="zh-CN" sz="1200" dirty="0">
                <a:solidFill>
                  <a:srgbClr val="FFFF00"/>
                </a:solidFill>
              </a:rPr>
              <a:t>)-f(D</a:t>
            </a:r>
            <a:r>
              <a:rPr lang="en-US" altLang="zh-CN" sz="1200" baseline="-25000" dirty="0">
                <a:solidFill>
                  <a:srgbClr val="FFFF00"/>
                </a:solidFill>
              </a:rPr>
              <a:t>2</a:t>
            </a:r>
            <a:r>
              <a:rPr lang="en-US" altLang="zh-CN" sz="1200" dirty="0">
                <a:solidFill>
                  <a:srgbClr val="FFFF00"/>
                </a:solidFill>
              </a:rPr>
              <a:t>)||</a:t>
            </a:r>
            <a:r>
              <a:rPr lang="en-US" altLang="zh-CN" sz="1200" baseline="-25000" dirty="0">
                <a:solidFill>
                  <a:srgbClr val="FFFF00"/>
                </a:solidFill>
              </a:rPr>
              <a:t>1</a:t>
            </a:r>
            <a:r>
              <a:rPr lang="zh-CN" altLang="en-US" sz="1200" dirty="0">
                <a:solidFill>
                  <a:srgbClr val="FFFF00"/>
                </a:solidFill>
              </a:rPr>
              <a:t>即两个相邻集合里面元素相差值的绝对值的和。敏感度的计算就是按定义的那样，对任一个数据集，你改变数据集中的一项，求这个函数的输出所发生的变化的最大值。</a:t>
            </a:r>
          </a:p>
        </p:txBody>
      </p:sp>
      <p:sp>
        <p:nvSpPr>
          <p:cNvPr id="10" name="文本框 9">
            <a:extLst>
              <a:ext uri="{FF2B5EF4-FFF2-40B4-BE49-F238E27FC236}">
                <a16:creationId xmlns:a16="http://schemas.microsoft.com/office/drawing/2014/main" id="{0C7013BD-B583-4B75-BF48-6AFB7DB9C122}"/>
              </a:ext>
            </a:extLst>
          </p:cNvPr>
          <p:cNvSpPr txBox="1"/>
          <p:nvPr/>
        </p:nvSpPr>
        <p:spPr>
          <a:xfrm>
            <a:off x="683568" y="2134398"/>
            <a:ext cx="8019107" cy="4524315"/>
          </a:xfrm>
          <a:prstGeom prst="rect">
            <a:avLst/>
          </a:prstGeom>
          <a:noFill/>
        </p:spPr>
        <p:txBody>
          <a:bodyPr wrap="square">
            <a:spAutoFit/>
          </a:bodyPr>
          <a:lstStyle/>
          <a:p>
            <a:r>
              <a:rPr lang="zh-CN" altLang="en-US" sz="2400" dirty="0">
                <a:latin typeface="Times New Roman" panose="02020603050405020304" pitchFamily="18" charset="0"/>
              </a:rPr>
              <a:t>设有函数               ，其中D是数据库，函数在数据库上进行查询，返回一个d维实数向量。对于</a:t>
            </a:r>
            <a:r>
              <a:rPr lang="zh-CN" altLang="en-US" sz="2400">
                <a:latin typeface="Times New Roman" panose="02020603050405020304" pitchFamily="18" charset="0"/>
              </a:rPr>
              <a:t>任意的邻居数据</a:t>
            </a:r>
            <a:r>
              <a:rPr lang="zh-CN" altLang="en-US" sz="2400" dirty="0">
                <a:latin typeface="Times New Roman" panose="02020603050405020304" pitchFamily="18" charset="0"/>
              </a:rPr>
              <a:t>集D</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和D</a:t>
            </a:r>
            <a:r>
              <a:rPr lang="en-US" altLang="zh-CN" sz="2400" baseline="-25000" dirty="0">
                <a:latin typeface="Times New Roman" panose="02020603050405020304" pitchFamily="18" charset="0"/>
              </a:rPr>
              <a:t>2</a:t>
            </a:r>
            <a:r>
              <a:rPr lang="zh-CN" altLang="en-US" sz="2400" dirty="0">
                <a:latin typeface="Times New Roman" panose="02020603050405020304" pitchFamily="18" charset="0"/>
              </a:rPr>
              <a:t>，函数 </a:t>
            </a:r>
            <a:r>
              <a:rPr lang="en-US" altLang="zh-CN" sz="2400" dirty="0">
                <a:latin typeface="Times New Roman" panose="02020603050405020304" pitchFamily="18" charset="0"/>
              </a:rPr>
              <a:t> </a:t>
            </a:r>
            <a:r>
              <a:rPr lang="zh-CN" altLang="en-US" sz="2400" dirty="0">
                <a:latin typeface="Times New Roman" panose="02020603050405020304" pitchFamily="18" charset="0"/>
              </a:rPr>
              <a:t>的敏感度定义如下：</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 </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r>
              <a:rPr lang="zh-CN" altLang="en-US" sz="2400" dirty="0">
                <a:latin typeface="Times New Roman" panose="02020603050405020304" pitchFamily="18" charset="0"/>
              </a:rPr>
              <a:t>当函数  返回的结果是一个数字时，即              ，那么敏感度为：</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r>
              <a:rPr lang="zh-CN" altLang="en-US" sz="2400" dirty="0">
                <a:latin typeface="Times New Roman" panose="02020603050405020304" pitchFamily="18" charset="0"/>
              </a:rPr>
              <a:t>比如计数查询函数：满足特定条件下的记录有多少条。那么这个函数的返回结果是一个数字，它的敏感度          ，即两个邻居数据集查询函数结果最大差值，一般来说邻居数据集上计数查询函数的敏感度为1。</a:t>
            </a:r>
          </a:p>
        </p:txBody>
      </p:sp>
      <p:pic>
        <p:nvPicPr>
          <p:cNvPr id="6" name="图片 5">
            <a:extLst>
              <a:ext uri="{FF2B5EF4-FFF2-40B4-BE49-F238E27FC236}">
                <a16:creationId xmlns:a16="http://schemas.microsoft.com/office/drawing/2014/main" id="{BA68D99D-CC27-43E3-841C-EEEAEFD7A457}"/>
              </a:ext>
            </a:extLst>
          </p:cNvPr>
          <p:cNvPicPr>
            <a:picLocks noChangeAspect="1"/>
          </p:cNvPicPr>
          <p:nvPr/>
        </p:nvPicPr>
        <p:blipFill>
          <a:blip r:embed="rId3"/>
          <a:stretch>
            <a:fillRect/>
          </a:stretch>
        </p:blipFill>
        <p:spPr>
          <a:xfrm>
            <a:off x="2051720" y="2181066"/>
            <a:ext cx="1085850" cy="352425"/>
          </a:xfrm>
          <a:prstGeom prst="rect">
            <a:avLst/>
          </a:prstGeom>
        </p:spPr>
      </p:pic>
      <p:pic>
        <p:nvPicPr>
          <p:cNvPr id="8" name="图片 7">
            <a:extLst>
              <a:ext uri="{FF2B5EF4-FFF2-40B4-BE49-F238E27FC236}">
                <a16:creationId xmlns:a16="http://schemas.microsoft.com/office/drawing/2014/main" id="{3C13B197-5D21-4C95-8887-B13CA753E436}"/>
              </a:ext>
            </a:extLst>
          </p:cNvPr>
          <p:cNvPicPr>
            <a:picLocks noChangeAspect="1"/>
          </p:cNvPicPr>
          <p:nvPr/>
        </p:nvPicPr>
        <p:blipFill>
          <a:blip r:embed="rId4"/>
          <a:stretch>
            <a:fillRect/>
          </a:stretch>
        </p:blipFill>
        <p:spPr>
          <a:xfrm>
            <a:off x="1849438" y="3353507"/>
            <a:ext cx="3733800" cy="542925"/>
          </a:xfrm>
          <a:prstGeom prst="rect">
            <a:avLst/>
          </a:prstGeom>
        </p:spPr>
      </p:pic>
      <p:pic>
        <p:nvPicPr>
          <p:cNvPr id="11" name="图片 10">
            <a:extLst>
              <a:ext uri="{FF2B5EF4-FFF2-40B4-BE49-F238E27FC236}">
                <a16:creationId xmlns:a16="http://schemas.microsoft.com/office/drawing/2014/main" id="{5D800C2F-4F09-4BDC-844C-2864FE45CA8C}"/>
              </a:ext>
            </a:extLst>
          </p:cNvPr>
          <p:cNvPicPr>
            <a:picLocks noChangeAspect="1"/>
          </p:cNvPicPr>
          <p:nvPr/>
        </p:nvPicPr>
        <p:blipFill>
          <a:blip r:embed="rId5"/>
          <a:stretch>
            <a:fillRect/>
          </a:stretch>
        </p:blipFill>
        <p:spPr>
          <a:xfrm>
            <a:off x="2009779" y="2943193"/>
            <a:ext cx="161925" cy="285750"/>
          </a:xfrm>
          <a:prstGeom prst="rect">
            <a:avLst/>
          </a:prstGeom>
        </p:spPr>
      </p:pic>
      <p:pic>
        <p:nvPicPr>
          <p:cNvPr id="17" name="图片 16">
            <a:extLst>
              <a:ext uri="{FF2B5EF4-FFF2-40B4-BE49-F238E27FC236}">
                <a16:creationId xmlns:a16="http://schemas.microsoft.com/office/drawing/2014/main" id="{1B168AFE-C324-47A7-BC51-A5C3E4947006}"/>
              </a:ext>
            </a:extLst>
          </p:cNvPr>
          <p:cNvPicPr>
            <a:picLocks noChangeAspect="1"/>
          </p:cNvPicPr>
          <p:nvPr/>
        </p:nvPicPr>
        <p:blipFill>
          <a:blip r:embed="rId5"/>
          <a:stretch>
            <a:fillRect/>
          </a:stretch>
        </p:blipFill>
        <p:spPr>
          <a:xfrm>
            <a:off x="1687513" y="4031441"/>
            <a:ext cx="161925" cy="285750"/>
          </a:xfrm>
          <a:prstGeom prst="rect">
            <a:avLst/>
          </a:prstGeom>
        </p:spPr>
      </p:pic>
      <p:pic>
        <p:nvPicPr>
          <p:cNvPr id="13" name="图片 12">
            <a:extLst>
              <a:ext uri="{FF2B5EF4-FFF2-40B4-BE49-F238E27FC236}">
                <a16:creationId xmlns:a16="http://schemas.microsoft.com/office/drawing/2014/main" id="{863D9F21-5F41-48E4-B545-CB35564F4A23}"/>
              </a:ext>
            </a:extLst>
          </p:cNvPr>
          <p:cNvPicPr>
            <a:picLocks noChangeAspect="1"/>
          </p:cNvPicPr>
          <p:nvPr/>
        </p:nvPicPr>
        <p:blipFill>
          <a:blip r:embed="rId6"/>
          <a:stretch>
            <a:fillRect/>
          </a:stretch>
        </p:blipFill>
        <p:spPr>
          <a:xfrm>
            <a:off x="5868144" y="4055164"/>
            <a:ext cx="981075" cy="381000"/>
          </a:xfrm>
          <a:prstGeom prst="rect">
            <a:avLst/>
          </a:prstGeom>
        </p:spPr>
      </p:pic>
      <p:pic>
        <p:nvPicPr>
          <p:cNvPr id="15" name="图片 14">
            <a:extLst>
              <a:ext uri="{FF2B5EF4-FFF2-40B4-BE49-F238E27FC236}">
                <a16:creationId xmlns:a16="http://schemas.microsoft.com/office/drawing/2014/main" id="{34F79CC6-52B9-401A-B8E4-809D1C486650}"/>
              </a:ext>
            </a:extLst>
          </p:cNvPr>
          <p:cNvPicPr>
            <a:picLocks noChangeAspect="1"/>
          </p:cNvPicPr>
          <p:nvPr/>
        </p:nvPicPr>
        <p:blipFill>
          <a:blip r:embed="rId7"/>
          <a:stretch>
            <a:fillRect/>
          </a:stretch>
        </p:blipFill>
        <p:spPr>
          <a:xfrm>
            <a:off x="2051720" y="4677128"/>
            <a:ext cx="3248025" cy="390525"/>
          </a:xfrm>
          <a:prstGeom prst="rect">
            <a:avLst/>
          </a:prstGeom>
        </p:spPr>
      </p:pic>
      <p:pic>
        <p:nvPicPr>
          <p:cNvPr id="18" name="图片 17">
            <a:extLst>
              <a:ext uri="{FF2B5EF4-FFF2-40B4-BE49-F238E27FC236}">
                <a16:creationId xmlns:a16="http://schemas.microsoft.com/office/drawing/2014/main" id="{31C730C3-D148-4286-91D3-7A9C52E5593B}"/>
              </a:ext>
            </a:extLst>
          </p:cNvPr>
          <p:cNvPicPr>
            <a:picLocks noChangeAspect="1"/>
          </p:cNvPicPr>
          <p:nvPr/>
        </p:nvPicPr>
        <p:blipFill>
          <a:blip r:embed="rId8"/>
          <a:stretch>
            <a:fillRect/>
          </a:stretch>
        </p:blipFill>
        <p:spPr>
          <a:xfrm>
            <a:off x="7208639" y="5496464"/>
            <a:ext cx="971550" cy="390525"/>
          </a:xfrm>
          <a:prstGeom prst="rect">
            <a:avLst/>
          </a:prstGeom>
        </p:spPr>
      </p:pic>
      <p:sp>
        <p:nvSpPr>
          <p:cNvPr id="16" name="TextBox 49">
            <a:extLst>
              <a:ext uri="{FF2B5EF4-FFF2-40B4-BE49-F238E27FC236}">
                <a16:creationId xmlns:a16="http://schemas.microsoft.com/office/drawing/2014/main" id="{FF651A9D-2405-4DCA-A3F3-041E3A8C8436}"/>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9" name="Rectangle 2">
            <a:extLst>
              <a:ext uri="{FF2B5EF4-FFF2-40B4-BE49-F238E27FC236}">
                <a16:creationId xmlns:a16="http://schemas.microsoft.com/office/drawing/2014/main" id="{222FB71C-4EE9-473C-8B72-655FEA3611E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extLst>
      <p:ext uri="{BB962C8B-B14F-4D97-AF65-F5344CB8AC3E}">
        <p14:creationId xmlns:p14="http://schemas.microsoft.com/office/powerpoint/2010/main" val="466491057"/>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1253" name="矩形 1"/>
          <p:cNvSpPr>
            <a:spLocks noChangeArrowheads="1"/>
          </p:cNvSpPr>
          <p:nvPr/>
        </p:nvSpPr>
        <p:spPr bwMode="auto">
          <a:xfrm>
            <a:off x="200025" y="1385888"/>
            <a:ext cx="27193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敏感度简单例子</a:t>
            </a:r>
            <a:endParaRPr lang="en-US" altLang="zh-CN" sz="2400">
              <a:latin typeface="Times New Roman" panose="02020603050405020304" pitchFamily="18" charset="0"/>
              <a:ea typeface="宋体" panose="02010600030101010101" pitchFamily="2" charset="-122"/>
            </a:endParaRPr>
          </a:p>
        </p:txBody>
      </p:sp>
      <p:sp>
        <p:nvSpPr>
          <p:cNvPr id="3" name="文本框 2"/>
          <p:cNvSpPr txBox="1">
            <a:spLocks noRot="1" noChangeAspect="1" noMove="1" noResize="1" noEditPoints="1" noAdjustHandles="1" noChangeArrowheads="1" noChangeShapeType="1" noTextEdit="1"/>
          </p:cNvSpPr>
          <p:nvPr/>
        </p:nvSpPr>
        <p:spPr>
          <a:xfrm>
            <a:off x="395536" y="1939886"/>
            <a:ext cx="8592889" cy="2631490"/>
          </a:xfrm>
          <a:prstGeom prst="rect">
            <a:avLst/>
          </a:prstGeom>
          <a:blipFill>
            <a:blip r:embed="rId3"/>
            <a:stretch>
              <a:fillRect l="-923" r="-426" b="-1620"/>
            </a:stretch>
          </a:blipFill>
        </p:spPr>
        <p:txBody>
          <a:bodyPr/>
          <a:lstStyle/>
          <a:p>
            <a:pPr>
              <a:defRPr/>
            </a:pPr>
            <a:r>
              <a:rPr lang="zh-CN" altLang="en-US">
                <a:noFill/>
              </a:rPr>
              <a:t> </a:t>
            </a:r>
          </a:p>
        </p:txBody>
      </p:sp>
      <p:sp>
        <p:nvSpPr>
          <p:cNvPr id="4" name="文本框 3"/>
          <p:cNvSpPr txBox="1">
            <a:spLocks noRot="1" noChangeAspect="1" noMove="1" noResize="1" noEditPoints="1" noAdjustHandles="1" noChangeArrowheads="1" noChangeShapeType="1" noTextEdit="1"/>
          </p:cNvSpPr>
          <p:nvPr/>
        </p:nvSpPr>
        <p:spPr>
          <a:xfrm>
            <a:off x="621232" y="4837282"/>
            <a:ext cx="3960440" cy="785728"/>
          </a:xfrm>
          <a:prstGeom prst="rect">
            <a:avLst/>
          </a:prstGeom>
          <a:blipFill>
            <a:blip r:embed="rId4"/>
            <a:stretch>
              <a:fillRect b="-9375"/>
            </a:stretch>
          </a:blipFill>
        </p:spPr>
        <p:txBody>
          <a:bodyPr/>
          <a:lstStyle/>
          <a:p>
            <a:pPr>
              <a:defRPr/>
            </a:pPr>
            <a:r>
              <a:rPr lang="zh-CN" altLang="en-US">
                <a:noFill/>
              </a:rPr>
              <a:t> </a:t>
            </a:r>
          </a:p>
        </p:txBody>
      </p:sp>
      <p:sp>
        <p:nvSpPr>
          <p:cNvPr id="5" name="矩形 4"/>
          <p:cNvSpPr>
            <a:spLocks noRot="1" noChangeAspect="1" noMove="1" noResize="1" noEditPoints="1" noAdjustHandles="1" noChangeArrowheads="1" noChangeShapeType="1" noTextEdit="1"/>
          </p:cNvSpPr>
          <p:nvPr/>
        </p:nvSpPr>
        <p:spPr>
          <a:xfrm>
            <a:off x="5076056" y="4744949"/>
            <a:ext cx="3672408" cy="878061"/>
          </a:xfrm>
          <a:prstGeom prst="rect">
            <a:avLst/>
          </a:prstGeom>
          <a:blipFill>
            <a:blip r:embed="rId5"/>
            <a:stretch>
              <a:fillRect b="-2778"/>
            </a:stretch>
          </a:blipFill>
        </p:spPr>
        <p:txBody>
          <a:bodyPr/>
          <a:lstStyle/>
          <a:p>
            <a:pPr>
              <a:defRPr/>
            </a:pPr>
            <a:r>
              <a:rPr lang="zh-CN" altLang="en-US">
                <a:noFill/>
              </a:rPr>
              <a:t> </a:t>
            </a:r>
          </a:p>
        </p:txBody>
      </p:sp>
      <p:cxnSp>
        <p:nvCxnSpPr>
          <p:cNvPr id="10" name="直接箭头连接符 9"/>
          <p:cNvCxnSpPr/>
          <p:nvPr/>
        </p:nvCxnSpPr>
        <p:spPr>
          <a:xfrm flipV="1">
            <a:off x="2339975" y="5183188"/>
            <a:ext cx="579438" cy="71913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V="1">
            <a:off x="6623050" y="5095875"/>
            <a:ext cx="579438" cy="7191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8125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F3587A4-FCBC-4978-BEB4-ACB67B40DD46}" type="slidenum">
              <a:rPr lang="zh-CN" altLang="en-US" sz="1800">
                <a:latin typeface="Calibri" panose="020F0502020204030204" pitchFamily="34" charset="0"/>
                <a:ea typeface="宋体" panose="02010600030101010101" pitchFamily="2" charset="-122"/>
              </a:rPr>
              <a:t>107</a:t>
            </a:fld>
            <a:endParaRPr lang="zh-CN" altLang="en-US" sz="1800">
              <a:latin typeface="Calibri" panose="020F0502020204030204" pitchFamily="34" charset="0"/>
              <a:ea typeface="宋体" panose="02010600030101010101" pitchFamily="2" charset="-122"/>
            </a:endParaRPr>
          </a:p>
        </p:txBody>
      </p:sp>
      <p:sp>
        <p:nvSpPr>
          <p:cNvPr id="12" name="TextBox 49">
            <a:extLst>
              <a:ext uri="{FF2B5EF4-FFF2-40B4-BE49-F238E27FC236}">
                <a16:creationId xmlns:a16="http://schemas.microsoft.com/office/drawing/2014/main" id="{4919546E-0425-467E-B71E-7BE8590A0BC9}"/>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3" name="Rectangle 2">
            <a:extLst>
              <a:ext uri="{FF2B5EF4-FFF2-40B4-BE49-F238E27FC236}">
                <a16:creationId xmlns:a16="http://schemas.microsoft.com/office/drawing/2014/main" id="{2CC2DE6B-A9F9-421B-B0FF-152F1482B66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6" name="文本框 5"/>
          <p:cNvSpPr txBox="1"/>
          <p:nvPr/>
        </p:nvSpPr>
        <p:spPr>
          <a:xfrm>
            <a:off x="762657" y="2130054"/>
            <a:ext cx="7618685" cy="4386585"/>
          </a:xfrm>
          <a:prstGeom prst="rect">
            <a:avLst/>
          </a:prstGeom>
          <a:noFill/>
        </p:spPr>
        <p:txBody>
          <a:bodyPr wrap="square">
            <a:spAutoFit/>
          </a:bodyPr>
          <a:lstStyle/>
          <a:p>
            <a:pPr>
              <a:lnSpc>
                <a:spcPct val="150000"/>
              </a:lnSpc>
              <a:buFont typeface="Arial" panose="020B0604020202020204" pitchFamily="34" charset="0"/>
              <a:buNone/>
              <a:defRPr/>
            </a:pPr>
            <a:r>
              <a:rPr lang="en-US" altLang="zh-CN" sz="2400" noProof="1">
                <a:sym typeface="+mn-ea"/>
              </a:rPr>
              <a:t>       一个复杂的隐私保护问题通常需要多次应用差分隐私保护算法才能得以解决．在这种情况下，为了保证整个过程的隐私保护水平控制在给定的预算ε之内，需要合理地将全部预算分配到整个算法的各个步骤中．这时可以利用隐私保护算法的两个组合性质</a:t>
            </a:r>
            <a:r>
              <a:rPr lang="zh-CN" altLang="en-US" sz="2400" noProof="1">
                <a:sym typeface="+mn-ea"/>
              </a:rPr>
              <a:t>：</a:t>
            </a:r>
            <a:r>
              <a:rPr lang="zh-CN" altLang="zh-CN" sz="2400" noProof="1">
                <a:sym typeface="+mn-ea"/>
              </a:rPr>
              <a:t>序列（串行）组合和并行组合。</a:t>
            </a:r>
          </a:p>
          <a:p>
            <a:pPr>
              <a:lnSpc>
                <a:spcPct val="150000"/>
              </a:lnSpc>
              <a:buFont typeface="Arial" panose="020B0604020202020204" pitchFamily="34" charset="0"/>
              <a:buNone/>
              <a:defRPr/>
            </a:pPr>
            <a:endParaRPr lang="zh-CN" altLang="zh-CN" sz="2400" noProof="1">
              <a:sym typeface="+mn-ea"/>
            </a:endParaRPr>
          </a:p>
          <a:p>
            <a:pPr marL="342900">
              <a:lnSpc>
                <a:spcPct val="125000"/>
              </a:lnSpc>
              <a:buFont typeface="Wingdings" panose="05000000000000000000" charset="0"/>
              <a:buNone/>
              <a:defRPr/>
            </a:pPr>
            <a:endParaRPr lang="zh-CN" altLang="en-US" sz="2400" noProof="1">
              <a:sym typeface="+mn-ea"/>
            </a:endParaRPr>
          </a:p>
        </p:txBody>
      </p:sp>
      <p:sp>
        <p:nvSpPr>
          <p:cNvPr id="18330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44C8CC3-10E6-493A-A346-F63952205439}" type="slidenum">
              <a:rPr lang="zh-CN" altLang="en-US" sz="1800">
                <a:latin typeface="Calibri" panose="020F0502020204030204" pitchFamily="34" charset="0"/>
                <a:ea typeface="宋体" panose="02010600030101010101" pitchFamily="2" charset="-122"/>
              </a:rPr>
              <a:t>108</a:t>
            </a:fld>
            <a:endParaRPr lang="zh-CN" altLang="en-US" sz="180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10A0AC13-F28C-45F4-8187-30E9AA5177D6}"/>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8" name="Rectangle 2">
            <a:extLst>
              <a:ext uri="{FF2B5EF4-FFF2-40B4-BE49-F238E27FC236}">
                <a16:creationId xmlns:a16="http://schemas.microsoft.com/office/drawing/2014/main" id="{B811BE3B-6E5F-417A-A64A-6F3979505E9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5349" name="文本框 5"/>
          <p:cNvSpPr txBox="1">
            <a:spLocks noChangeArrowheads="1"/>
          </p:cNvSpPr>
          <p:nvPr/>
        </p:nvSpPr>
        <p:spPr bwMode="auto">
          <a:xfrm>
            <a:off x="153988" y="1477963"/>
            <a:ext cx="88423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zh-CN" sz="2400">
                <a:solidFill>
                  <a:srgbClr val="0070C0"/>
                </a:solidFill>
                <a:latin typeface="Arial" panose="020B0604020202020204" pitchFamily="34" charset="0"/>
                <a:ea typeface="宋体" panose="02010600030101010101" pitchFamily="2" charset="-122"/>
                <a:sym typeface="微软雅黑" panose="020B0503020204020204" pitchFamily="34" charset="-122"/>
              </a:rPr>
              <a:t>序列组合性</a:t>
            </a:r>
            <a:endParaRPr lang="en-US" altLang="zh-CN" sz="2400">
              <a:solidFill>
                <a:srgbClr val="0070C0"/>
              </a:solidFill>
              <a:latin typeface="Arial" panose="020B0604020202020204" pitchFamily="34" charset="0"/>
              <a:ea typeface="宋体" panose="02010600030101010101" pitchFamily="2" charset="-122"/>
              <a:sym typeface="微软雅黑" panose="020B0503020204020204" pitchFamily="34" charset="-122"/>
            </a:endParaRPr>
          </a:p>
        </p:txBody>
      </p:sp>
      <p:graphicFrame>
        <p:nvGraphicFramePr>
          <p:cNvPr id="185350" name="对象 4">
            <a:hlinkClick r:id="" action="ppaction://ole?verb=1"/>
          </p:cNvPr>
          <p:cNvGraphicFramePr>
            <a:graphicFrameLocks noChangeAspect="1"/>
          </p:cNvGraphicFramePr>
          <p:nvPr/>
        </p:nvGraphicFramePr>
        <p:xfrm>
          <a:off x="1187450" y="2930525"/>
          <a:ext cx="360363" cy="427038"/>
        </p:xfrm>
        <a:graphic>
          <a:graphicData uri="http://schemas.openxmlformats.org/presentationml/2006/ole">
            <mc:AlternateContent xmlns:mc="http://schemas.openxmlformats.org/markup-compatibility/2006">
              <mc:Choice xmlns:v="urn:schemas-microsoft-com:vml" Requires="v">
                <p:oleObj spid="_x0000_s6170" r:id="rId4" imgW="152400" imgH="228600" progId="Equation.3">
                  <p:embed/>
                </p:oleObj>
              </mc:Choice>
              <mc:Fallback>
                <p:oleObj r:id="rId4" imgW="152400" imgH="228600" progId="Equation.3">
                  <p:embed/>
                  <p:pic>
                    <p:nvPicPr>
                      <p:cNvPr id="185350" name="对象 4">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930525"/>
                        <a:ext cx="3603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5351" name="对象 5">
            <a:hlinkClick r:id="" action="ppaction://ole?verb=1"/>
          </p:cNvPr>
          <p:cNvGraphicFramePr>
            <a:graphicFrameLocks noChangeAspect="1"/>
          </p:cNvGraphicFramePr>
          <p:nvPr/>
        </p:nvGraphicFramePr>
        <p:xfrm>
          <a:off x="3851275" y="2836863"/>
          <a:ext cx="1296988" cy="541337"/>
        </p:xfrm>
        <a:graphic>
          <a:graphicData uri="http://schemas.openxmlformats.org/presentationml/2006/ole">
            <mc:AlternateContent xmlns:mc="http://schemas.openxmlformats.org/markup-compatibility/2006">
              <mc:Choice xmlns:v="urn:schemas-microsoft-com:vml" Requires="v">
                <p:oleObj spid="_x0000_s6171" r:id="rId6" imgW="698500" imgH="292100" progId="Equation.3">
                  <p:embed/>
                </p:oleObj>
              </mc:Choice>
              <mc:Fallback>
                <p:oleObj r:id="rId6" imgW="698500" imgH="292100" progId="Equation.3">
                  <p:embed/>
                  <p:pic>
                    <p:nvPicPr>
                      <p:cNvPr id="185351" name="对象 5">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2836863"/>
                        <a:ext cx="129698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5352" name="矩形 1"/>
          <p:cNvSpPr>
            <a:spLocks noChangeArrowheads="1"/>
          </p:cNvSpPr>
          <p:nvPr/>
        </p:nvSpPr>
        <p:spPr bwMode="auto">
          <a:xfrm>
            <a:off x="468313" y="2266950"/>
            <a:ext cx="84248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Arial" panose="020B0604020202020204" pitchFamily="34" charset="0"/>
              <a:buNone/>
            </a:pPr>
            <a:r>
              <a:rPr lang="en-US" altLang="zh-CN" sz="2400" dirty="0">
                <a:latin typeface="Arial" panose="020B0604020202020204" pitchFamily="34" charset="0"/>
                <a:ea typeface="宋体" panose="02010600030101010101" pitchFamily="2" charset="-122"/>
                <a:sym typeface="微软雅黑" panose="020B0503020204020204" pitchFamily="34" charset="-122"/>
              </a:rPr>
              <a:t>       </a:t>
            </a:r>
            <a:r>
              <a:rPr lang="zh-CN" altLang="zh-CN" sz="2400" dirty="0">
                <a:latin typeface="Arial" panose="020B0604020202020204" pitchFamily="34" charset="0"/>
                <a:ea typeface="宋体" panose="02010600030101010101" pitchFamily="2" charset="-122"/>
                <a:sym typeface="微软雅黑" panose="020B0503020204020204" pitchFamily="34" charset="-122"/>
              </a:rPr>
              <a:t>给定数据集合</a:t>
            </a:r>
            <a:r>
              <a:rPr lang="en-US" altLang="zh-CN" sz="2400" i="1" dirty="0">
                <a:latin typeface="Arial" panose="020B0604020202020204" pitchFamily="34" charset="0"/>
                <a:ea typeface="宋体" panose="02010600030101010101" pitchFamily="2" charset="-122"/>
                <a:sym typeface="微软雅黑" panose="020B0503020204020204" pitchFamily="34" charset="-122"/>
              </a:rPr>
              <a:t>D</a:t>
            </a:r>
            <a:r>
              <a:rPr lang="zh-CN" altLang="en-US" sz="2400" dirty="0">
                <a:latin typeface="Arial" panose="020B0604020202020204" pitchFamily="34" charset="0"/>
                <a:ea typeface="宋体" panose="02010600030101010101" pitchFamily="2" charset="-122"/>
                <a:sym typeface="微软雅黑" panose="020B0503020204020204" pitchFamily="34" charset="-122"/>
              </a:rPr>
              <a:t>和</a:t>
            </a:r>
            <a:r>
              <a:rPr lang="en-US" altLang="zh-CN" sz="2400" i="1" dirty="0">
                <a:latin typeface="Arial" panose="020B0604020202020204" pitchFamily="34" charset="0"/>
                <a:ea typeface="宋体" panose="02010600030101010101" pitchFamily="2" charset="-122"/>
                <a:sym typeface="微软雅黑" panose="020B0503020204020204" pitchFamily="34" charset="-122"/>
              </a:rPr>
              <a:t>n</a:t>
            </a:r>
            <a:r>
              <a:rPr lang="zh-CN" altLang="en-US" sz="2400" dirty="0">
                <a:latin typeface="Arial" panose="020B0604020202020204" pitchFamily="34" charset="0"/>
                <a:ea typeface="宋体" panose="02010600030101010101" pitchFamily="2" charset="-122"/>
                <a:sym typeface="微软雅黑" panose="020B0503020204020204" pitchFamily="34" charset="-122"/>
              </a:rPr>
              <a:t>个隐私算法</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1</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n</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且</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i</a:t>
            </a:r>
            <a:r>
              <a:rPr lang="en-US" altLang="zh-CN" sz="2400" i="1" dirty="0">
                <a:latin typeface="Arial" panose="020B0604020202020204" pitchFamily="34" charset="0"/>
                <a:ea typeface="宋体" panose="02010600030101010101" pitchFamily="2" charset="-122"/>
                <a:sym typeface="微软雅黑" panose="020B0503020204020204" pitchFamily="34" charset="-122"/>
              </a:rPr>
              <a:t>(1&lt;=</a:t>
            </a:r>
            <a:r>
              <a:rPr lang="en-US" altLang="zh-CN" sz="2400" i="1" dirty="0" err="1">
                <a:latin typeface="Arial" panose="020B0604020202020204" pitchFamily="34" charset="0"/>
                <a:ea typeface="宋体" panose="02010600030101010101" pitchFamily="2" charset="-122"/>
                <a:sym typeface="微软雅黑" panose="020B0503020204020204" pitchFamily="34" charset="-122"/>
              </a:rPr>
              <a:t>i</a:t>
            </a:r>
            <a:r>
              <a:rPr lang="en-US" altLang="zh-CN" sz="2400" i="1" dirty="0">
                <a:latin typeface="Arial" panose="020B0604020202020204" pitchFamily="34" charset="0"/>
                <a:ea typeface="宋体" panose="02010600030101010101" pitchFamily="2" charset="-122"/>
                <a:sym typeface="微软雅黑" panose="020B0503020204020204" pitchFamily="34" charset="-122"/>
              </a:rPr>
              <a:t>&lt;=n)</a:t>
            </a:r>
            <a:r>
              <a:rPr lang="zh-CN" altLang="en-US" sz="2400" dirty="0">
                <a:latin typeface="Arial" panose="020B0604020202020204" pitchFamily="34" charset="0"/>
                <a:ea typeface="宋体" panose="02010600030101010101" pitchFamily="2" charset="-122"/>
                <a:sym typeface="微软雅黑" panose="020B0503020204020204" pitchFamily="34" charset="-122"/>
              </a:rPr>
              <a:t>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差分隐私，其中               。</a:t>
            </a:r>
          </a:p>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它</a:t>
            </a:r>
            <a:r>
              <a:rPr lang="zh-CN" altLang="zh-CN" sz="2400" dirty="0">
                <a:latin typeface="Arial" panose="020B0604020202020204" pitchFamily="34" charset="0"/>
                <a:ea typeface="宋体" panose="02010600030101010101" pitchFamily="2" charset="-122"/>
                <a:sym typeface="微软雅黑" panose="020B0503020204020204" pitchFamily="34" charset="-122"/>
              </a:rPr>
              <a:t>强调隐私预算可以在随机算法的不同步骤进行分配。</a:t>
            </a:r>
            <a:endParaRPr lang="zh-CN" altLang="en-US" sz="2400" dirty="0">
              <a:latin typeface="Arial" panose="020B0604020202020204" pitchFamily="34" charset="0"/>
              <a:ea typeface="宋体" panose="02010600030101010101" pitchFamily="2" charset="-122"/>
              <a:sym typeface="微软雅黑" panose="020B0503020204020204" pitchFamily="34" charset="-122"/>
            </a:endParaRPr>
          </a:p>
        </p:txBody>
      </p:sp>
      <p:sp>
        <p:nvSpPr>
          <p:cNvPr id="18535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82FE0DE-61BF-4A93-BF14-1CDD6AA7A9AC}" type="slidenum">
              <a:rPr lang="zh-CN" altLang="en-US" sz="1800">
                <a:latin typeface="Calibri" panose="020F0502020204030204" pitchFamily="34" charset="0"/>
                <a:ea typeface="宋体" panose="02010600030101010101" pitchFamily="2" charset="-122"/>
              </a:rPr>
              <a:t>109</a:t>
            </a:fld>
            <a:endParaRPr lang="zh-CN" altLang="en-US" sz="1800">
              <a:latin typeface="Calibri" panose="020F0502020204030204" pitchFamily="34" charset="0"/>
              <a:ea typeface="宋体" panose="02010600030101010101" pitchFamily="2" charset="-122"/>
            </a:endParaRPr>
          </a:p>
        </p:txBody>
      </p:sp>
      <p:sp>
        <p:nvSpPr>
          <p:cNvPr id="10" name="TextBox 49">
            <a:extLst>
              <a:ext uri="{FF2B5EF4-FFF2-40B4-BE49-F238E27FC236}">
                <a16:creationId xmlns:a16="http://schemas.microsoft.com/office/drawing/2014/main" id="{33205596-9487-4AA3-8273-4B22E6B4A065}"/>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1" name="Rectangle 2">
            <a:extLst>
              <a:ext uri="{FF2B5EF4-FFF2-40B4-BE49-F238E27FC236}">
                <a16:creationId xmlns:a16="http://schemas.microsoft.com/office/drawing/2014/main" id="{9D77B323-8A26-40CF-B0F3-DED19E5B0AB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1.3 </a:t>
            </a:r>
            <a:r>
              <a:rPr lang="en-US" altLang="zh-CN" sz="2400" b="1" dirty="0">
                <a:latin typeface="黑体" panose="02010609060101010101" pitchFamily="49" charset="-122"/>
                <a:ea typeface="黑体" panose="02010609060101010101" pitchFamily="49" charset="-122"/>
              </a:rPr>
              <a:t>WLAN</a:t>
            </a:r>
            <a:r>
              <a:rPr lang="zh-CN" altLang="en-US" sz="2400" b="1" dirty="0">
                <a:latin typeface="黑体" panose="02010609060101010101" pitchFamily="49" charset="-122"/>
                <a:ea typeface="黑体" panose="02010609060101010101" pitchFamily="49" charset="-122"/>
              </a:rPr>
              <a:t>安全需求</a:t>
            </a:r>
          </a:p>
        </p:txBody>
      </p:sp>
      <p:sp>
        <p:nvSpPr>
          <p:cNvPr id="6" name="灯片编号占位符 11">
            <a:extLst>
              <a:ext uri="{FF2B5EF4-FFF2-40B4-BE49-F238E27FC236}">
                <a16:creationId xmlns:a16="http://schemas.microsoft.com/office/drawing/2014/main" id="{D4013978-69C8-408F-B18C-9186C08F1979}"/>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11</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E824A421-4EF3-42FC-B028-518DC258C79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9" name="Text Box 3">
            <a:extLst>
              <a:ext uri="{FF2B5EF4-FFF2-40B4-BE49-F238E27FC236}">
                <a16:creationId xmlns:a16="http://schemas.microsoft.com/office/drawing/2014/main" id="{1C4D3131-2CA2-4979-A612-3A824116646E}"/>
              </a:ext>
            </a:extLst>
          </p:cNvPr>
          <p:cNvSpPr txBox="1">
            <a:spLocks noChangeArrowheads="1"/>
          </p:cNvSpPr>
          <p:nvPr/>
        </p:nvSpPr>
        <p:spPr bwMode="auto">
          <a:xfrm>
            <a:off x="1187625" y="2204864"/>
            <a:ext cx="655272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lnSpc>
                <a:spcPct val="150000"/>
              </a:lnSpc>
              <a:spcBef>
                <a:spcPct val="0"/>
              </a:spcBef>
              <a:buFont typeface="Wingdings" panose="05000000000000000000" pitchFamily="2" charset="2"/>
              <a:buChar char="u"/>
              <a:defRPr/>
            </a:pPr>
            <a:r>
              <a:rPr lang="en-US" altLang="zh-CN" sz="2400" b="1" dirty="0">
                <a:latin typeface="宋体" panose="02010600030101010101" pitchFamily="2" charset="-122"/>
                <a:ea typeface="宋体" panose="02010600030101010101" pitchFamily="2" charset="-122"/>
              </a:rPr>
              <a:t>WLAN</a:t>
            </a:r>
            <a:r>
              <a:rPr lang="zh-CN" altLang="en-US" sz="2400" b="1" dirty="0">
                <a:latin typeface="宋体" panose="02010600030101010101" pitchFamily="2" charset="-122"/>
                <a:ea typeface="宋体" panose="02010600030101010101" pitchFamily="2" charset="-122"/>
              </a:rPr>
              <a:t>的安全威胁</a:t>
            </a:r>
            <a:r>
              <a:rPr lang="zh-CN" altLang="en-US" sz="2400" dirty="0">
                <a:latin typeface="宋体" panose="02010600030101010101" pitchFamily="2" charset="-122"/>
                <a:ea typeface="宋体" panose="02010600030101010101" pitchFamily="2" charset="-122"/>
              </a:rPr>
              <a:t>主要来自于以下几个部分：</a:t>
            </a:r>
            <a:endParaRPr lang="en-US" altLang="zh-CN" sz="2400" dirty="0">
              <a:latin typeface="宋体" panose="02010600030101010101" pitchFamily="2" charset="-122"/>
              <a:ea typeface="宋体" panose="02010600030101010101" pitchFamily="2" charset="-122"/>
            </a:endParaRPr>
          </a:p>
          <a:p>
            <a:pPr lvl="1">
              <a:lnSpc>
                <a:spcPct val="150000"/>
              </a:lnSpc>
              <a:spcBef>
                <a:spcPct val="0"/>
              </a:spcBef>
              <a:buFont typeface="Wingdings" panose="05000000000000000000" pitchFamily="2" charset="2"/>
              <a:buChar char="l"/>
              <a:defRPr/>
            </a:pPr>
            <a:r>
              <a:rPr lang="zh-CN" altLang="en-US" sz="2400" dirty="0">
                <a:latin typeface="宋体" panose="02010600030101010101" pitchFamily="2" charset="-122"/>
                <a:ea typeface="宋体" panose="02010600030101010101" pitchFamily="2" charset="-122"/>
              </a:rPr>
              <a:t>未经授权的接入；</a:t>
            </a:r>
          </a:p>
          <a:p>
            <a:pPr lvl="1">
              <a:lnSpc>
                <a:spcPct val="150000"/>
              </a:lnSpc>
              <a:spcBef>
                <a:spcPct val="0"/>
              </a:spcBef>
              <a:buFont typeface="Wingdings" panose="05000000000000000000" pitchFamily="2" charset="2"/>
              <a:buChar char="l"/>
              <a:defRPr/>
            </a:pPr>
            <a:r>
              <a:rPr lang="en-US" altLang="zh-CN" sz="2400" dirty="0">
                <a:latin typeface="宋体" panose="02010600030101010101" pitchFamily="2" charset="-122"/>
                <a:ea typeface="宋体" panose="02010600030101010101" pitchFamily="2" charset="-122"/>
              </a:rPr>
              <a:t>MAC</a:t>
            </a:r>
            <a:r>
              <a:rPr lang="zh-CN" altLang="en-US" sz="2400" dirty="0">
                <a:latin typeface="宋体" panose="02010600030101010101" pitchFamily="2" charset="-122"/>
                <a:ea typeface="宋体" panose="02010600030101010101" pitchFamily="2" charset="-122"/>
              </a:rPr>
              <a:t>地址欺骗；</a:t>
            </a:r>
          </a:p>
          <a:p>
            <a:pPr lvl="1">
              <a:lnSpc>
                <a:spcPct val="150000"/>
              </a:lnSpc>
              <a:spcBef>
                <a:spcPct val="0"/>
              </a:spcBef>
              <a:buFont typeface="Wingdings" panose="05000000000000000000" pitchFamily="2" charset="2"/>
              <a:buChar char="l"/>
              <a:defRPr/>
            </a:pPr>
            <a:r>
              <a:rPr lang="zh-CN" altLang="en-US" sz="2400" dirty="0">
                <a:latin typeface="宋体" panose="02010600030101010101" pitchFamily="2" charset="-122"/>
                <a:ea typeface="宋体" panose="02010600030101010101" pitchFamily="2" charset="-122"/>
              </a:rPr>
              <a:t>无线窃听；</a:t>
            </a:r>
          </a:p>
          <a:p>
            <a:pPr lvl="1">
              <a:lnSpc>
                <a:spcPct val="150000"/>
              </a:lnSpc>
              <a:spcBef>
                <a:spcPct val="0"/>
              </a:spcBef>
              <a:buFont typeface="Wingdings" panose="05000000000000000000" pitchFamily="2" charset="2"/>
              <a:buChar char="l"/>
              <a:defRPr/>
            </a:pPr>
            <a:r>
              <a:rPr lang="zh-CN" altLang="en-US" sz="2400" dirty="0">
                <a:latin typeface="宋体" panose="02010600030101010101" pitchFamily="2" charset="-122"/>
                <a:ea typeface="宋体" panose="02010600030101010101" pitchFamily="2" charset="-122"/>
              </a:rPr>
              <a:t>企业级入侵。</a:t>
            </a:r>
          </a:p>
          <a:p>
            <a:pPr>
              <a:lnSpc>
                <a:spcPct val="150000"/>
              </a:lnSpc>
              <a:spcBef>
                <a:spcPct val="0"/>
              </a:spcBef>
              <a:buFont typeface="Arial" panose="020B0604020202020204" pitchFamily="34" charset="0"/>
              <a:buNone/>
              <a:defRPr/>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55767226"/>
      </p:ext>
    </p:extLst>
  </p:cSld>
  <p:clrMapOvr>
    <a:masterClrMapping/>
  </p:clrMapOvr>
  <p:transition advTm="16782"/>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pic>
        <p:nvPicPr>
          <p:cNvPr id="18739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30375"/>
            <a:ext cx="81407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5CB20BC-ECE9-471E-B7FC-764434244E8D}" type="slidenum">
              <a:rPr lang="zh-CN" altLang="en-US" sz="1800">
                <a:latin typeface="Calibri" panose="020F0502020204030204" pitchFamily="34" charset="0"/>
                <a:ea typeface="宋体" panose="02010600030101010101" pitchFamily="2" charset="-122"/>
              </a:rPr>
              <a:t>110</a:t>
            </a:fld>
            <a:endParaRPr lang="zh-CN" altLang="en-US" sz="180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44C7A0AE-12DF-4C05-A024-87069BCAE9B3}"/>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8" name="Rectangle 2">
            <a:extLst>
              <a:ext uri="{FF2B5EF4-FFF2-40B4-BE49-F238E27FC236}">
                <a16:creationId xmlns:a16="http://schemas.microsoft.com/office/drawing/2014/main" id="{A5AAFBDB-618B-41BF-8A89-7F42581BAF3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9445" name="文本框 5"/>
          <p:cNvSpPr txBox="1">
            <a:spLocks noChangeArrowheads="1"/>
          </p:cNvSpPr>
          <p:nvPr/>
        </p:nvSpPr>
        <p:spPr bwMode="auto">
          <a:xfrm>
            <a:off x="153988" y="1398588"/>
            <a:ext cx="86344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en-US" sz="2400" dirty="0">
                <a:solidFill>
                  <a:srgbClr val="0070C0"/>
                </a:solidFill>
                <a:latin typeface="Arial" panose="020B0604020202020204" pitchFamily="34" charset="0"/>
                <a:ea typeface="宋体" panose="02010600030101010101" pitchFamily="2" charset="-122"/>
                <a:sym typeface="微软雅黑" panose="020B0503020204020204" pitchFamily="34" charset="-122"/>
              </a:rPr>
              <a:t>并行组合性</a:t>
            </a:r>
            <a:endParaRPr lang="en-US" altLang="zh-CN" sz="2400" dirty="0">
              <a:solidFill>
                <a:srgbClr val="0070C0"/>
              </a:solidFill>
              <a:latin typeface="Arial" panose="020B0604020202020204" pitchFamily="34" charset="0"/>
              <a:ea typeface="宋体" panose="02010600030101010101" pitchFamily="2" charset="-122"/>
              <a:sym typeface="微软雅黑" panose="020B0503020204020204" pitchFamily="34" charset="-122"/>
            </a:endParaRPr>
          </a:p>
        </p:txBody>
      </p:sp>
      <p:graphicFrame>
        <p:nvGraphicFramePr>
          <p:cNvPr id="189446" name="对象 6">
            <a:hlinkClick r:id="" action="ppaction://ole?verb=1"/>
          </p:cNvPr>
          <p:cNvGraphicFramePr>
            <a:graphicFrameLocks noChangeAspect="1"/>
          </p:cNvGraphicFramePr>
          <p:nvPr/>
        </p:nvGraphicFramePr>
        <p:xfrm>
          <a:off x="611188" y="2997200"/>
          <a:ext cx="1966912" cy="387350"/>
        </p:xfrm>
        <a:graphic>
          <a:graphicData uri="http://schemas.openxmlformats.org/presentationml/2006/ole">
            <mc:AlternateContent xmlns:mc="http://schemas.openxmlformats.org/markup-compatibility/2006">
              <mc:Choice xmlns:v="urn:schemas-microsoft-com:vml" Requires="v">
                <p:oleObj spid="_x0000_s7206" r:id="rId4" imgW="1155700" imgH="228600" progId="Equation.3">
                  <p:embed/>
                </p:oleObj>
              </mc:Choice>
              <mc:Fallback>
                <p:oleObj r:id="rId4" imgW="1155700" imgH="228600" progId="Equation.3">
                  <p:embed/>
                  <p:pic>
                    <p:nvPicPr>
                      <p:cNvPr id="189446" name="对象 6">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997200"/>
                        <a:ext cx="1966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9447" name="对象 7">
            <a:hlinkClick r:id="" action="ppaction://ole?verb=1"/>
          </p:cNvPr>
          <p:cNvGraphicFramePr>
            <a:graphicFrameLocks noChangeAspect="1"/>
          </p:cNvGraphicFramePr>
          <p:nvPr/>
        </p:nvGraphicFramePr>
        <p:xfrm>
          <a:off x="4067175" y="3557588"/>
          <a:ext cx="274638" cy="301625"/>
        </p:xfrm>
        <a:graphic>
          <a:graphicData uri="http://schemas.openxmlformats.org/presentationml/2006/ole">
            <mc:AlternateContent xmlns:mc="http://schemas.openxmlformats.org/markup-compatibility/2006">
              <mc:Choice xmlns:v="urn:schemas-microsoft-com:vml" Requires="v">
                <p:oleObj spid="_x0000_s7207" r:id="rId6" imgW="127000" imgH="139700" progId="Equation.3">
                  <p:embed/>
                </p:oleObj>
              </mc:Choice>
              <mc:Fallback>
                <p:oleObj r:id="rId6" imgW="127000" imgH="139700" progId="Equation.3">
                  <p:embed/>
                  <p:pic>
                    <p:nvPicPr>
                      <p:cNvPr id="189447" name="对象 7">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3557588"/>
                        <a:ext cx="274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9448" name="对象 8">
            <a:hlinkClick r:id="" action="ppaction://ole?verb=1"/>
          </p:cNvPr>
          <p:cNvGraphicFramePr>
            <a:graphicFrameLocks noChangeAspect="1"/>
          </p:cNvGraphicFramePr>
          <p:nvPr/>
        </p:nvGraphicFramePr>
        <p:xfrm>
          <a:off x="4932363" y="3032125"/>
          <a:ext cx="287337" cy="317500"/>
        </p:xfrm>
        <a:graphic>
          <a:graphicData uri="http://schemas.openxmlformats.org/presentationml/2006/ole">
            <mc:AlternateContent xmlns:mc="http://schemas.openxmlformats.org/markup-compatibility/2006">
              <mc:Choice xmlns:v="urn:schemas-microsoft-com:vml" Requires="v">
                <p:oleObj spid="_x0000_s7208" r:id="rId8" imgW="127000" imgH="139700" progId="Equation.3">
                  <p:embed/>
                </p:oleObj>
              </mc:Choice>
              <mc:Fallback>
                <p:oleObj r:id="rId8" imgW="127000" imgH="139700" progId="Equation.3">
                  <p:embed/>
                  <p:pic>
                    <p:nvPicPr>
                      <p:cNvPr id="189448" name="对象 8">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30321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9449" name="矩形 1"/>
          <p:cNvSpPr>
            <a:spLocks noChangeArrowheads="1"/>
          </p:cNvSpPr>
          <p:nvPr/>
        </p:nvSpPr>
        <p:spPr bwMode="auto">
          <a:xfrm>
            <a:off x="468313" y="2276475"/>
            <a:ext cx="852011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给定数据集合</a:t>
            </a:r>
            <a:r>
              <a:rPr lang="en-US" altLang="zh-CN" sz="2400" dirty="0">
                <a:latin typeface="Arial" panose="020B0604020202020204" pitchFamily="34" charset="0"/>
                <a:ea typeface="宋体" panose="02010600030101010101" pitchFamily="2" charset="-122"/>
                <a:sym typeface="微软雅黑" panose="020B0503020204020204" pitchFamily="34" charset="-122"/>
              </a:rPr>
              <a:t>D</a:t>
            </a:r>
            <a:r>
              <a:rPr lang="zh-CN" altLang="en-US" sz="2400" dirty="0">
                <a:latin typeface="Arial" panose="020B0604020202020204" pitchFamily="34" charset="0"/>
                <a:ea typeface="宋体" panose="02010600030101010101" pitchFamily="2" charset="-122"/>
                <a:sym typeface="微软雅黑" panose="020B0503020204020204" pitchFamily="34" charset="-122"/>
              </a:rPr>
              <a:t>，将其划分为</a:t>
            </a:r>
            <a:r>
              <a:rPr lang="en-US" altLang="zh-CN" sz="2400" i="1" dirty="0">
                <a:latin typeface="Arial" panose="020B0604020202020204" pitchFamily="34" charset="0"/>
                <a:ea typeface="宋体" panose="02010600030101010101" pitchFamily="2" charset="-122"/>
                <a:sym typeface="微软雅黑" panose="020B0503020204020204" pitchFamily="34" charset="-122"/>
              </a:rPr>
              <a:t>n</a:t>
            </a:r>
            <a:r>
              <a:rPr lang="zh-CN" altLang="en-US" sz="2400" dirty="0">
                <a:latin typeface="Arial" panose="020B0604020202020204" pitchFamily="34" charset="0"/>
                <a:ea typeface="宋体" panose="02010600030101010101" pitchFamily="2" charset="-122"/>
                <a:sym typeface="微软雅黑" panose="020B0503020204020204" pitchFamily="34" charset="-122"/>
              </a:rPr>
              <a:t>个互不相交的子集</a:t>
            </a:r>
            <a:endParaRPr lang="en-US" altLang="zh-CN" sz="2400" dirty="0">
              <a:latin typeface="Arial" panose="020B0604020202020204" pitchFamily="34" charset="0"/>
              <a:ea typeface="宋体" panose="02010600030101010101" pitchFamily="2" charset="-122"/>
              <a:sym typeface="微软雅黑" panose="020B0503020204020204" pitchFamily="34" charset="-122"/>
            </a:endParaRPr>
          </a:p>
          <a:p>
            <a:pPr eaLnBrk="1" hangingPunct="1">
              <a:lnSpc>
                <a:spcPct val="150000"/>
              </a:lnSpc>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sym typeface="微软雅黑" panose="020B0503020204020204" pitchFamily="34" charset="-122"/>
              </a:rPr>
              <a:t>                        </a:t>
            </a:r>
            <a:r>
              <a:rPr lang="zh-CN" altLang="en-US" sz="2400" dirty="0">
                <a:latin typeface="Arial" panose="020B0604020202020204" pitchFamily="34" charset="0"/>
                <a:ea typeface="宋体" panose="02010600030101010101" pitchFamily="2" charset="-122"/>
                <a:sym typeface="微软雅黑" panose="020B0503020204020204" pitchFamily="34" charset="-122"/>
              </a:rPr>
              <a:t>，设</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zh-CN" altLang="en-US" sz="2400" dirty="0">
                <a:latin typeface="Arial" panose="020B0604020202020204" pitchFamily="34" charset="0"/>
                <a:ea typeface="宋体" panose="02010600030101010101" pitchFamily="2" charset="-122"/>
                <a:sym typeface="微软雅黑" panose="020B0503020204020204" pitchFamily="34" charset="-122"/>
              </a:rPr>
              <a:t>为任一满足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差分隐私的隐私算法，则算法</a:t>
            </a:r>
            <a:r>
              <a:rPr lang="en-US" altLang="zh-CN" sz="2400" i="1" dirty="0">
                <a:latin typeface="Arial" panose="020B0604020202020204" pitchFamily="34" charset="0"/>
                <a:ea typeface="宋体" panose="02010600030101010101" pitchFamily="2" charset="-122"/>
                <a:sym typeface="微软雅黑" panose="020B0503020204020204" pitchFamily="34" charset="-122"/>
              </a:rPr>
              <a:t>M </a:t>
            </a:r>
            <a:r>
              <a:rPr lang="zh-CN" altLang="en-US" sz="2400" dirty="0">
                <a:latin typeface="Arial" panose="020B0604020202020204" pitchFamily="34" charset="0"/>
                <a:ea typeface="宋体" panose="02010600030101010101" pitchFamily="2" charset="-122"/>
                <a:sym typeface="微软雅黑" panose="020B0503020204020204" pitchFamily="34" charset="-122"/>
              </a:rPr>
              <a:t>在</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a:latin typeface="Arial" panose="020B0604020202020204" pitchFamily="34" charset="0"/>
                <a:ea typeface="宋体" panose="02010600030101010101" pitchFamily="2" charset="-122"/>
                <a:sym typeface="微软雅黑" panose="020B0503020204020204" pitchFamily="34" charset="-122"/>
              </a:rPr>
              <a:t>D</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1</a:t>
            </a:r>
            <a:r>
              <a:rPr lang="en-US" altLang="zh-CN" sz="2400" i="1"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err="1">
                <a:latin typeface="Arial" panose="020B0604020202020204" pitchFamily="34" charset="0"/>
                <a:ea typeface="宋体" panose="02010600030101010101" pitchFamily="2" charset="-122"/>
                <a:sym typeface="微软雅黑" panose="020B0503020204020204" pitchFamily="34" charset="-122"/>
              </a:rPr>
              <a:t>D</a:t>
            </a:r>
            <a:r>
              <a:rPr lang="en-US" altLang="zh-CN" sz="2400" i="1" baseline="-25000" dirty="0" err="1">
                <a:latin typeface="Arial" panose="020B0604020202020204" pitchFamily="34" charset="0"/>
                <a:ea typeface="宋体" panose="02010600030101010101" pitchFamily="2" charset="-122"/>
                <a:sym typeface="微软雅黑" panose="020B0503020204020204" pitchFamily="34" charset="-122"/>
              </a:rPr>
              <a:t>n</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上满足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a:t>
            </a:r>
          </a:p>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它</a:t>
            </a:r>
            <a:r>
              <a:rPr lang="zh-CN" altLang="zh-CN" sz="2400" dirty="0">
                <a:latin typeface="Arial" panose="020B0604020202020204" pitchFamily="34" charset="0"/>
                <a:ea typeface="宋体" panose="02010600030101010101" pitchFamily="2" charset="-122"/>
                <a:sym typeface="微软雅黑" panose="020B0503020204020204" pitchFamily="34" charset="-122"/>
              </a:rPr>
              <a:t>保证满足差分隐私的算法在其数据集的不相交子集的隐私性。</a:t>
            </a:r>
            <a:r>
              <a:rPr lang="zh-CN" altLang="en-US" sz="2400" dirty="0">
                <a:latin typeface="Arial" panose="020B0604020202020204" pitchFamily="34" charset="0"/>
                <a:ea typeface="宋体" panose="02010600030101010101" pitchFamily="2" charset="-122"/>
                <a:sym typeface="微软雅黑" panose="020B0503020204020204" pitchFamily="34" charset="-122"/>
              </a:rPr>
              <a:t> </a:t>
            </a:r>
          </a:p>
        </p:txBody>
      </p:sp>
      <p:sp>
        <p:nvSpPr>
          <p:cNvPr id="18945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E28F979-5D85-460A-A19B-DA1E062A59E2}" type="slidenum">
              <a:rPr lang="zh-CN" altLang="en-US" sz="1800">
                <a:latin typeface="Calibri" panose="020F0502020204030204" pitchFamily="34" charset="0"/>
                <a:ea typeface="宋体" panose="02010600030101010101" pitchFamily="2" charset="-122"/>
              </a:rPr>
              <a:t>111</a:t>
            </a:fld>
            <a:endParaRPr lang="zh-CN" altLang="en-US" sz="1800">
              <a:latin typeface="Calibri" panose="020F0502020204030204" pitchFamily="34" charset="0"/>
              <a:ea typeface="宋体" panose="02010600030101010101" pitchFamily="2" charset="-122"/>
            </a:endParaRPr>
          </a:p>
        </p:txBody>
      </p:sp>
      <p:sp>
        <p:nvSpPr>
          <p:cNvPr id="11" name="TextBox 49">
            <a:extLst>
              <a:ext uri="{FF2B5EF4-FFF2-40B4-BE49-F238E27FC236}">
                <a16:creationId xmlns:a16="http://schemas.microsoft.com/office/drawing/2014/main" id="{96CC60F8-65B8-4214-91CD-88D6B99CBA81}"/>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2" name="Rectangle 2">
            <a:extLst>
              <a:ext uri="{FF2B5EF4-FFF2-40B4-BE49-F238E27FC236}">
                <a16:creationId xmlns:a16="http://schemas.microsoft.com/office/drawing/2014/main" id="{993CE377-CAD0-4DB3-8623-09F9220D9B4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pic>
        <p:nvPicPr>
          <p:cNvPr id="1914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86" y="1427267"/>
            <a:ext cx="7359228" cy="33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A4DFFB5-1B5D-4914-BE0C-E7BD87B5590C}" type="slidenum">
              <a:rPr lang="zh-CN" altLang="en-US" sz="1800">
                <a:latin typeface="Calibri" panose="020F0502020204030204" pitchFamily="34" charset="0"/>
                <a:ea typeface="宋体" panose="02010600030101010101" pitchFamily="2" charset="-122"/>
              </a:rPr>
              <a:t>112</a:t>
            </a:fld>
            <a:endParaRPr lang="zh-CN" altLang="en-US" sz="1800">
              <a:latin typeface="Calibri" panose="020F050202020403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42331ED2-C387-4FE3-ABCA-647BEE8AB00D}"/>
              </a:ext>
            </a:extLst>
          </p:cNvPr>
          <p:cNvSpPr txBox="1"/>
          <p:nvPr/>
        </p:nvSpPr>
        <p:spPr>
          <a:xfrm>
            <a:off x="153988" y="4797152"/>
            <a:ext cx="9143999" cy="2123658"/>
          </a:xfrm>
          <a:prstGeom prst="rect">
            <a:avLst/>
          </a:prstGeom>
          <a:noFill/>
        </p:spPr>
        <p:txBody>
          <a:bodyPr wrap="square" rtlCol="0">
            <a:spAutoFit/>
          </a:bodyPr>
          <a:lstStyle/>
          <a:p>
            <a:pPr>
              <a:lnSpc>
                <a:spcPct val="150000"/>
              </a:lnSpc>
            </a:pPr>
            <a:r>
              <a:rPr lang="zh-CN" altLang="en-US" sz="2200" dirty="0"/>
              <a:t>总结：序列组合算法针对同一数据集，并行数据集针对不相交的数据集。</a:t>
            </a:r>
            <a:endParaRPr lang="en-US" altLang="zh-CN" sz="2200" dirty="0"/>
          </a:p>
          <a:p>
            <a:pPr>
              <a:lnSpc>
                <a:spcPct val="150000"/>
              </a:lnSpc>
            </a:pPr>
            <a:r>
              <a:rPr lang="zh-CN" altLang="en-US" sz="2200" dirty="0"/>
              <a:t>这里说的并行指的是，输入数据集的并行。</a:t>
            </a:r>
            <a:endParaRPr lang="en-US" altLang="zh-CN" sz="2200" dirty="0"/>
          </a:p>
          <a:p>
            <a:pPr>
              <a:lnSpc>
                <a:spcPct val="150000"/>
              </a:lnSpc>
            </a:pPr>
            <a:r>
              <a:rPr lang="zh-CN" altLang="en-US" sz="2200" dirty="0"/>
              <a:t>算法</a:t>
            </a:r>
            <a:r>
              <a:rPr lang="en-US" altLang="zh-CN" sz="2200" dirty="0"/>
              <a:t>A</a:t>
            </a:r>
            <a:r>
              <a:rPr lang="en-US" altLang="zh-CN" sz="2200" baseline="-25000" dirty="0"/>
              <a:t>i</a:t>
            </a:r>
            <a:r>
              <a:rPr lang="zh-CN" altLang="en-US" sz="2200" dirty="0"/>
              <a:t>指的是</a:t>
            </a:r>
            <a:r>
              <a:rPr lang="zh-CN" altLang="en-US" sz="2200" dirty="0">
                <a:sym typeface="微软雅黑" panose="020B0503020204020204" pitchFamily="34" charset="-122"/>
              </a:rPr>
              <a:t>满足</a:t>
            </a:r>
            <a:r>
              <a:rPr lang="el-GR" altLang="zh-CN" sz="2200" dirty="0"/>
              <a:t>ε</a:t>
            </a:r>
            <a:r>
              <a:rPr lang="zh-CN" altLang="en-US" sz="2200" dirty="0">
                <a:sym typeface="微软雅黑" panose="020B0503020204020204" pitchFamily="34" charset="-122"/>
              </a:rPr>
              <a:t>隐私预算的特定差分隐私算法。</a:t>
            </a:r>
            <a:endParaRPr lang="en-US" altLang="zh-CN" sz="2200" dirty="0">
              <a:sym typeface="微软雅黑" panose="020B0503020204020204" pitchFamily="34" charset="-122"/>
            </a:endParaRPr>
          </a:p>
          <a:p>
            <a:pPr>
              <a:lnSpc>
                <a:spcPct val="150000"/>
              </a:lnSpc>
            </a:pPr>
            <a:r>
              <a:rPr lang="zh-CN" altLang="en-US" sz="2200" dirty="0"/>
              <a:t>不同</a:t>
            </a:r>
            <a:r>
              <a:rPr lang="en-US" altLang="zh-CN" sz="2200" dirty="0"/>
              <a:t>A</a:t>
            </a:r>
            <a:r>
              <a:rPr lang="en-US" altLang="zh-CN" sz="2200" baseline="-25000" dirty="0"/>
              <a:t>i</a:t>
            </a:r>
            <a:r>
              <a:rPr lang="zh-CN" altLang="en-US" sz="2200" dirty="0"/>
              <a:t>说明并行组合算法满足</a:t>
            </a:r>
            <a:r>
              <a:rPr lang="el-GR" altLang="zh-CN" sz="2200" dirty="0"/>
              <a:t>ε</a:t>
            </a:r>
            <a:r>
              <a:rPr lang="en-US" altLang="zh-CN" sz="2200" dirty="0"/>
              <a:t>-</a:t>
            </a:r>
            <a:r>
              <a:rPr lang="zh-CN" altLang="en-US" sz="2200" dirty="0"/>
              <a:t>差分隐私。</a:t>
            </a:r>
          </a:p>
        </p:txBody>
      </p:sp>
      <p:sp>
        <p:nvSpPr>
          <p:cNvPr id="8" name="TextBox 49">
            <a:extLst>
              <a:ext uri="{FF2B5EF4-FFF2-40B4-BE49-F238E27FC236}">
                <a16:creationId xmlns:a16="http://schemas.microsoft.com/office/drawing/2014/main" id="{2AB01586-6850-4A95-A989-F1A810E169D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9" name="Rectangle 2">
            <a:extLst>
              <a:ext uri="{FF2B5EF4-FFF2-40B4-BE49-F238E27FC236}">
                <a16:creationId xmlns:a16="http://schemas.microsoft.com/office/drawing/2014/main" id="{4C397CD0-E0C4-445E-876B-AE3728E435F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3541" name="文本框 2"/>
          <p:cNvSpPr txBox="1">
            <a:spLocks noChangeArrowheads="1"/>
          </p:cNvSpPr>
          <p:nvPr/>
        </p:nvSpPr>
        <p:spPr bwMode="auto">
          <a:xfrm>
            <a:off x="167704" y="1934518"/>
            <a:ext cx="89408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        如何做到差分隐私？其实就是在查询结果里加入随机性。</a:t>
            </a:r>
          </a:p>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        任何一种方法，只要用在数据集上能满足差分隐私的核心思想，那这个方法就是满足差分隐私的。所以最常用的方法是在结果上加满足某种分布的噪音，使查询结果随机化。</a:t>
            </a:r>
          </a:p>
          <a:p>
            <a:pPr>
              <a:spcBef>
                <a:spcPct val="0"/>
              </a:spcBef>
              <a:buFont typeface="Arial" panose="020B0604020202020204" pitchFamily="34" charset="0"/>
              <a:buNone/>
            </a:pPr>
            <a:endParaRPr lang="zh-CN" altLang="en-US" sz="1800" dirty="0">
              <a:latin typeface="Times New Roman" panose="02020603050405020304" pitchFamily="18" charset="0"/>
              <a:ea typeface="宋体" panose="02010600030101010101" pitchFamily="2" charset="-122"/>
            </a:endParaRPr>
          </a:p>
        </p:txBody>
      </p:sp>
      <p:sp>
        <p:nvSpPr>
          <p:cNvPr id="193542" name="文本框 3"/>
          <p:cNvSpPr txBox="1">
            <a:spLocks noChangeArrowheads="1"/>
          </p:cNvSpPr>
          <p:nvPr/>
        </p:nvSpPr>
        <p:spPr bwMode="auto">
          <a:xfrm>
            <a:off x="539552" y="4888210"/>
            <a:ext cx="1512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rPr>
              <a:t>常用方法</a:t>
            </a:r>
          </a:p>
        </p:txBody>
      </p:sp>
      <p:sp>
        <p:nvSpPr>
          <p:cNvPr id="9" name="左大括号 8"/>
          <p:cNvSpPr/>
          <p:nvPr/>
        </p:nvSpPr>
        <p:spPr>
          <a:xfrm>
            <a:off x="2066727" y="4491334"/>
            <a:ext cx="201513" cy="1059731"/>
          </a:xfrm>
          <a:prstGeom prst="leftBrace">
            <a:avLst/>
          </a:prstGeom>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CN" altLang="en-US"/>
          </a:p>
        </p:txBody>
      </p:sp>
      <p:sp>
        <p:nvSpPr>
          <p:cNvPr id="193544" name="文本框 7"/>
          <p:cNvSpPr txBox="1">
            <a:spLocks noChangeArrowheads="1"/>
          </p:cNvSpPr>
          <p:nvPr/>
        </p:nvSpPr>
        <p:spPr bwMode="auto">
          <a:xfrm>
            <a:off x="2304852" y="5047009"/>
            <a:ext cx="6394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rPr>
              <a:t>指数机制：</a:t>
            </a:r>
            <a:r>
              <a:rPr lang="zh-CN" altLang="en-US" sz="2400" dirty="0">
                <a:latin typeface="Times New Roman" panose="02020603050405020304" pitchFamily="18" charset="0"/>
                <a:ea typeface="宋体" panose="02010600030101010101" pitchFamily="2" charset="-122"/>
              </a:rPr>
              <a:t>在查询结果里用指数分布来调整概率，适用于非数值型输出。</a:t>
            </a:r>
          </a:p>
        </p:txBody>
      </p:sp>
      <p:sp>
        <p:nvSpPr>
          <p:cNvPr id="193545" name="文本框 8"/>
          <p:cNvSpPr txBox="1">
            <a:spLocks noChangeArrowheads="1"/>
          </p:cNvSpPr>
          <p:nvPr/>
        </p:nvSpPr>
        <p:spPr bwMode="auto">
          <a:xfrm>
            <a:off x="2296914" y="4235226"/>
            <a:ext cx="6402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rPr>
              <a:t>拉普拉斯机制：</a:t>
            </a:r>
            <a:r>
              <a:rPr lang="zh-CN" altLang="en-US" sz="2400" dirty="0">
                <a:latin typeface="宋体" panose="02010600030101010101" pitchFamily="2" charset="-122"/>
                <a:ea typeface="宋体" panose="02010600030101010101" pitchFamily="2" charset="-122"/>
              </a:rPr>
              <a:t>在查询结果里加入</a:t>
            </a:r>
            <a:r>
              <a:rPr lang="en-US" altLang="zh-CN" sz="2400" dirty="0">
                <a:latin typeface="宋体" panose="02010600030101010101" pitchFamily="2" charset="-122"/>
                <a:ea typeface="宋体" panose="02010600030101010101" pitchFamily="2" charset="-122"/>
              </a:rPr>
              <a:t>Laplace</a:t>
            </a:r>
            <a:r>
              <a:rPr lang="zh-CN" altLang="en-US" sz="2400" dirty="0">
                <a:latin typeface="宋体" panose="02010600030101010101" pitchFamily="2" charset="-122"/>
                <a:ea typeface="宋体" panose="02010600030101010101" pitchFamily="2" charset="-122"/>
              </a:rPr>
              <a:t>分布的噪音，适用于数值型输出。</a:t>
            </a:r>
          </a:p>
        </p:txBody>
      </p:sp>
      <p:sp>
        <p:nvSpPr>
          <p:cNvPr id="1935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7EEEE22-F354-41CC-87C3-435D2C007CE5}" type="slidenum">
              <a:rPr lang="zh-CN" altLang="en-US" sz="1800">
                <a:latin typeface="Calibri" panose="020F0502020204030204" pitchFamily="34" charset="0"/>
                <a:ea typeface="宋体" panose="02010600030101010101" pitchFamily="2" charset="-122"/>
              </a:rPr>
              <a:t>113</a:t>
            </a:fld>
            <a:endParaRPr lang="zh-CN" altLang="en-US" sz="1800">
              <a:latin typeface="Calibri" panose="020F0502020204030204" pitchFamily="34" charset="0"/>
              <a:ea typeface="宋体" panose="02010600030101010101" pitchFamily="2" charset="-122"/>
            </a:endParaRPr>
          </a:p>
        </p:txBody>
      </p:sp>
      <p:sp>
        <p:nvSpPr>
          <p:cNvPr id="11" name="TextBox 49">
            <a:extLst>
              <a:ext uri="{FF2B5EF4-FFF2-40B4-BE49-F238E27FC236}">
                <a16:creationId xmlns:a16="http://schemas.microsoft.com/office/drawing/2014/main" id="{C0D187F5-DD0D-435A-B262-73B0521825D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2" name="Rectangle 2">
            <a:extLst>
              <a:ext uri="{FF2B5EF4-FFF2-40B4-BE49-F238E27FC236}">
                <a16:creationId xmlns:a16="http://schemas.microsoft.com/office/drawing/2014/main" id="{C8437974-1583-42DD-87E4-D6513F3E3D0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pic>
        <p:nvPicPr>
          <p:cNvPr id="19558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1340768"/>
            <a:ext cx="89947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455298F-2DF6-41B2-8434-3D8C67995CC2}" type="slidenum">
              <a:rPr lang="zh-CN" altLang="en-US" sz="1800">
                <a:latin typeface="Calibri" panose="020F0502020204030204" pitchFamily="34" charset="0"/>
                <a:ea typeface="宋体" panose="02010600030101010101" pitchFamily="2" charset="-122"/>
              </a:rPr>
              <a:t>114</a:t>
            </a:fld>
            <a:endParaRPr lang="zh-CN" altLang="en-US" sz="1800">
              <a:latin typeface="Calibri" panose="020F0502020204030204" pitchFamily="34" charset="0"/>
              <a:ea typeface="宋体" panose="02010600030101010101" pitchFamily="2" charset="-122"/>
            </a:endParaRPr>
          </a:p>
        </p:txBody>
      </p:sp>
      <p:sp>
        <p:nvSpPr>
          <p:cNvPr id="12" name="文本框 11">
            <a:extLst>
              <a:ext uri="{FF2B5EF4-FFF2-40B4-BE49-F238E27FC236}">
                <a16:creationId xmlns:a16="http://schemas.microsoft.com/office/drawing/2014/main" id="{E4AFEE1C-A798-46A0-9FEE-D6D05F0AEFE9}"/>
              </a:ext>
            </a:extLst>
          </p:cNvPr>
          <p:cNvSpPr txBox="1"/>
          <p:nvPr/>
        </p:nvSpPr>
        <p:spPr>
          <a:xfrm>
            <a:off x="323528" y="3228791"/>
            <a:ext cx="5040560" cy="1512168"/>
          </a:xfrm>
          <a:prstGeom prst="rect">
            <a:avLst/>
          </a:prstGeom>
          <a:noFill/>
        </p:spPr>
        <p:txBody>
          <a:bodyPr wrap="square" rtlCol="0">
            <a:spAutoFit/>
          </a:bodyPr>
          <a:lstStyle/>
          <a:p>
            <a:endParaRPr lang="zh-CN" altLang="en-US" dirty="0"/>
          </a:p>
        </p:txBody>
      </p:sp>
      <p:sp>
        <p:nvSpPr>
          <p:cNvPr id="19" name="Rectangle 16">
            <a:extLst>
              <a:ext uri="{FF2B5EF4-FFF2-40B4-BE49-F238E27FC236}">
                <a16:creationId xmlns:a16="http://schemas.microsoft.com/office/drawing/2014/main" id="{AC8959D1-82DD-4FEA-A55C-CFA320E664B5}"/>
              </a:ext>
            </a:extLst>
          </p:cNvPr>
          <p:cNvSpPr>
            <a:spLocks noChangeArrowheads="1"/>
          </p:cNvSpPr>
          <p:nvPr/>
        </p:nvSpPr>
        <p:spPr bwMode="auto">
          <a:xfrm>
            <a:off x="153988" y="3028890"/>
            <a:ext cx="7658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121212"/>
                </a:solidFill>
                <a:effectLst/>
                <a:latin typeface="宋体" panose="02010600030101010101" pitchFamily="2" charset="-122"/>
              </a:rPr>
              <a:t>其中，</a:t>
            </a:r>
            <a:r>
              <a:rPr kumimoji="0" lang="en-US" altLang="zh-CN" sz="2000" b="0" i="0" u="none" strike="noStrike" cap="none" normalizeH="0" baseline="0" dirty="0">
                <a:ln>
                  <a:noFill/>
                </a:ln>
                <a:solidFill>
                  <a:srgbClr val="121212"/>
                </a:solidFill>
                <a:effectLst/>
                <a:latin typeface="宋体" panose="02010600030101010101" pitchFamily="2" charset="-122"/>
              </a:rPr>
              <a:t>μ</a:t>
            </a:r>
            <a:r>
              <a:rPr kumimoji="0" lang="zh-CN" altLang="zh-CN" sz="2000" b="0" i="0" u="none" strike="noStrike" cap="none" normalizeH="0" baseline="0" dirty="0">
                <a:ln>
                  <a:noFill/>
                </a:ln>
                <a:solidFill>
                  <a:srgbClr val="121212"/>
                </a:solidFill>
                <a:effectLst/>
                <a:latin typeface="宋体" panose="02010600030101010101" pitchFamily="2" charset="-122"/>
              </a:rPr>
              <a:t>是位置参数，</a:t>
            </a:r>
            <a:r>
              <a:rPr kumimoji="0" lang="en-US" altLang="zh-CN" sz="2000" b="0" i="0" u="none" strike="noStrike" cap="none" normalizeH="0" baseline="0" dirty="0">
                <a:ln>
                  <a:noFill/>
                </a:ln>
                <a:solidFill>
                  <a:srgbClr val="121212"/>
                </a:solidFill>
                <a:effectLst/>
                <a:latin typeface="宋体" panose="02010600030101010101" pitchFamily="2" charset="-122"/>
              </a:rPr>
              <a:t>b</a:t>
            </a:r>
            <a:r>
              <a:rPr kumimoji="0" lang="zh-CN" altLang="zh-CN" sz="2000" b="0" i="0" u="none" strike="noStrike" cap="none" normalizeH="0" baseline="0" dirty="0">
                <a:ln>
                  <a:noFill/>
                </a:ln>
                <a:solidFill>
                  <a:srgbClr val="121212"/>
                </a:solidFill>
                <a:effectLst/>
                <a:latin typeface="宋体" panose="02010600030101010101" pitchFamily="2" charset="-122"/>
              </a:rPr>
              <a:t>是尺度参数。画出来就是长这样：</a:t>
            </a:r>
            <a:r>
              <a:rPr kumimoji="0" lang="zh-CN" altLang="zh-CN" sz="2000" b="0" i="0" u="none" strike="noStrike" cap="none" normalizeH="0" baseline="0" dirty="0">
                <a:ln>
                  <a:noFill/>
                </a:ln>
                <a:solidFill>
                  <a:schemeClr val="tx1"/>
                </a:solidFill>
                <a:effectLst/>
                <a:latin typeface="宋体" panose="02010600030101010101" pitchFamily="2" charset="-122"/>
              </a:rPr>
              <a:t> </a:t>
            </a:r>
          </a:p>
        </p:txBody>
      </p:sp>
      <p:sp>
        <p:nvSpPr>
          <p:cNvPr id="20" name="AutoShape 17" descr="[公式]">
            <a:extLst>
              <a:ext uri="{FF2B5EF4-FFF2-40B4-BE49-F238E27FC236}">
                <a16:creationId xmlns:a16="http://schemas.microsoft.com/office/drawing/2014/main" id="{491BB52F-9A1F-487B-B5CE-878DD301552F}"/>
              </a:ext>
            </a:extLst>
          </p:cNvPr>
          <p:cNvSpPr>
            <a:spLocks noChangeAspect="1" noChangeArrowheads="1"/>
          </p:cNvSpPr>
          <p:nvPr/>
        </p:nvSpPr>
        <p:spPr bwMode="auto">
          <a:xfrm>
            <a:off x="260254" y="3084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8" descr="[公式]">
            <a:extLst>
              <a:ext uri="{FF2B5EF4-FFF2-40B4-BE49-F238E27FC236}">
                <a16:creationId xmlns:a16="http://schemas.microsoft.com/office/drawing/2014/main" id="{6BE73026-B0CC-4E4D-B6BB-FE8B6A6E795A}"/>
              </a:ext>
            </a:extLst>
          </p:cNvPr>
          <p:cNvSpPr>
            <a:spLocks noChangeAspect="1" noChangeArrowheads="1"/>
          </p:cNvSpPr>
          <p:nvPr/>
        </p:nvSpPr>
        <p:spPr bwMode="auto">
          <a:xfrm>
            <a:off x="1889029" y="3084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9A4EA2C6-CAB2-486F-861E-55EBE1019FCA}"/>
              </a:ext>
            </a:extLst>
          </p:cNvPr>
          <p:cNvPicPr>
            <a:picLocks noChangeAspect="1"/>
          </p:cNvPicPr>
          <p:nvPr/>
        </p:nvPicPr>
        <p:blipFill>
          <a:blip r:embed="rId4"/>
          <a:stretch>
            <a:fillRect/>
          </a:stretch>
        </p:blipFill>
        <p:spPr>
          <a:xfrm>
            <a:off x="636229" y="3630126"/>
            <a:ext cx="3935771" cy="3036977"/>
          </a:xfrm>
          <a:prstGeom prst="rect">
            <a:avLst/>
          </a:prstGeom>
        </p:spPr>
      </p:pic>
      <p:sp>
        <p:nvSpPr>
          <p:cNvPr id="2" name="矩形 1"/>
          <p:cNvSpPr/>
          <p:nvPr/>
        </p:nvSpPr>
        <p:spPr>
          <a:xfrm>
            <a:off x="5330056" y="4849046"/>
            <a:ext cx="2736647" cy="646331"/>
          </a:xfrm>
          <a:prstGeom prst="rect">
            <a:avLst/>
          </a:prstGeom>
        </p:spPr>
        <p:txBody>
          <a:bodyPr wrap="none">
            <a:spAutoFit/>
          </a:bodyPr>
          <a:lstStyle/>
          <a:p>
            <a:pPr eaLnBrk="1" hangingPunct="1"/>
            <a:r>
              <a:rPr lang="zh-CN" altLang="en-US" dirty="0">
                <a:solidFill>
                  <a:srgbClr val="121212"/>
                </a:solidFill>
                <a:latin typeface="宋体" panose="02010600030101010101" pitchFamily="2" charset="-122"/>
              </a:rPr>
              <a:t>通常</a:t>
            </a:r>
            <a:r>
              <a:rPr lang="el-GR" altLang="zh-CN" dirty="0">
                <a:solidFill>
                  <a:srgbClr val="121212"/>
                </a:solidFill>
                <a:latin typeface="宋体" panose="02010600030101010101" pitchFamily="2" charset="-122"/>
              </a:rPr>
              <a:t>μ</a:t>
            </a:r>
            <a:r>
              <a:rPr lang="zh-CN" altLang="en-US" dirty="0">
                <a:solidFill>
                  <a:srgbClr val="121212"/>
                </a:solidFill>
                <a:latin typeface="宋体" panose="02010600030101010101" pitchFamily="2" charset="-122"/>
              </a:rPr>
              <a:t>为</a:t>
            </a:r>
            <a:r>
              <a:rPr lang="en-US" altLang="zh-CN" dirty="0">
                <a:solidFill>
                  <a:srgbClr val="121212"/>
                </a:solidFill>
                <a:latin typeface="宋体" panose="02010600030101010101" pitchFamily="2" charset="-122"/>
              </a:rPr>
              <a:t>0</a:t>
            </a:r>
          </a:p>
          <a:p>
            <a:pPr eaLnBrk="1" hangingPunct="1"/>
            <a:r>
              <a:rPr lang="en-US" altLang="zh-CN" dirty="0">
                <a:solidFill>
                  <a:srgbClr val="121212"/>
                </a:solidFill>
                <a:latin typeface="宋体" panose="02010600030101010101" pitchFamily="2" charset="-122"/>
              </a:rPr>
              <a:t>b</a:t>
            </a:r>
            <a:r>
              <a:rPr lang="zh-CN" altLang="zh-CN" dirty="0">
                <a:solidFill>
                  <a:srgbClr val="121212"/>
                </a:solidFill>
                <a:latin typeface="宋体" panose="02010600030101010101" pitchFamily="2" charset="-122"/>
              </a:rPr>
              <a:t>是尺度参数</a:t>
            </a:r>
            <a:r>
              <a:rPr lang="en-US" altLang="zh-CN" dirty="0">
                <a:solidFill>
                  <a:srgbClr val="121212"/>
                </a:solidFill>
                <a:latin typeface="宋体" panose="02010600030101010101" pitchFamily="2" charset="-122"/>
              </a:rPr>
              <a:t>=</a:t>
            </a:r>
            <a:r>
              <a:rPr lang="zh-CN" altLang="en-US" dirty="0">
                <a:solidFill>
                  <a:srgbClr val="121212"/>
                </a:solidFill>
                <a:latin typeface="宋体" panose="02010600030101010101" pitchFamily="2" charset="-122"/>
              </a:rPr>
              <a:t>敏感度</a:t>
            </a:r>
            <a:r>
              <a:rPr lang="el-GR" altLang="zh-CN" b="1" dirty="0"/>
              <a:t>Δ</a:t>
            </a:r>
            <a:r>
              <a:rPr lang="en-US" altLang="zh-CN" b="1" dirty="0"/>
              <a:t>f</a:t>
            </a:r>
            <a:r>
              <a:rPr lang="en-US" altLang="zh-CN" dirty="0">
                <a:solidFill>
                  <a:srgbClr val="121212"/>
                </a:solidFill>
                <a:latin typeface="宋体" panose="02010600030101010101" pitchFamily="2" charset="-122"/>
              </a:rPr>
              <a:t>/</a:t>
            </a:r>
            <a:r>
              <a:rPr lang="en-US" altLang="zh-CN" b="1" dirty="0"/>
              <a:t>ɛ</a:t>
            </a:r>
          </a:p>
        </p:txBody>
      </p:sp>
      <p:sp>
        <p:nvSpPr>
          <p:cNvPr id="13" name="TextBox 49">
            <a:extLst>
              <a:ext uri="{FF2B5EF4-FFF2-40B4-BE49-F238E27FC236}">
                <a16:creationId xmlns:a16="http://schemas.microsoft.com/office/drawing/2014/main" id="{DC85BEA3-C395-4DE0-BAEC-6906A9AEA9D1}"/>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4" name="Rectangle 2">
            <a:extLst>
              <a:ext uri="{FF2B5EF4-FFF2-40B4-BE49-F238E27FC236}">
                <a16:creationId xmlns:a16="http://schemas.microsoft.com/office/drawing/2014/main" id="{123D8700-A0B1-4D42-8E19-3ACC35914DF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pic>
        <p:nvPicPr>
          <p:cNvPr id="197637" name="图片 1"/>
          <p:cNvPicPr>
            <a:picLocks noChangeAspect="1" noChangeArrowheads="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153988" y="1727630"/>
            <a:ext cx="8834437" cy="155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8" name="图片 2"/>
          <p:cNvPicPr>
            <a:picLocks noChangeAspect="1" noChangeArrowheads="1"/>
          </p:cNvPicPr>
          <p:nvPr/>
        </p:nvPicPr>
        <p:blipFill>
          <a:blip r:embed="rId4">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467544" y="3356992"/>
            <a:ext cx="7897762" cy="20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9" name="矩形 1"/>
          <p:cNvSpPr>
            <a:spLocks noChangeArrowheads="1"/>
          </p:cNvSpPr>
          <p:nvPr/>
        </p:nvSpPr>
        <p:spPr bwMode="auto">
          <a:xfrm>
            <a:off x="2285206" y="558006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l-GR" altLang="zh-CN" sz="1800" b="1" dirty="0">
                <a:latin typeface="Arial" panose="020B0604020202020204" pitchFamily="34" charset="0"/>
                <a:ea typeface="宋体" panose="02010600030101010101" pitchFamily="2" charset="-122"/>
              </a:rPr>
              <a:t>Δ</a:t>
            </a:r>
            <a:r>
              <a:rPr lang="en-US" altLang="zh-CN" sz="1800" b="1" dirty="0">
                <a:latin typeface="Arial" panose="020B0604020202020204" pitchFamily="34" charset="0"/>
                <a:ea typeface="宋体" panose="02010600030101010101" pitchFamily="2" charset="-122"/>
              </a:rPr>
              <a:t>f</a:t>
            </a:r>
            <a:r>
              <a:rPr lang="zh-CN" altLang="en-US" sz="1800" b="1" dirty="0">
                <a:latin typeface="Arial" panose="020B0604020202020204" pitchFamily="34" charset="0"/>
                <a:ea typeface="宋体" panose="02010600030101010101" pitchFamily="2" charset="-122"/>
              </a:rPr>
              <a:t>：敏感度</a:t>
            </a:r>
            <a:endParaRPr lang="en-US" altLang="zh-CN" sz="1800" b="1" dirty="0">
              <a:latin typeface="Arial" panose="020B0604020202020204" pitchFamily="34" charset="0"/>
              <a:ea typeface="宋体" panose="02010600030101010101" pitchFamily="2" charset="-122"/>
            </a:endParaRPr>
          </a:p>
          <a:p>
            <a:pPr eaLnBrk="1" hangingPunct="1">
              <a:spcBef>
                <a:spcPct val="0"/>
              </a:spcBef>
              <a:buFontTx/>
              <a:buNone/>
            </a:pPr>
            <a:r>
              <a:rPr lang="zh-CN" altLang="en-US" sz="1800" b="1" dirty="0">
                <a:latin typeface="Arial" panose="020B0604020202020204" pitchFamily="34" charset="0"/>
                <a:ea typeface="宋体" panose="02010600030101010101" pitchFamily="2" charset="-122"/>
              </a:rPr>
              <a:t>从这里可以看出，隐私预算</a:t>
            </a:r>
            <a:r>
              <a:rPr lang="en-US" altLang="zh-CN" sz="1800" b="1" dirty="0">
                <a:latin typeface="Arial" panose="020B0604020202020204" pitchFamily="34" charset="0"/>
                <a:ea typeface="宋体" panose="02010600030101010101" pitchFamily="2" charset="-122"/>
              </a:rPr>
              <a:t>ɛ</a:t>
            </a:r>
            <a:r>
              <a:rPr lang="zh-CN" altLang="en-US" sz="1800" b="1" dirty="0">
                <a:latin typeface="Arial" panose="020B0604020202020204" pitchFamily="34" charset="0"/>
                <a:ea typeface="宋体" panose="02010600030101010101" pitchFamily="2" charset="-122"/>
              </a:rPr>
              <a:t>越小，虽然保护等级越高，但是对应的添加的噪音也越大。</a:t>
            </a:r>
            <a:endParaRPr lang="en-US" altLang="zh-CN" sz="1800" b="1" dirty="0">
              <a:latin typeface="Arial" panose="020B0604020202020204" pitchFamily="34" charset="0"/>
              <a:ea typeface="宋体" panose="02010600030101010101" pitchFamily="2" charset="-122"/>
            </a:endParaRPr>
          </a:p>
        </p:txBody>
      </p:sp>
      <p:sp>
        <p:nvSpPr>
          <p:cNvPr id="19764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22CE7612-0ADE-4222-90B2-74967B058777}" type="slidenum">
              <a:rPr lang="zh-CN" altLang="en-US" sz="1800">
                <a:latin typeface="Calibri" panose="020F0502020204030204" pitchFamily="34" charset="0"/>
                <a:ea typeface="宋体" panose="02010600030101010101" pitchFamily="2" charset="-122"/>
              </a:rPr>
              <a:t>115</a:t>
            </a:fld>
            <a:endParaRPr lang="zh-CN" altLang="en-US" sz="1800">
              <a:latin typeface="Calibri" panose="020F0502020204030204" pitchFamily="34" charset="0"/>
              <a:ea typeface="宋体" panose="02010600030101010101" pitchFamily="2" charset="-122"/>
            </a:endParaRPr>
          </a:p>
        </p:txBody>
      </p:sp>
      <p:sp>
        <p:nvSpPr>
          <p:cNvPr id="9" name="TextBox 49">
            <a:extLst>
              <a:ext uri="{FF2B5EF4-FFF2-40B4-BE49-F238E27FC236}">
                <a16:creationId xmlns:a16="http://schemas.microsoft.com/office/drawing/2014/main" id="{4BD49DDA-8F45-475B-AE10-CF0184FC0D94}"/>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4.3.2 </a:t>
            </a:r>
            <a:r>
              <a:rPr lang="zh-CN" altLang="en-US" sz="2400" b="1" dirty="0">
                <a:latin typeface="黑体" panose="02010609060101010101" pitchFamily="49" charset="-122"/>
                <a:ea typeface="黑体" panose="02010609060101010101" pitchFamily="49" charset="-122"/>
              </a:rPr>
              <a:t>差分隐私的基本概念</a:t>
            </a:r>
          </a:p>
        </p:txBody>
      </p:sp>
      <p:sp>
        <p:nvSpPr>
          <p:cNvPr id="10" name="Rectangle 2">
            <a:extLst>
              <a:ext uri="{FF2B5EF4-FFF2-40B4-BE49-F238E27FC236}">
                <a16:creationId xmlns:a16="http://schemas.microsoft.com/office/drawing/2014/main" id="{E6F2B9E4-52A7-4FF8-BC89-0556030327C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Text Box 3">
            <a:extLst>
              <a:ext uri="{FF2B5EF4-FFF2-40B4-BE49-F238E27FC236}">
                <a16:creationId xmlns:a16="http://schemas.microsoft.com/office/drawing/2014/main" id="{C8C8847D-B7F2-4406-83DC-CC23D3CCC4DC}"/>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6070" name="灯片编号占位符 11">
            <a:extLst>
              <a:ext uri="{FF2B5EF4-FFF2-40B4-BE49-F238E27FC236}">
                <a16:creationId xmlns:a16="http://schemas.microsoft.com/office/drawing/2014/main" id="{E0C3E533-2E28-422A-A4DB-47C2880F034B}"/>
              </a:ext>
            </a:extLst>
          </p:cNvPr>
          <p:cNvSpPr txBox="1">
            <a:spLocks/>
          </p:cNvSpPr>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46BF663-28C0-4248-8F00-FBD40947AB61}" type="slidenum">
              <a:rPr lang="zh-CN" altLang="en-US" sz="1800">
                <a:latin typeface="Calibri" panose="020F0502020204030204" pitchFamily="34" charset="0"/>
                <a:ea typeface="宋体" panose="02010600030101010101" pitchFamily="2" charset="-122"/>
              </a:rPr>
              <a:pPr>
                <a:spcBef>
                  <a:spcPct val="0"/>
                </a:spcBef>
                <a:buFontTx/>
                <a:buNone/>
              </a:pPr>
              <a:t>116</a:t>
            </a:fld>
            <a:endParaRPr lang="zh-CN" altLang="en-US" sz="1800">
              <a:latin typeface="Calibri" panose="020F0502020204030204" pitchFamily="34" charset="0"/>
              <a:ea typeface="宋体" panose="02010600030101010101" pitchFamily="2" charset="-122"/>
            </a:endParaRPr>
          </a:p>
        </p:txBody>
      </p:sp>
      <p:sp>
        <p:nvSpPr>
          <p:cNvPr id="2" name="矩形 1">
            <a:extLst>
              <a:ext uri="{FF2B5EF4-FFF2-40B4-BE49-F238E27FC236}">
                <a16:creationId xmlns:a16="http://schemas.microsoft.com/office/drawing/2014/main" id="{554E185E-1944-8544-8956-874A32063155}"/>
              </a:ext>
            </a:extLst>
          </p:cNvPr>
          <p:cNvSpPr/>
          <p:nvPr/>
        </p:nvSpPr>
        <p:spPr>
          <a:xfrm>
            <a:off x="3059832" y="2858953"/>
            <a:ext cx="2387192" cy="1200329"/>
          </a:xfrm>
          <a:prstGeom prst="rect">
            <a:avLst/>
          </a:prstGeom>
        </p:spPr>
        <p:txBody>
          <a:bodyPr wrap="none">
            <a:spAutoFit/>
          </a:bodyPr>
          <a:lstStyle/>
          <a:p>
            <a:pPr marL="342900" indent="-342900">
              <a:lnSpc>
                <a:spcPct val="150000"/>
              </a:lnSpc>
              <a:buFont typeface="Wingdings" panose="05000000000000000000" pitchFamily="2" charset="2"/>
              <a:buChar char="l"/>
            </a:pPr>
            <a:r>
              <a:rPr lang="zh-CN" altLang="en-US" sz="2400" b="1" dirty="0">
                <a:latin typeface="宋体" panose="02010600030101010101" pitchFamily="2" charset="-122"/>
              </a:rPr>
              <a:t>希尔伯特曲线</a:t>
            </a:r>
            <a:endParaRPr lang="en-US" altLang="zh-CN" sz="2400" b="1" dirty="0">
              <a:latin typeface="宋体" panose="02010600030101010101" pitchFamily="2" charset="-122"/>
            </a:endParaRPr>
          </a:p>
          <a:p>
            <a:pPr marL="342900" indent="-342900">
              <a:lnSpc>
                <a:spcPct val="150000"/>
              </a:lnSpc>
              <a:buFont typeface="Wingdings" panose="05000000000000000000" pitchFamily="2" charset="2"/>
              <a:buChar char="l"/>
            </a:pPr>
            <a:r>
              <a:rPr lang="zh-CN" altLang="en-US" sz="2400" b="1" dirty="0">
                <a:latin typeface="宋体" panose="02010600030101010101" pitchFamily="2" charset="-122"/>
              </a:rPr>
              <a:t>差分隐私</a:t>
            </a:r>
            <a:endParaRPr lang="en-US" altLang="zh-CN" sz="2400" b="1" dirty="0">
              <a:latin typeface="宋体" panose="02010600030101010101" pitchFamily="2" charset="-122"/>
            </a:endParaRPr>
          </a:p>
        </p:txBody>
      </p:sp>
      <p:sp>
        <p:nvSpPr>
          <p:cNvPr id="12" name="TextBox 49">
            <a:extLst>
              <a:ext uri="{FF2B5EF4-FFF2-40B4-BE49-F238E27FC236}">
                <a16:creationId xmlns:a16="http://schemas.microsoft.com/office/drawing/2014/main" id="{75D0021A-BFBE-47CC-99F7-57CF16D66C99}"/>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4.4 </a:t>
            </a:r>
            <a:r>
              <a:rPr lang="zh-CN" altLang="en-US" sz="2400" b="1" dirty="0">
                <a:latin typeface="黑体" panose="02010609060101010101" pitchFamily="49" charset="-122"/>
                <a:ea typeface="黑体" panose="02010609060101010101" pitchFamily="49" charset="-122"/>
              </a:rPr>
              <a:t>本章复习重点</a:t>
            </a:r>
          </a:p>
        </p:txBody>
      </p:sp>
      <p:sp>
        <p:nvSpPr>
          <p:cNvPr id="13" name="Rectangle 2">
            <a:extLst>
              <a:ext uri="{FF2B5EF4-FFF2-40B4-BE49-F238E27FC236}">
                <a16:creationId xmlns:a16="http://schemas.microsoft.com/office/drawing/2014/main" id="{3D74C9EF-E4BA-4E90-A4A8-E93318826BE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extLst>
      <p:ext uri="{BB962C8B-B14F-4D97-AF65-F5344CB8AC3E}">
        <p14:creationId xmlns:p14="http://schemas.microsoft.com/office/powerpoint/2010/main" val="146071058"/>
      </p:ext>
    </p:extLst>
  </p:cSld>
  <p:clrMapOvr>
    <a:masterClrMapping/>
  </p:clrMapOvr>
  <p:transition advTm="16782"/>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117</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rgbClr val="FFFF00"/>
                  </a:solidFill>
                  <a:latin typeface="Arial" panose="020B0604020202020204" pitchFamily="34" charset="0"/>
                </a:rPr>
                <a:t>车联网安全、区块链与</a:t>
              </a:r>
              <a:r>
                <a:rPr lang="en-US" altLang="zh-CN" sz="2400" b="1" dirty="0" err="1">
                  <a:solidFill>
                    <a:srgbClr val="FFFF00"/>
                  </a:solidFill>
                  <a:latin typeface="Arial" panose="020B0604020202020204" pitchFamily="34" charset="0"/>
                </a:rPr>
                <a:t>IoT</a:t>
              </a:r>
              <a:endParaRPr lang="zh-CN" altLang="en-US" sz="2400" b="1" dirty="0">
                <a:solidFill>
                  <a:srgbClr val="FFFF00"/>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1322869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2966F11-C381-43EB-9AA6-8B99BD5DCD6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16387" name="TextBox 49">
            <a:extLst>
              <a:ext uri="{FF2B5EF4-FFF2-40B4-BE49-F238E27FC236}">
                <a16:creationId xmlns:a16="http://schemas.microsoft.com/office/drawing/2014/main" id="{2E07DFB0-FD0D-4919-9F18-0984ECFC24FC}"/>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5.1 </a:t>
            </a:r>
            <a:r>
              <a:rPr lang="zh-CN" altLang="en-US" sz="2400" b="1" dirty="0">
                <a:latin typeface="黑体" panose="02010609060101010101" pitchFamily="49" charset="-122"/>
                <a:ea typeface="黑体" panose="02010609060101010101" pitchFamily="49" charset="-122"/>
              </a:rPr>
              <a:t>车联网概述</a:t>
            </a:r>
          </a:p>
        </p:txBody>
      </p:sp>
      <p:sp>
        <p:nvSpPr>
          <p:cNvPr id="5" name="内容占位符 2">
            <a:extLst>
              <a:ext uri="{FF2B5EF4-FFF2-40B4-BE49-F238E27FC236}">
                <a16:creationId xmlns:a16="http://schemas.microsoft.com/office/drawing/2014/main" id="{D46A13A3-C2BA-420F-B5E4-B9C9AB40AFB4}"/>
              </a:ext>
            </a:extLst>
          </p:cNvPr>
          <p:cNvSpPr txBox="1">
            <a:spLocks/>
          </p:cNvSpPr>
          <p:nvPr/>
        </p:nvSpPr>
        <p:spPr>
          <a:xfrm>
            <a:off x="555625" y="1598613"/>
            <a:ext cx="8121650"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defRPr/>
            </a:pPr>
            <a:r>
              <a:rPr lang="zh-CN" altLang="en-US" sz="2400" dirty="0">
                <a:solidFill>
                  <a:schemeClr val="tx1"/>
                </a:solidFill>
              </a:rPr>
              <a:t>车联网（</a:t>
            </a:r>
            <a:r>
              <a:rPr lang="en-US" altLang="zh-CN" sz="2400" dirty="0">
                <a:solidFill>
                  <a:schemeClr val="tx1"/>
                </a:solidFill>
              </a:rPr>
              <a:t>Internet of  Vehicles</a:t>
            </a:r>
            <a:r>
              <a:rPr lang="zh-CN" altLang="en-US" sz="2400" dirty="0">
                <a:solidFill>
                  <a:schemeClr val="tx1"/>
                </a:solidFill>
              </a:rPr>
              <a:t>）是以车内网、车际网和车载移动互联网为基础，按照约定的通信协议和数据交互标准，在车</a:t>
            </a:r>
            <a:r>
              <a:rPr lang="en-US" altLang="zh-CN" sz="2400" dirty="0">
                <a:solidFill>
                  <a:schemeClr val="tx1"/>
                </a:solidFill>
              </a:rPr>
              <a:t>-X</a:t>
            </a:r>
            <a:r>
              <a:rPr lang="zh-CN" altLang="en-US" sz="2400" dirty="0">
                <a:solidFill>
                  <a:schemeClr val="tx1"/>
                </a:solidFill>
              </a:rPr>
              <a:t>（</a:t>
            </a:r>
            <a:r>
              <a:rPr lang="en-US" altLang="zh-CN" sz="2400" dirty="0">
                <a:solidFill>
                  <a:schemeClr val="tx1"/>
                </a:solidFill>
              </a:rPr>
              <a:t>X</a:t>
            </a:r>
            <a:r>
              <a:rPr lang="zh-CN" altLang="en-US" sz="2400" dirty="0">
                <a:solidFill>
                  <a:schemeClr val="tx1"/>
                </a:solidFill>
              </a:rPr>
              <a:t>：车、路、行人及互联网等）之间，进行无线通讯和信息交换的大系统网络，是能够实现智能化交通管理、智能动态信息服务和车辆智能化控制的一体化网络</a:t>
            </a:r>
          </a:p>
          <a:p>
            <a:pPr>
              <a:buClrTx/>
              <a:buFont typeface="Wingdings" panose="05000000000000000000" pitchFamily="2" charset="2"/>
              <a:buChar char="n"/>
              <a:defRPr/>
            </a:pPr>
            <a:r>
              <a:rPr lang="en-US" altLang="zh-CN" sz="2400" dirty="0">
                <a:solidFill>
                  <a:schemeClr val="tx1"/>
                </a:solidFill>
              </a:rPr>
              <a:t>GPS+</a:t>
            </a:r>
            <a:r>
              <a:rPr lang="zh-CN" altLang="en-US" sz="2400" dirty="0">
                <a:solidFill>
                  <a:schemeClr val="tx1"/>
                </a:solidFill>
              </a:rPr>
              <a:t>蜂窝网</a:t>
            </a:r>
            <a:endParaRPr lang="en-US" altLang="zh-CN" sz="2400" dirty="0">
              <a:solidFill>
                <a:schemeClr val="tx1"/>
              </a:solidFill>
            </a:endParaRPr>
          </a:p>
          <a:p>
            <a:pPr>
              <a:buClrTx/>
              <a:buFont typeface="Wingdings" panose="05000000000000000000" pitchFamily="2" charset="2"/>
              <a:buChar char="n"/>
              <a:defRPr/>
            </a:pPr>
            <a:r>
              <a:rPr lang="zh-CN" altLang="en-US" sz="2400" dirty="0">
                <a:solidFill>
                  <a:schemeClr val="tx1"/>
                </a:solidFill>
              </a:rPr>
              <a:t>并不是完整意义上的车联网</a:t>
            </a:r>
            <a:endParaRPr lang="zh-CN" altLang="en-US" dirty="0">
              <a:solidFill>
                <a:schemeClr val="tx1"/>
              </a:solidFill>
            </a:endParaRPr>
          </a:p>
        </p:txBody>
      </p:sp>
      <p:pic>
        <p:nvPicPr>
          <p:cNvPr id="16389" name="Picture 2" descr="https://timgsa.baidu.com/timg?image&amp;quality=80&amp;size=b9999_10000&amp;sec=1544244654264&amp;di=d34d35817321b8d1788cad0d1caf0e65&amp;imgtype=jpg&amp;src=http%3A%2F%2Fimg0.imgtn.bdimg.com%2Fit%2Fu%3D1240726210%2C2451106239%26fm%3D214%26gp%3D0.jpg">
            <a:extLst>
              <a:ext uri="{FF2B5EF4-FFF2-40B4-BE49-F238E27FC236}">
                <a16:creationId xmlns:a16="http://schemas.microsoft.com/office/drawing/2014/main" id="{216D76C1-9578-437A-84D5-7D076BE0B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503" t="17961" r="10197" b="13203"/>
          <a:stretch>
            <a:fillRect/>
          </a:stretch>
        </p:blipFill>
        <p:spPr bwMode="auto">
          <a:xfrm>
            <a:off x="654050" y="4597400"/>
            <a:ext cx="30829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2" descr="https://hiphotos.baidu.com/feed/pic/item/c83d70cf3bc79f3d15c318c0b1a1cd11728b2924.jpg">
            <a:extLst>
              <a:ext uri="{FF2B5EF4-FFF2-40B4-BE49-F238E27FC236}">
                <a16:creationId xmlns:a16="http://schemas.microsoft.com/office/drawing/2014/main" id="{E64EC26A-4CF1-4964-A9A5-E62290A7878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2813" y="3744913"/>
            <a:ext cx="420846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11">
            <a:extLst>
              <a:ext uri="{FF2B5EF4-FFF2-40B4-BE49-F238E27FC236}">
                <a16:creationId xmlns:a16="http://schemas.microsoft.com/office/drawing/2014/main" id="{1A9A07D0-3340-41E5-AF48-CB7BBD8D735C}"/>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118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64413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25">
            <a:extLst>
              <a:ext uri="{FF2B5EF4-FFF2-40B4-BE49-F238E27FC236}">
                <a16:creationId xmlns:a16="http://schemas.microsoft.com/office/drawing/2014/main" id="{C0A264B6-261F-490F-8BD4-4D322D8B9AE3}"/>
              </a:ext>
            </a:extLst>
          </p:cNvPr>
          <p:cNvGrpSpPr>
            <a:grpSpLocks/>
          </p:cNvGrpSpPr>
          <p:nvPr/>
        </p:nvGrpSpPr>
        <p:grpSpPr bwMode="auto">
          <a:xfrm>
            <a:off x="265113" y="1600200"/>
            <a:ext cx="5340350" cy="2816096"/>
            <a:chOff x="0" y="-139887"/>
            <a:chExt cx="5341665" cy="2818107"/>
          </a:xfrm>
        </p:grpSpPr>
        <p:sp>
          <p:nvSpPr>
            <p:cNvPr id="4" name="TextBox 6">
              <a:extLst>
                <a:ext uri="{FF2B5EF4-FFF2-40B4-BE49-F238E27FC236}">
                  <a16:creationId xmlns:a16="http://schemas.microsoft.com/office/drawing/2014/main" id="{39A29B48-DC06-47B7-A875-5D21E71FF15A}"/>
                </a:ext>
              </a:extLst>
            </p:cNvPr>
            <p:cNvSpPr>
              <a:spLocks noChangeArrowheads="1"/>
            </p:cNvSpPr>
            <p:nvPr/>
          </p:nvSpPr>
          <p:spPr bwMode="auto">
            <a:xfrm>
              <a:off x="458900" y="260449"/>
              <a:ext cx="4882765" cy="2417771"/>
            </a:xfrm>
            <a:prstGeom prst="rect">
              <a:avLst/>
            </a:prstGeom>
            <a:noFill/>
            <a:ln>
              <a:noFill/>
            </a:ln>
          </p:spPr>
          <p:txBody>
            <a:bodyPr>
              <a:spAutoFit/>
            </a:bodyPr>
            <a:lstStyle/>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完整性：防止消息被攻击者篡改</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rPr>
                <a:t>认证性：保证消息都来自合法用户，防止攻击者伪造消息</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a:latin typeface="Times New Roman" panose="02020603050405020304" pitchFamily="18" charset="0"/>
                  <a:cs typeface="Times New Roman" panose="02020603050405020304" pitchFamily="18" charset="0"/>
                  <a:sym typeface="微软雅黑" pitchFamily="34" charset="-122"/>
                </a:rPr>
                <a:t>不可否认性：</a:t>
              </a:r>
              <a:r>
                <a:rPr lang="zh-CN" altLang="en-US" sz="2000" dirty="0">
                  <a:latin typeface="Times New Roman" panose="02020603050405020304" pitchFamily="18" charset="0"/>
                  <a:cs typeface="Times New Roman" panose="02020603050405020304" pitchFamily="18" charset="0"/>
                  <a:sym typeface="微软雅黑" pitchFamily="34" charset="-122"/>
                </a:rPr>
                <a:t>消息发送者不能否认其发送的消息</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a:defRPr/>
              </a:pPr>
              <a:endParaRPr lang="en-US" altLang="zh-CN" dirty="0">
                <a:solidFill>
                  <a:srgbClr val="002060"/>
                </a:solidFill>
                <a:latin typeface="微软雅黑" panose="020B0503020204020204" pitchFamily="34" charset="-122"/>
                <a:ea typeface="微软雅黑" panose="020B0503020204020204" pitchFamily="34" charset="-122"/>
                <a:sym typeface="微软雅黑" pitchFamily="34" charset="-122"/>
              </a:endParaRPr>
            </a:p>
            <a:p>
              <a:pPr>
                <a:defRPr/>
              </a:pPr>
              <a:endParaRPr lang="zh-CN" altLang="en-US" dirty="0">
                <a:solidFill>
                  <a:srgbClr val="002060"/>
                </a:solidFill>
                <a:latin typeface="微软雅黑" panose="020B0503020204020204" pitchFamily="34" charset="-122"/>
                <a:ea typeface="微软雅黑" panose="020B0503020204020204" pitchFamily="34" charset="-122"/>
                <a:sym typeface="微软雅黑" pitchFamily="34" charset="-122"/>
              </a:endParaRPr>
            </a:p>
          </p:txBody>
        </p:sp>
        <p:grpSp>
          <p:nvGrpSpPr>
            <p:cNvPr id="53261" name="组合 23">
              <a:extLst>
                <a:ext uri="{FF2B5EF4-FFF2-40B4-BE49-F238E27FC236}">
                  <a16:creationId xmlns:a16="http://schemas.microsoft.com/office/drawing/2014/main" id="{AE699A6C-0240-42BD-9834-A139DDBB90D2}"/>
                </a:ext>
              </a:extLst>
            </p:cNvPr>
            <p:cNvGrpSpPr>
              <a:grpSpLocks/>
            </p:cNvGrpSpPr>
            <p:nvPr/>
          </p:nvGrpSpPr>
          <p:grpSpPr bwMode="auto">
            <a:xfrm>
              <a:off x="0" y="-139887"/>
              <a:ext cx="471063" cy="471063"/>
              <a:chOff x="0" y="-175991"/>
              <a:chExt cx="471063" cy="471063"/>
            </a:xfrm>
          </p:grpSpPr>
          <p:sp>
            <p:nvSpPr>
              <p:cNvPr id="53263" name="流程图: 联系 5">
                <a:extLst>
                  <a:ext uri="{FF2B5EF4-FFF2-40B4-BE49-F238E27FC236}">
                    <a16:creationId xmlns:a16="http://schemas.microsoft.com/office/drawing/2014/main" id="{C5F1A4F5-65E0-4D3E-A03B-5C5226FF28B6}"/>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002060"/>
                  </a:solidFill>
                  <a:sym typeface="宋体" panose="02010600030101010101" pitchFamily="2" charset="-122"/>
                </a:endParaRPr>
              </a:p>
            </p:txBody>
          </p:sp>
          <p:pic>
            <p:nvPicPr>
              <p:cNvPr id="53264" name="Picture 2">
                <a:extLst>
                  <a:ext uri="{FF2B5EF4-FFF2-40B4-BE49-F238E27FC236}">
                    <a16:creationId xmlns:a16="http://schemas.microsoft.com/office/drawing/2014/main" id="{8F3DFFA7-BD6B-43E0-8ACE-B4F2AB8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2" name="TextBox 22">
              <a:extLst>
                <a:ext uri="{FF2B5EF4-FFF2-40B4-BE49-F238E27FC236}">
                  <a16:creationId xmlns:a16="http://schemas.microsoft.com/office/drawing/2014/main" id="{5B7559EC-3106-43B2-B507-07CF6851BB50}"/>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sym typeface="微软雅黑" panose="020B0503020204020204" pitchFamily="34" charset="-122"/>
                </a:rPr>
                <a:t>安全</a:t>
              </a:r>
            </a:p>
          </p:txBody>
        </p:sp>
      </p:grpSp>
      <p:grpSp>
        <p:nvGrpSpPr>
          <p:cNvPr id="53251" name="组合 25">
            <a:extLst>
              <a:ext uri="{FF2B5EF4-FFF2-40B4-BE49-F238E27FC236}">
                <a16:creationId xmlns:a16="http://schemas.microsoft.com/office/drawing/2014/main" id="{A5684077-B727-495D-B5C0-DF5642388657}"/>
              </a:ext>
            </a:extLst>
          </p:cNvPr>
          <p:cNvGrpSpPr>
            <a:grpSpLocks/>
          </p:cNvGrpSpPr>
          <p:nvPr/>
        </p:nvGrpSpPr>
        <p:grpSpPr bwMode="auto">
          <a:xfrm>
            <a:off x="258763" y="3789363"/>
            <a:ext cx="5321300" cy="3250029"/>
            <a:chOff x="0" y="-139887"/>
            <a:chExt cx="5322576" cy="3251666"/>
          </a:xfrm>
        </p:grpSpPr>
        <p:sp>
          <p:nvSpPr>
            <p:cNvPr id="10" name="TextBox 6">
              <a:extLst>
                <a:ext uri="{FF2B5EF4-FFF2-40B4-BE49-F238E27FC236}">
                  <a16:creationId xmlns:a16="http://schemas.microsoft.com/office/drawing/2014/main" id="{DB585118-4D57-4386-A9B4-83038B7BD103}"/>
                </a:ext>
              </a:extLst>
            </p:cNvPr>
            <p:cNvSpPr>
              <a:spLocks noChangeArrowheads="1"/>
            </p:cNvSpPr>
            <p:nvPr/>
          </p:nvSpPr>
          <p:spPr bwMode="auto">
            <a:xfrm>
              <a:off x="441431" y="309601"/>
              <a:ext cx="4881145" cy="2802178"/>
            </a:xfrm>
            <a:prstGeom prst="rect">
              <a:avLst/>
            </a:prstGeom>
            <a:noFill/>
            <a:ln>
              <a:noFill/>
            </a:ln>
          </p:spPr>
          <p:txBody>
            <a:bodyPr>
              <a:spAutoFit/>
            </a:bodyPr>
            <a:lstStyle/>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rPr>
                <a:t>身份隐私：</a:t>
              </a:r>
              <a:r>
                <a:rPr lang="zh-CN" altLang="en-US" sz="2000" dirty="0">
                  <a:latin typeface="Times New Roman" panose="02020603050405020304" pitchFamily="18" charset="0"/>
                  <a:cs typeface="Times New Roman" panose="02020603050405020304" pitchFamily="18" charset="0"/>
                  <a:sym typeface="微软雅黑" pitchFamily="34" charset="-122"/>
                </a:rPr>
                <a:t>隐私保护保证消息接收者无法获知消息发送的真实身份，或者确定两个消息是否来自同一个发送者</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763200" lvl="3"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位置隐私</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lvl="1" indent="-306000" defTabSz="457200" eaLnBrk="1" hangingPunct="1">
                <a:spcBef>
                  <a:spcPts val="0"/>
                </a:spcBef>
                <a:spcAft>
                  <a:spcPts val="600"/>
                </a:spcAft>
                <a:buClr>
                  <a:schemeClr val="tx1"/>
                </a:buClr>
                <a:buSzPct val="92000"/>
                <a:buFont typeface="Wingdings" panose="05000000000000000000" pitchFamily="2" charset="2"/>
                <a:buChar char="n"/>
                <a:defRPr/>
              </a:pP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条件隐私：发现虚假消息时可追踪消息生成者身份</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a:buClr>
                  <a:schemeClr val="tx1"/>
                </a:buClr>
                <a:defRPr/>
              </a:pPr>
              <a:endParaRPr lang="en-US" altLang="zh-CN" sz="1600" dirty="0">
                <a:solidFill>
                  <a:srgbClr val="002060"/>
                </a:solidFill>
                <a:latin typeface="微软雅黑" panose="020B0503020204020204" pitchFamily="34" charset="-122"/>
                <a:ea typeface="微软雅黑" panose="020B0503020204020204" pitchFamily="34" charset="-122"/>
                <a:sym typeface="微软雅黑" pitchFamily="34" charset="-122"/>
              </a:endParaRPr>
            </a:p>
          </p:txBody>
        </p:sp>
        <p:grpSp>
          <p:nvGrpSpPr>
            <p:cNvPr id="53256" name="组合 23">
              <a:extLst>
                <a:ext uri="{FF2B5EF4-FFF2-40B4-BE49-F238E27FC236}">
                  <a16:creationId xmlns:a16="http://schemas.microsoft.com/office/drawing/2014/main" id="{F7C257AD-CBCA-420F-AFDB-33264D7F55E4}"/>
                </a:ext>
              </a:extLst>
            </p:cNvPr>
            <p:cNvGrpSpPr>
              <a:grpSpLocks/>
            </p:cNvGrpSpPr>
            <p:nvPr/>
          </p:nvGrpSpPr>
          <p:grpSpPr bwMode="auto">
            <a:xfrm>
              <a:off x="0" y="-139887"/>
              <a:ext cx="471063" cy="471063"/>
              <a:chOff x="0" y="-175991"/>
              <a:chExt cx="471063" cy="471063"/>
            </a:xfrm>
          </p:grpSpPr>
          <p:sp>
            <p:nvSpPr>
              <p:cNvPr id="53258" name="流程图: 联系 5">
                <a:extLst>
                  <a:ext uri="{FF2B5EF4-FFF2-40B4-BE49-F238E27FC236}">
                    <a16:creationId xmlns:a16="http://schemas.microsoft.com/office/drawing/2014/main" id="{A048962F-C33B-439D-99E8-EFC226AFF714}"/>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002060"/>
                  </a:solidFill>
                  <a:sym typeface="宋体" panose="02010600030101010101" pitchFamily="2" charset="-122"/>
                </a:endParaRPr>
              </a:p>
            </p:txBody>
          </p:sp>
          <p:pic>
            <p:nvPicPr>
              <p:cNvPr id="53259" name="Picture 2">
                <a:extLst>
                  <a:ext uri="{FF2B5EF4-FFF2-40B4-BE49-F238E27FC236}">
                    <a16:creationId xmlns:a16="http://schemas.microsoft.com/office/drawing/2014/main" id="{BB122D77-DAB7-44EC-9191-AE14D8C70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7" name="TextBox 22">
              <a:extLst>
                <a:ext uri="{FF2B5EF4-FFF2-40B4-BE49-F238E27FC236}">
                  <a16:creationId xmlns:a16="http://schemas.microsoft.com/office/drawing/2014/main" id="{D529804F-241C-4F04-9A9D-2BF4EF886C6E}"/>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sym typeface="微软雅黑" panose="020B0503020204020204" pitchFamily="34" charset="-122"/>
                </a:rPr>
                <a:t>隐私</a:t>
              </a:r>
            </a:p>
          </p:txBody>
        </p:sp>
      </p:grpSp>
      <p:pic>
        <p:nvPicPr>
          <p:cNvPr id="53252" name="图片 14">
            <a:extLst>
              <a:ext uri="{FF2B5EF4-FFF2-40B4-BE49-F238E27FC236}">
                <a16:creationId xmlns:a16="http://schemas.microsoft.com/office/drawing/2014/main" id="{75E0DBC6-441D-4F2B-8C17-9D8E509DE4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6563" y="2914650"/>
            <a:ext cx="36004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20" name="灯片编号占位符 11">
            <a:extLst>
              <a:ext uri="{FF2B5EF4-FFF2-40B4-BE49-F238E27FC236}">
                <a16:creationId xmlns:a16="http://schemas.microsoft.com/office/drawing/2014/main" id="{C714B676-5C97-49B2-B463-5F06FEEA8B46}"/>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119</a:t>
            </a:fld>
            <a:endParaRPr lang="zh-CN" altLang="en-US" sz="1800" dirty="0">
              <a:latin typeface="Calibri" panose="020F0502020204030204" pitchFamily="34" charset="0"/>
              <a:ea typeface="宋体" panose="02010600030101010101" pitchFamily="2" charset="-122"/>
            </a:endParaRPr>
          </a:p>
        </p:txBody>
      </p:sp>
      <p:sp>
        <p:nvSpPr>
          <p:cNvPr id="18" name="Rectangle 2">
            <a:extLst>
              <a:ext uri="{FF2B5EF4-FFF2-40B4-BE49-F238E27FC236}">
                <a16:creationId xmlns:a16="http://schemas.microsoft.com/office/drawing/2014/main" id="{B647D13B-587E-4812-9AD9-F53091AADB5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172148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1.4 </a:t>
            </a:r>
            <a:r>
              <a:rPr lang="en-US" altLang="zh-CN" sz="2400" b="1"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D4013978-69C8-408F-B18C-9186C08F1979}"/>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85991D00-DC63-40F9-97E0-5B4F94B786A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1" name="Text Box 5">
            <a:extLst>
              <a:ext uri="{FF2B5EF4-FFF2-40B4-BE49-F238E27FC236}">
                <a16:creationId xmlns:a16="http://schemas.microsoft.com/office/drawing/2014/main" id="{3FE6B003-3B3B-4CED-8109-7B3BC0CBFF0E}"/>
              </a:ext>
            </a:extLst>
          </p:cNvPr>
          <p:cNvSpPr txBox="1">
            <a:spLocks noChangeArrowheads="1"/>
          </p:cNvSpPr>
          <p:nvPr/>
        </p:nvSpPr>
        <p:spPr bwMode="auto">
          <a:xfrm>
            <a:off x="696913" y="2276475"/>
            <a:ext cx="76565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nSpc>
                <a:spcPct val="150000"/>
              </a:lnSpc>
              <a:spcBef>
                <a:spcPct val="0"/>
              </a:spcBef>
              <a:buFont typeface="Arial" panose="020B0604020202020204" pitchFamily="34" charset="0"/>
              <a:buNone/>
            </a:pPr>
            <a:r>
              <a:rPr lang="en-US" altLang="zh-CN" sz="2400" b="1" dirty="0">
                <a:latin typeface="宋体" panose="02010600030101010101" pitchFamily="2" charset="-122"/>
                <a:ea typeface="宋体" panose="02010600030101010101" pitchFamily="2" charset="-122"/>
              </a:rPr>
              <a:t>WEP(Wired Equivalent Privacy)</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802.11b</a:t>
            </a:r>
            <a:r>
              <a:rPr lang="zh-CN" altLang="en-US" sz="2400" dirty="0">
                <a:latin typeface="宋体" panose="02010600030101010101" pitchFamily="2" charset="-122"/>
                <a:ea typeface="宋体" panose="02010600030101010101" pitchFamily="2" charset="-122"/>
              </a:rPr>
              <a:t>采用的安全标准，用于提供一种加密机制，保护数据链路层的安全，使</a:t>
            </a:r>
            <a:r>
              <a:rPr lang="en-US" altLang="zh-CN" sz="2400" dirty="0">
                <a:latin typeface="宋体" panose="02010600030101010101" pitchFamily="2" charset="-122"/>
                <a:ea typeface="宋体" panose="02010600030101010101" pitchFamily="2" charset="-122"/>
              </a:rPr>
              <a:t>WLAN</a:t>
            </a:r>
            <a:r>
              <a:rPr lang="zh-CN" altLang="en-US" sz="2400" dirty="0">
                <a:latin typeface="宋体" panose="02010600030101010101" pitchFamily="2" charset="-122"/>
                <a:ea typeface="宋体" panose="02010600030101010101" pitchFamily="2" charset="-122"/>
              </a:rPr>
              <a:t>的数据传输安全达到与有线</a:t>
            </a:r>
            <a:r>
              <a:rPr lang="en-US" altLang="zh-CN" sz="2400" dirty="0">
                <a:latin typeface="宋体" panose="02010600030101010101" pitchFamily="2" charset="-122"/>
                <a:ea typeface="宋体" panose="02010600030101010101" pitchFamily="2" charset="-122"/>
              </a:rPr>
              <a:t>LAN</a:t>
            </a:r>
            <a:r>
              <a:rPr lang="zh-CN" altLang="en-US" sz="2400" dirty="0">
                <a:latin typeface="宋体" panose="02010600030101010101" pitchFamily="2" charset="-122"/>
                <a:ea typeface="宋体" panose="02010600030101010101" pitchFamily="2" charset="-122"/>
              </a:rPr>
              <a:t>相同的级别。</a:t>
            </a:r>
          </a:p>
        </p:txBody>
      </p:sp>
    </p:spTree>
    <p:extLst>
      <p:ext uri="{BB962C8B-B14F-4D97-AF65-F5344CB8AC3E}">
        <p14:creationId xmlns:p14="http://schemas.microsoft.com/office/powerpoint/2010/main" val="3921933086"/>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a:extLst>
              <a:ext uri="{FF2B5EF4-FFF2-40B4-BE49-F238E27FC236}">
                <a16:creationId xmlns:a16="http://schemas.microsoft.com/office/drawing/2014/main" id="{5428A607-FF4E-4B0E-A675-25074217582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7637" name="文本框 1">
            <a:extLst>
              <a:ext uri="{FF2B5EF4-FFF2-40B4-BE49-F238E27FC236}">
                <a16:creationId xmlns:a16="http://schemas.microsoft.com/office/drawing/2014/main" id="{585636FC-FCCF-421C-B51E-BEF7947F9306}"/>
              </a:ext>
            </a:extLst>
          </p:cNvPr>
          <p:cNvSpPr txBox="1">
            <a:spLocks noChangeArrowheads="1"/>
          </p:cNvSpPr>
          <p:nvPr/>
        </p:nvSpPr>
        <p:spPr bwMode="auto">
          <a:xfrm>
            <a:off x="323850" y="1762125"/>
            <a:ext cx="8266113" cy="4616450"/>
          </a:xfrm>
          <a:prstGeom prst="rect">
            <a:avLst/>
          </a:prstGeom>
          <a:noFill/>
          <a:ln>
            <a:noFill/>
          </a:ln>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rPr>
              <a:t>作为在智能交通应用中具有典型性和先进性的车联网， 因其应用环境的特殊性和网络组织的复杂性， 其安全问题更加突出，主要表现在以下三点：</a:t>
            </a:r>
            <a:endParaRPr lang="en-US" altLang="zh-CN" sz="2400" dirty="0">
              <a:latin typeface="Arial" panose="020B0604020202020204" pitchFamily="34" charset="0"/>
              <a:ea typeface="宋体" panose="02010600030101010101" pitchFamily="2" charset="-122"/>
            </a:endParaRPr>
          </a:p>
          <a:p>
            <a:pPr marL="0" indent="0">
              <a:spcBef>
                <a:spcPct val="0"/>
              </a:spcBef>
              <a:buFont typeface="Arial" panose="020B0604020202020204" pitchFamily="34" charset="0"/>
              <a:buNone/>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从网络拓扑来看， 车联网中节点之间的连接方式更加灵活，复杂的网络结构和应用随之带来了新的更加复杂的安全问题。</a:t>
            </a: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无线通信固有的缺陷与车联网应用的高可靠性、高安全性之间存在着矛盾。</a:t>
            </a: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作为车联网数据承载的互联网，其安全隐患和威胁在车联网中依然存在， 而且还会随着车联网的应用发展而不断演变， 进而形成新的安全威胁。</a:t>
            </a:r>
            <a:endParaRPr lang="en-US" altLang="zh-CN" sz="2200" dirty="0">
              <a:latin typeface="Arial" panose="020B0604020202020204" pitchFamily="34" charset="0"/>
              <a:ea typeface="宋体" panose="02010600030101010101" pitchFamily="2" charset="-122"/>
            </a:endParaRPr>
          </a:p>
        </p:txBody>
      </p:sp>
      <p:sp>
        <p:nvSpPr>
          <p:cNvPr id="1638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A9EDE5E0-C93E-44D3-B237-44C435B7AA0B}"/>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120</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935F37A8-96FD-4C08-B6D9-97A4F4E0276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1226939057"/>
      </p:ext>
    </p:extLst>
  </p:cSld>
  <p:clrMapOvr>
    <a:masterClrMapping/>
  </p:clrMapOvr>
  <p:transition advTm="16782"/>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ext Box 3">
            <a:extLst>
              <a:ext uri="{FF2B5EF4-FFF2-40B4-BE49-F238E27FC236}">
                <a16:creationId xmlns:a16="http://schemas.microsoft.com/office/drawing/2014/main" id="{C56C6E5E-3D2A-401E-BD65-85035C3867E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986A3750-3F1F-4ECE-8F0F-699D80D640E4}"/>
              </a:ext>
            </a:extLst>
          </p:cNvPr>
          <p:cNvSpPr txBox="1">
            <a:spLocks noChangeArrowheads="1"/>
          </p:cNvSpPr>
          <p:nvPr/>
        </p:nvSpPr>
        <p:spPr bwMode="auto">
          <a:xfrm>
            <a:off x="1281733" y="2348880"/>
            <a:ext cx="7660655" cy="317023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200" dirty="0">
                <a:latin typeface="Arial" panose="020B0604020202020204" pitchFamily="34" charset="0"/>
                <a:ea typeface="宋体" panose="02010600030101010101" pitchFamily="2" charset="-122"/>
              </a:rPr>
              <a:t>例如：</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车辆定位安全威胁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传感器网络安全威胁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电子车牌安全威胁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干扰攻击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虚假信息攻击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隧道攻击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en-US" altLang="zh-CN" sz="2200" dirty="0">
                <a:latin typeface="Arial" panose="020B0604020202020204" pitchFamily="34" charset="0"/>
                <a:ea typeface="宋体" panose="02010600030101010101" pitchFamily="2" charset="-122"/>
              </a:rPr>
              <a:t>…</a:t>
            </a:r>
          </a:p>
          <a:p>
            <a:pPr>
              <a:spcBef>
                <a:spcPct val="0"/>
              </a:spcBef>
              <a:buFontTx/>
              <a:buNone/>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F7092372-9F31-43B1-8D54-5F05A0146CA7}"/>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121</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4CE9A3F5-5433-4C54-A781-57385DC3063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502731269"/>
      </p:ext>
    </p:extLst>
  </p:cSld>
  <p:clrMapOvr>
    <a:overrideClrMapping bg1="lt1" tx1="dk1" bg2="lt2" tx2="dk2" accent1="accent1" accent2="accent2" accent3="accent3" accent4="accent4" accent5="accent5" accent6="accent6" hlink="hlink" folHlink="folHlink"/>
  </p:clrMapOvr>
  <p:transition advTm="16782"/>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a:extLst>
              <a:ext uri="{FF2B5EF4-FFF2-40B4-BE49-F238E27FC236}">
                <a16:creationId xmlns:a16="http://schemas.microsoft.com/office/drawing/2014/main" id="{50B38C59-8A0C-4E75-A13E-C705B8B564A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483" name="文本框 1">
            <a:extLst>
              <a:ext uri="{FF2B5EF4-FFF2-40B4-BE49-F238E27FC236}">
                <a16:creationId xmlns:a16="http://schemas.microsoft.com/office/drawing/2014/main" id="{5A020650-6046-41BB-AC1C-886F86F79677}"/>
              </a:ext>
            </a:extLst>
          </p:cNvPr>
          <p:cNvSpPr txBox="1">
            <a:spLocks noChangeArrowheads="1"/>
          </p:cNvSpPr>
          <p:nvPr/>
        </p:nvSpPr>
        <p:spPr bwMode="auto">
          <a:xfrm>
            <a:off x="251519" y="1556792"/>
            <a:ext cx="842863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车辆定位</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车辆定位是车联网的关键技术之一， 车联网的大量应用都与位置信息有关， 尤其是车速、加速度、运行方向等涉及到车辆运行安全的信息必须与特定的车辆及其当前位置相关， 没有准确位置信息的监测数据不但没有应用价值， 而且会为车联网带来安全隐患。</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0" name="文本框 1">
            <a:extLst>
              <a:ext uri="{FF2B5EF4-FFF2-40B4-BE49-F238E27FC236}">
                <a16:creationId xmlns:a16="http://schemas.microsoft.com/office/drawing/2014/main" id="{172071F1-CE8E-4A37-BFA2-E9EC29AF8D8A}"/>
              </a:ext>
            </a:extLst>
          </p:cNvPr>
          <p:cNvSpPr txBox="1">
            <a:spLocks noChangeArrowheads="1"/>
          </p:cNvSpPr>
          <p:nvPr/>
        </p:nvSpPr>
        <p:spPr bwMode="auto">
          <a:xfrm>
            <a:off x="221562" y="3933056"/>
            <a:ext cx="8526902" cy="249299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车辆定位安全威胁</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攻击者可以利用无线通信的开放性随意地侦听网络中的信息并进行伪造，或者将自己扮演为信标节点发送虚假定位参照信息来误导未知节点</a:t>
            </a: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虫洞攻击是一种典型的适用于车联网环境的攻击方法，它不仅通过扰乱节点之间的正常跳数产生错误的定位信息，而且利用篡改、选择性地转发接收到的信息，破坏网络中正常传输的数据。</a:t>
            </a:r>
          </a:p>
        </p:txBody>
      </p:sp>
      <p:sp>
        <p:nvSpPr>
          <p:cNvPr id="11" name="灯片编号占位符 11">
            <a:extLst>
              <a:ext uri="{FF2B5EF4-FFF2-40B4-BE49-F238E27FC236}">
                <a16:creationId xmlns:a16="http://schemas.microsoft.com/office/drawing/2014/main" id="{33661590-14D8-4BB5-A049-94BD6AF15659}"/>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122</a:t>
            </a:fld>
            <a:endParaRPr lang="zh-CN" altLang="en-US" sz="1800" dirty="0">
              <a:latin typeface="Calibri" panose="020F0502020204030204" pitchFamily="34" charset="0"/>
              <a:ea typeface="宋体" panose="02010600030101010101" pitchFamily="2" charset="-122"/>
            </a:endParaRPr>
          </a:p>
        </p:txBody>
      </p:sp>
      <p:sp>
        <p:nvSpPr>
          <p:cNvPr id="12" name="Rectangle 2">
            <a:extLst>
              <a:ext uri="{FF2B5EF4-FFF2-40B4-BE49-F238E27FC236}">
                <a16:creationId xmlns:a16="http://schemas.microsoft.com/office/drawing/2014/main" id="{3A02AD2A-E896-4C4A-9C0F-8B4D29572FD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904903397"/>
      </p:ext>
    </p:extLst>
  </p:cSld>
  <p:clrMapOvr>
    <a:masterClrMapping/>
  </p:clrMapOvr>
  <p:transition advTm="16782"/>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CA3463F9-3E13-4BAC-ABB6-B8AB859A598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579" name="文本框 1">
            <a:extLst>
              <a:ext uri="{FF2B5EF4-FFF2-40B4-BE49-F238E27FC236}">
                <a16:creationId xmlns:a16="http://schemas.microsoft.com/office/drawing/2014/main" id="{E11D48C1-BED0-4AA1-AC42-7155627D7E47}"/>
              </a:ext>
            </a:extLst>
          </p:cNvPr>
          <p:cNvSpPr txBox="1">
            <a:spLocks noChangeArrowheads="1"/>
          </p:cNvSpPr>
          <p:nvPr/>
        </p:nvSpPr>
        <p:spPr bwMode="auto">
          <a:xfrm>
            <a:off x="439738" y="1628775"/>
            <a:ext cx="826452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传感器网络</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单一数量和功能的传感器提供的信息无法满足其应用需求， 必须同时运用包括压力、温度、湿度、速度、红外、激光等多种功能的不同传感器， 获得多种感知数据并集成， 再通过优化处理获得车辆的特定状态信息，来为车联网应用提供信息依据。</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然而，从各传感器节点收集所需的数据，并进行融合操作的过程中易受到多种攻击：</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latin typeface="Arial" panose="020B0604020202020204" pitchFamily="34" charset="0"/>
                <a:ea typeface="宋体" panose="02010600030101010101" pitchFamily="2" charset="-122"/>
                <a:cs typeface="Times New Roman" panose="02020603050405020304" pitchFamily="18" charset="0"/>
              </a:rPr>
              <a:t>攻击者入侵数据融合节点或将自己冒充为数据融合节点，修改数据融合的规则或策略，从而产生错误的融合后的数据并将其发送给应用系统或上层设备； </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latin typeface="Arial" panose="020B0604020202020204" pitchFamily="34" charset="0"/>
                <a:ea typeface="宋体" panose="02010600030101010101" pitchFamily="2" charset="-122"/>
                <a:cs typeface="Times New Roman" panose="02020603050405020304" pitchFamily="18" charset="0"/>
              </a:rPr>
              <a:t>攻击者在入侵传感器节点或将自己冒充为合法的传感器节点后， 向数据融合节点故意发送错误信息。</a:t>
            </a:r>
          </a:p>
          <a:p>
            <a:pPr>
              <a:spcBef>
                <a:spcPct val="0"/>
              </a:spcBef>
              <a:buFontTx/>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以上两种方式， 都会破坏传感器。</a:t>
            </a: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3811CAA6-4F89-45BE-94C3-651579D4E304}"/>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123</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7A05536F-7A05-4B23-A9AC-2B3699FD54A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46884235"/>
      </p:ext>
    </p:extLst>
  </p:cSld>
  <p:clrMapOvr>
    <a:masterClrMapping/>
  </p:clrMapOvr>
  <p:transition advTm="16782"/>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a:extLst>
              <a:ext uri="{FF2B5EF4-FFF2-40B4-BE49-F238E27FC236}">
                <a16:creationId xmlns:a16="http://schemas.microsoft.com/office/drawing/2014/main" id="{B49F7B2F-9375-4FC8-98DF-F1BDD356819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8675" name="文本框 1">
            <a:extLst>
              <a:ext uri="{FF2B5EF4-FFF2-40B4-BE49-F238E27FC236}">
                <a16:creationId xmlns:a16="http://schemas.microsoft.com/office/drawing/2014/main" id="{517C6EAE-694D-4D24-A058-5703139B0B04}"/>
              </a:ext>
            </a:extLst>
          </p:cNvPr>
          <p:cNvSpPr txBox="1">
            <a:spLocks noChangeArrowheads="1"/>
          </p:cNvSpPr>
          <p:nvPr/>
        </p:nvSpPr>
        <p:spPr bwMode="auto">
          <a:xfrm>
            <a:off x="415626" y="1556792"/>
            <a:ext cx="82645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cs typeface="Times New Roman" panose="02020603050405020304" pitchFamily="18" charset="0"/>
              </a:rPr>
              <a:t>电子车牌</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车辆的注册管理一直是交通管理部门的工作重点，也是车联网需要实现的重要功能。</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车牌管理通过对车辆分配一个唯一的身份标识，实现对车辆从注册、安检、违章处理到报废等一系列环节的过程管理，解决车辆管理中存在的黑车、套牌车、肇事车逃逸、车牌伪造等违法问题。</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电子车牌面临的安全问题主要有以下几点：</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latin typeface="Arial" panose="020B0604020202020204" pitchFamily="34" charset="0"/>
                <a:ea typeface="宋体" panose="02010600030101010101" pitchFamily="2" charset="-122"/>
                <a:cs typeface="Times New Roman" panose="02020603050405020304" pitchFamily="18" charset="0"/>
              </a:rPr>
              <a:t>拆除或物理损坏电子标签、标签内容篡改、非法读取标签信息、伪造标签等。</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latin typeface="Arial" panose="020B0604020202020204" pitchFamily="34" charset="0"/>
                <a:ea typeface="宋体" panose="02010600030101010101" pitchFamily="2" charset="-122"/>
                <a:cs typeface="Times New Roman" panose="02020603050405020304" pitchFamily="18" charset="0"/>
              </a:rPr>
              <a:t>电子标签与读写器之间的通信是非接触式的，两者之间的身份认证和数据加密机制也存在被攻击的风险。</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latin typeface="Arial" panose="020B0604020202020204" pitchFamily="34" charset="0"/>
                <a:ea typeface="宋体" panose="02010600030101010101" pitchFamily="2" charset="-122"/>
                <a:cs typeface="Times New Roman" panose="02020603050405020304" pitchFamily="18" charset="0"/>
              </a:rPr>
              <a:t>通过标签中车辆</a:t>
            </a:r>
            <a:r>
              <a:rPr lang="en-US" altLang="zh-CN" sz="2000" dirty="0">
                <a:latin typeface="Arial" panose="020B0604020202020204" pitchFamily="34" charset="0"/>
                <a:ea typeface="宋体" panose="02010600030101010101" pitchFamily="2" charset="-122"/>
                <a:cs typeface="Times New Roman" panose="02020603050405020304" pitchFamily="18" charset="0"/>
              </a:rPr>
              <a:t>ID </a:t>
            </a:r>
            <a:r>
              <a:rPr lang="zh-CN" altLang="en-US" sz="2000" dirty="0">
                <a:latin typeface="Arial" panose="020B0604020202020204" pitchFamily="34" charset="0"/>
                <a:ea typeface="宋体" panose="02010600030101010101" pitchFamily="2" charset="-122"/>
                <a:cs typeface="Times New Roman" panose="02020603050405020304" pitchFamily="18" charset="0"/>
              </a:rPr>
              <a:t>唯一性进行的对车辆的跟踪和定位，导致用户隐私的泄露。即使在加密系统中无法知道标签中包含的具体内容， 但通过固定的加密信息仍然可以对标签进行跟踪和定位</a:t>
            </a:r>
            <a:r>
              <a:rPr lang="zh-CN" altLang="en-US" sz="2400" dirty="0">
                <a:latin typeface="Arial" panose="020B0604020202020204" pitchFamily="34" charset="0"/>
                <a:ea typeface="宋体" panose="02010600030101010101" pitchFamily="2" charset="-122"/>
                <a:cs typeface="Times New Roman" panose="02020603050405020304" pitchFamily="18" charset="0"/>
              </a:rPr>
              <a:t>。</a:t>
            </a:r>
          </a:p>
          <a:p>
            <a:pPr>
              <a:spcBef>
                <a:spcPct val="0"/>
              </a:spcBef>
              <a:buFont typeface="Arial" panose="020B0604020202020204" pitchFamily="34" charset="0"/>
              <a:buNone/>
            </a:pPr>
            <a:endParaRPr lang="zh-CN" altLang="en-US"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9C648B4D-B7C5-4BF4-8944-F5629BB484FB}"/>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124</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314E0CE5-4CC7-402B-83FC-A7AB7EEC234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1884654809"/>
      </p:ext>
    </p:extLst>
  </p:cSld>
  <p:clrMapOvr>
    <a:masterClrMapping/>
  </p:clrMapOvr>
  <p:transition advTm="16782"/>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a:extLst>
              <a:ext uri="{FF2B5EF4-FFF2-40B4-BE49-F238E27FC236}">
                <a16:creationId xmlns:a16="http://schemas.microsoft.com/office/drawing/2014/main" id="{30E4F823-D7B7-40D5-ACF2-776DC8DC375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2771" name="文本框 1">
            <a:extLst>
              <a:ext uri="{FF2B5EF4-FFF2-40B4-BE49-F238E27FC236}">
                <a16:creationId xmlns:a16="http://schemas.microsoft.com/office/drawing/2014/main" id="{2E7729FF-B74E-4069-9931-5FFE691F8436}"/>
              </a:ext>
            </a:extLst>
          </p:cNvPr>
          <p:cNvSpPr txBox="1">
            <a:spLocks noChangeArrowheads="1"/>
          </p:cNvSpPr>
          <p:nvPr/>
        </p:nvSpPr>
        <p:spPr bwMode="auto">
          <a:xfrm>
            <a:off x="439738" y="1628775"/>
            <a:ext cx="8264525"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cs typeface="Times New Roman" panose="02020603050405020304" pitchFamily="18" charset="0"/>
              </a:rPr>
              <a:t>干扰攻击</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Arial" panose="020B0604020202020204" pitchFamily="34" charset="0"/>
                <a:ea typeface="宋体" panose="02010600030101010101" pitchFamily="2" charset="-122"/>
                <a:cs typeface="Times New Roman" panose="02020603050405020304" pitchFamily="18" charset="0"/>
              </a:rPr>
              <a:t>在车联网中，车辆间以无线方式随机接入或离开网络，并共享无线信道。攻击者可以向特定区域发射大功率干扰信号，扰乱车辆之间的正常通信，使信号收发节点失去正常的信号收发能力，从而形成干扰攻击。</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b="1" dirty="0">
                <a:latin typeface="Arial" panose="020B0604020202020204" pitchFamily="34" charset="0"/>
                <a:ea typeface="宋体" panose="02010600030101010101" pitchFamily="2" charset="-122"/>
                <a:cs typeface="Times New Roman" panose="02020603050405020304" pitchFamily="18" charset="0"/>
              </a:rPr>
              <a:t>虚假信息攻击</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Arial" panose="020B0604020202020204" pitchFamily="34" charset="0"/>
                <a:ea typeface="宋体" panose="02010600030101010101" pitchFamily="2" charset="-122"/>
                <a:cs typeface="Times New Roman" panose="02020603050405020304" pitchFamily="18" charset="0"/>
              </a:rPr>
              <a:t>虚假信息攻击是借助车联网中节点之间共享开放信道的特点而实现的一种主动攻击方式。在车联网中，当攻击者一旦捕获共享信道所在的频段后， 就可以冒充为合法的车联网节点，向网络中发送虚假信息，也可以篡改、延迟转发或丢弃接收后需要转发的信息，从而实现攻击目的。</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b="1" dirty="0">
                <a:latin typeface="Arial" panose="020B0604020202020204" pitchFamily="34" charset="0"/>
                <a:ea typeface="宋体" panose="02010600030101010101" pitchFamily="2" charset="-122"/>
                <a:cs typeface="Times New Roman" panose="02020603050405020304" pitchFamily="18" charset="0"/>
              </a:rPr>
              <a:t>隧道攻击</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Arial" panose="020B0604020202020204" pitchFamily="34" charset="0"/>
                <a:ea typeface="宋体" panose="02010600030101010101" pitchFamily="2" charset="-122"/>
                <a:cs typeface="Times New Roman" panose="02020603050405020304" pitchFamily="18" charset="0"/>
              </a:rPr>
              <a:t>隧道攻击是指网络中的恶意节点通过创建隐蔽通信通道，以此来隐瞒节点之间的真实路径，使路由选择、节点定位等涉及到路径信息的算法因所获得信息的虚假性而失效。</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p:txBody>
      </p:sp>
      <p:sp>
        <p:nvSpPr>
          <p:cNvPr id="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96134B5F-C8F2-4458-B30F-972683ECD38E}"/>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125</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7002BDEB-EBF5-425F-B578-AA8DBD6D530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27968469"/>
      </p:ext>
    </p:extLst>
  </p:cSld>
  <p:clrMapOvr>
    <a:masterClrMapping/>
  </p:clrMapOvr>
  <p:transition advTm="16782"/>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a:extLst>
              <a:ext uri="{FF2B5EF4-FFF2-40B4-BE49-F238E27FC236}">
                <a16:creationId xmlns:a16="http://schemas.microsoft.com/office/drawing/2014/main" id="{04AAAC59-519F-4AA1-88DC-787B2BE61D6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DF71C5A2-7713-4A21-A8CF-8E62A86C1B77}"/>
              </a:ext>
            </a:extLst>
          </p:cNvPr>
          <p:cNvSpPr txBox="1">
            <a:spLocks noChangeArrowheads="1"/>
          </p:cNvSpPr>
          <p:nvPr/>
        </p:nvSpPr>
        <p:spPr bwMode="auto">
          <a:xfrm>
            <a:off x="463422" y="1576858"/>
            <a:ext cx="8216729" cy="1138773"/>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此外，还存在一些应用安全的威胁，包括：</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spcBef>
                <a:spcPct val="0"/>
              </a:spcBef>
              <a:buFont typeface="Wingdings" panose="05000000000000000000" pitchFamily="2" charset="2"/>
              <a:buChar char="u"/>
              <a:defRPr/>
            </a:pPr>
            <a:r>
              <a:rPr lang="zh-CN" altLang="en-US" sz="2200" dirty="0">
                <a:latin typeface="宋体" panose="02010600030101010101" pitchFamily="2" charset="-122"/>
                <a:ea typeface="宋体" panose="02010600030101010101" pitchFamily="2" charset="-122"/>
              </a:rPr>
              <a:t>数据的非法访问、轨迹隐私泄露</a:t>
            </a:r>
            <a:r>
              <a:rPr lang="zh-CN" altLang="en-US" sz="2200" dirty="0">
                <a:latin typeface="宋体" panose="02010600030101010101" pitchFamily="2" charset="-122"/>
                <a:ea typeface="宋体" panose="02010600030101010101" pitchFamily="2" charset="-122"/>
                <a:cs typeface="Times New Roman" panose="02020603050405020304" pitchFamily="18" charset="0"/>
              </a:rPr>
              <a:t>、</a:t>
            </a:r>
            <a:r>
              <a:rPr lang="en-US" altLang="zh-CN" sz="2200" dirty="0">
                <a:latin typeface="宋体" panose="02010600030101010101" pitchFamily="2" charset="-122"/>
                <a:ea typeface="宋体" panose="02010600030101010101" pitchFamily="2" charset="-122"/>
              </a:rPr>
              <a:t>Sybil </a:t>
            </a:r>
            <a:r>
              <a:rPr lang="zh-CN" altLang="en-US" sz="2200" dirty="0">
                <a:latin typeface="宋体" panose="02010600030101010101" pitchFamily="2" charset="-122"/>
                <a:ea typeface="宋体" panose="02010600030101010101" pitchFamily="2" charset="-122"/>
              </a:rPr>
              <a:t>攻击</a:t>
            </a:r>
            <a:r>
              <a:rPr lang="zh-CN" altLang="en-US" sz="2200" b="1" dirty="0">
                <a:latin typeface="宋体" panose="02010600030101010101" pitchFamily="2" charset="-122"/>
                <a:ea typeface="宋体" panose="02010600030101010101" pitchFamily="2" charset="-122"/>
                <a:cs typeface="Times New Roman" panose="02020603050405020304" pitchFamily="18" charset="0"/>
              </a:rPr>
              <a:t>、</a:t>
            </a:r>
            <a:r>
              <a:rPr lang="zh-CN" altLang="en-US" sz="2200" dirty="0">
                <a:latin typeface="宋体" panose="02010600030101010101" pitchFamily="2" charset="-122"/>
                <a:ea typeface="宋体" panose="02010600030101010101" pitchFamily="2" charset="-122"/>
              </a:rPr>
              <a:t>黑洞攻击等</a:t>
            </a:r>
            <a:endParaRPr lang="en-US" altLang="zh-CN" sz="2200" dirty="0">
              <a:latin typeface="宋体" panose="02010600030101010101" pitchFamily="2" charset="-122"/>
              <a:ea typeface="宋体" panose="02010600030101010101" pitchFamily="2" charset="-122"/>
            </a:endParaRPr>
          </a:p>
          <a:p>
            <a:pPr marL="457200" indent="-457200">
              <a:spcBef>
                <a:spcPct val="0"/>
              </a:spcBef>
              <a:buFont typeface="+mj-lt"/>
              <a:buAutoNum type="arabicPeriod"/>
              <a:defRPr/>
            </a:pPr>
            <a:endParaRPr lang="en-US" altLang="zh-CN" sz="2200" dirty="0">
              <a:latin typeface="宋体" panose="02010600030101010101" pitchFamily="2" charset="-122"/>
              <a:ea typeface="宋体" panose="02010600030101010101" pitchFamily="2" charset="-122"/>
            </a:endParaRPr>
          </a:p>
        </p:txBody>
      </p:sp>
      <p:sp>
        <p:nvSpPr>
          <p:cNvPr id="8" name="文本框 1">
            <a:extLst>
              <a:ext uri="{FF2B5EF4-FFF2-40B4-BE49-F238E27FC236}">
                <a16:creationId xmlns:a16="http://schemas.microsoft.com/office/drawing/2014/main" id="{1E2CB678-8A73-4B53-AB08-D48F30237B2B}"/>
              </a:ext>
            </a:extLst>
          </p:cNvPr>
          <p:cNvSpPr txBox="1">
            <a:spLocks noChangeArrowheads="1"/>
          </p:cNvSpPr>
          <p:nvPr/>
        </p:nvSpPr>
        <p:spPr bwMode="auto">
          <a:xfrm>
            <a:off x="539552" y="2548363"/>
            <a:ext cx="8272162" cy="4308872"/>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1800" b="1" dirty="0">
                <a:latin typeface="宋体" panose="02010600030101010101" pitchFamily="2" charset="-122"/>
                <a:ea typeface="宋体" panose="02010600030101010101" pitchFamily="2" charset="-122"/>
              </a:rPr>
              <a:t>数据的非法访问</a:t>
            </a:r>
            <a:endParaRPr lang="en-US" altLang="zh-CN" sz="1800" b="1" dirty="0">
              <a:latin typeface="宋体" panose="02010600030101010101" pitchFamily="2" charset="-122"/>
              <a:ea typeface="宋体" panose="02010600030101010101" pitchFamily="2" charset="-122"/>
            </a:endParaRPr>
          </a:p>
          <a:p>
            <a:pPr marL="342900" indent="-342900">
              <a:spcBef>
                <a:spcPct val="0"/>
              </a:spcBef>
              <a:defRPr/>
            </a:pPr>
            <a:r>
              <a:rPr lang="zh-CN" altLang="en-US" sz="1800" dirty="0">
                <a:latin typeface="宋体" panose="02010600030101010101" pitchFamily="2" charset="-122"/>
                <a:ea typeface="宋体" panose="02010600030101010101" pitchFamily="2" charset="-122"/>
              </a:rPr>
              <a:t>非法访问是指对数据的非授权或越权访问， 破坏了数据的保密性和完整性。例如利用密码攻击等手段，窃取或截获用户帐号和口令等信息等。</a:t>
            </a:r>
            <a:endParaRPr lang="en-US" altLang="zh-CN" sz="18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1800" b="1" dirty="0">
                <a:latin typeface="宋体" panose="02010600030101010101" pitchFamily="2" charset="-122"/>
                <a:ea typeface="宋体" panose="02010600030101010101" pitchFamily="2" charset="-122"/>
              </a:rPr>
              <a:t>轨迹隐私泄露</a:t>
            </a:r>
            <a:endParaRPr lang="en-US" altLang="zh-CN" sz="1800" b="1" dirty="0">
              <a:latin typeface="宋体" panose="02010600030101010101" pitchFamily="2" charset="-122"/>
              <a:ea typeface="宋体" panose="02010600030101010101" pitchFamily="2" charset="-122"/>
            </a:endParaRPr>
          </a:p>
          <a:p>
            <a:pPr marL="342900" indent="-342900">
              <a:spcBef>
                <a:spcPct val="0"/>
              </a:spcBef>
              <a:defRPr/>
            </a:pPr>
            <a:r>
              <a:rPr lang="zh-CN" altLang="en-US" sz="1800" dirty="0">
                <a:latin typeface="宋体" panose="02010600030101010101" pitchFamily="2" charset="-122"/>
                <a:ea typeface="宋体" panose="02010600030101010101" pitchFamily="2" charset="-122"/>
                <a:cs typeface="Times New Roman" panose="02020603050405020304" pitchFamily="18" charset="0"/>
              </a:rPr>
              <a:t>由于车辆的运行轨迹中包含着或者可以推导出内容丰富的敏感信息（例如什么时间去过什么地方、驾驶者的生活习惯及健康状况等） ，攻击者可以收集丰富的车辆轨迹信息， 并经分析获得用户的隐私。</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1800" b="1" dirty="0">
                <a:latin typeface="宋体" panose="02010600030101010101" pitchFamily="2" charset="-122"/>
                <a:ea typeface="宋体" panose="02010600030101010101" pitchFamily="2" charset="-122"/>
              </a:rPr>
              <a:t>女巫攻击</a:t>
            </a:r>
            <a:endParaRPr lang="en-US" altLang="zh-CN" sz="1800" b="1" dirty="0">
              <a:latin typeface="宋体" panose="02010600030101010101" pitchFamily="2" charset="-122"/>
              <a:ea typeface="宋体" panose="02010600030101010101" pitchFamily="2" charset="-122"/>
            </a:endParaRPr>
          </a:p>
          <a:p>
            <a:pPr marL="342900" indent="-342900">
              <a:spcBef>
                <a:spcPct val="0"/>
              </a:spcBef>
              <a:defRPr/>
            </a:pPr>
            <a:r>
              <a:rPr lang="en-US" altLang="zh-CN" sz="1800" dirty="0">
                <a:latin typeface="宋体" panose="02010600030101010101" pitchFamily="2" charset="-122"/>
                <a:ea typeface="宋体" panose="02010600030101010101" pitchFamily="2" charset="-122"/>
              </a:rPr>
              <a:t>Sybil</a:t>
            </a:r>
            <a:r>
              <a:rPr lang="zh-CN" altLang="en-US" sz="1800" dirty="0">
                <a:latin typeface="宋体" panose="02010600030101010101" pitchFamily="2" charset="-122"/>
                <a:ea typeface="宋体" panose="02010600030101010101" pitchFamily="2" charset="-122"/>
              </a:rPr>
              <a:t>攻击是车联网中常见的基于身份的攻击方式， 发起攻击的节点（</a:t>
            </a:r>
            <a:r>
              <a:rPr lang="en-US" altLang="zh-CN" sz="1800" dirty="0">
                <a:latin typeface="宋体" panose="02010600030101010101" pitchFamily="2" charset="-122"/>
                <a:ea typeface="宋体" panose="02010600030101010101" pitchFamily="2" charset="-122"/>
              </a:rPr>
              <a:t>Sybil</a:t>
            </a:r>
            <a:r>
              <a:rPr lang="zh-CN" altLang="en-US" sz="1800" dirty="0">
                <a:latin typeface="宋体" panose="02010600030101010101" pitchFamily="2" charset="-122"/>
                <a:ea typeface="宋体" panose="02010600030101010101" pitchFamily="2" charset="-122"/>
              </a:rPr>
              <a:t>节点） 通过伪造车辆的身份标识（</a:t>
            </a:r>
            <a:r>
              <a:rPr lang="en-US" altLang="zh-CN" sz="1800" dirty="0">
                <a:latin typeface="宋体" panose="02010600030101010101" pitchFamily="2" charset="-122"/>
                <a:ea typeface="宋体" panose="02010600030101010101" pitchFamily="2" charset="-122"/>
              </a:rPr>
              <a:t>ID</a:t>
            </a:r>
            <a:r>
              <a:rPr lang="zh-CN" altLang="en-US" sz="1800" dirty="0">
                <a:latin typeface="宋体" panose="02010600030101010101" pitchFamily="2" charset="-122"/>
                <a:ea typeface="宋体" panose="02010600030101010101" pitchFamily="2" charset="-122"/>
              </a:rPr>
              <a:t>） 来创建错误的目的地址， 达到攻击目的。</a:t>
            </a:r>
            <a:endParaRPr lang="en-US" altLang="zh-CN" sz="18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1800" b="1" dirty="0">
                <a:latin typeface="宋体" panose="02010600030101010101" pitchFamily="2" charset="-122"/>
                <a:ea typeface="宋体" panose="02010600030101010101" pitchFamily="2" charset="-122"/>
              </a:rPr>
              <a:t>黑洞攻击</a:t>
            </a:r>
            <a:endParaRPr lang="en-US" altLang="zh-CN" sz="1800" b="1" dirty="0">
              <a:latin typeface="宋体" panose="02010600030101010101" pitchFamily="2" charset="-122"/>
              <a:ea typeface="宋体" panose="02010600030101010101" pitchFamily="2" charset="-122"/>
            </a:endParaRPr>
          </a:p>
          <a:p>
            <a:pPr marL="342900" indent="-342900">
              <a:spcBef>
                <a:spcPct val="0"/>
              </a:spcBef>
              <a:defRPr/>
            </a:pPr>
            <a:r>
              <a:rPr lang="zh-CN" altLang="en-US" sz="1800" dirty="0">
                <a:latin typeface="宋体" panose="02010600030101010101" pitchFamily="2" charset="-122"/>
                <a:ea typeface="宋体" panose="02010600030101010101" pitchFamily="2" charset="-122"/>
              </a:rPr>
              <a:t>与虫洞攻击不同的是， 黑洞攻击属于一种内部攻击方式，是由已经被授权的网络内部恶意节点发起的一种攻击。</a:t>
            </a:r>
            <a:endParaRPr lang="en-US" altLang="zh-CN" sz="1800" dirty="0">
              <a:latin typeface="宋体" panose="02010600030101010101" pitchFamily="2" charset="-122"/>
              <a:ea typeface="宋体" panose="02010600030101010101" pitchFamily="2" charset="-122"/>
            </a:endParaRPr>
          </a:p>
          <a:p>
            <a:pPr>
              <a:spcBef>
                <a:spcPct val="0"/>
              </a:spcBef>
              <a:buFont typeface="Arial" panose="020B0604020202020204" pitchFamily="34" charset="0"/>
              <a:buNone/>
              <a:defRPr/>
            </a:pPr>
            <a:endParaRPr lang="en-US" altLang="zh-CN" sz="2200" dirty="0">
              <a:latin typeface="宋体" panose="02010600030101010101" pitchFamily="2" charset="-122"/>
              <a:ea typeface="宋体" panose="02010600030101010101" pitchFamily="2" charset="-122"/>
            </a:endParaRPr>
          </a:p>
        </p:txBody>
      </p:sp>
      <p:sp>
        <p:nvSpPr>
          <p:cNvPr id="10"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5.2 </a:t>
            </a:r>
            <a:r>
              <a:rPr lang="zh-CN" altLang="en-US" sz="2400" b="1" dirty="0">
                <a:latin typeface="黑体" panose="02010609060101010101" pitchFamily="49" charset="-122"/>
                <a:ea typeface="黑体" panose="02010609060101010101" pitchFamily="49" charset="-122"/>
              </a:rPr>
              <a:t>车联网安全风险</a:t>
            </a:r>
            <a:endParaRPr lang="en-US" altLang="zh-CN" sz="2400" b="1" dirty="0">
              <a:latin typeface="黑体" panose="02010609060101010101" pitchFamily="49" charset="-122"/>
              <a:ea typeface="黑体" panose="02010609060101010101" pitchFamily="49" charset="-122"/>
            </a:endParaRPr>
          </a:p>
        </p:txBody>
      </p:sp>
      <p:sp>
        <p:nvSpPr>
          <p:cNvPr id="11" name="灯片编号占位符 11">
            <a:extLst>
              <a:ext uri="{FF2B5EF4-FFF2-40B4-BE49-F238E27FC236}">
                <a16:creationId xmlns:a16="http://schemas.microsoft.com/office/drawing/2014/main" id="{D1E6BF17-11D8-47E7-A2BB-B420927573E1}"/>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126</a:t>
            </a:fld>
            <a:endParaRPr lang="zh-CN" altLang="en-US" sz="1800" dirty="0">
              <a:latin typeface="Calibri" panose="020F0502020204030204" pitchFamily="34" charset="0"/>
              <a:ea typeface="宋体" panose="02010600030101010101" pitchFamily="2" charset="-122"/>
            </a:endParaRPr>
          </a:p>
        </p:txBody>
      </p:sp>
      <p:sp>
        <p:nvSpPr>
          <p:cNvPr id="12" name="Rectangle 2">
            <a:extLst>
              <a:ext uri="{FF2B5EF4-FFF2-40B4-BE49-F238E27FC236}">
                <a16:creationId xmlns:a16="http://schemas.microsoft.com/office/drawing/2014/main" id="{BDFEDA17-2F13-487D-BBE9-80FCCAC4EA4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228476112"/>
      </p:ext>
    </p:extLst>
  </p:cSld>
  <p:clrMapOvr>
    <a:masterClrMapping/>
  </p:clrMapOvr>
  <p:transition advTm="16782"/>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5.3 </a:t>
            </a:r>
            <a:r>
              <a:rPr lang="zh-CN" altLang="en-US" sz="2400" b="1" dirty="0">
                <a:latin typeface="黑体" panose="02010609060101010101" pitchFamily="49" charset="-122"/>
                <a:ea typeface="黑体" panose="02010609060101010101" pitchFamily="49" charset="-122"/>
              </a:rPr>
              <a:t>车联网消息分类与安全共享技术</a:t>
            </a:r>
          </a:p>
        </p:txBody>
      </p:sp>
      <p:sp>
        <p:nvSpPr>
          <p:cNvPr id="58372" name="文本框 4">
            <a:extLst>
              <a:ext uri="{FF2B5EF4-FFF2-40B4-BE49-F238E27FC236}">
                <a16:creationId xmlns:a16="http://schemas.microsoft.com/office/drawing/2014/main" id="{F4D57AAB-D37B-45CE-9CB8-FE5B502626D5}"/>
              </a:ext>
            </a:extLst>
          </p:cNvPr>
          <p:cNvSpPr txBox="1">
            <a:spLocks noChangeArrowheads="1"/>
          </p:cNvSpPr>
          <p:nvPr/>
        </p:nvSpPr>
        <p:spPr bwMode="auto">
          <a:xfrm>
            <a:off x="539552" y="1700808"/>
            <a:ext cx="75596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2" panose="05020102010507070707" pitchFamily="18" charset="2"/>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车联网中的安全问题很大一部分存在于消息传输中。我们按照内容及其实时性要求，主要将消息分为两大类：</a:t>
            </a:r>
          </a:p>
          <a:p>
            <a:pPr>
              <a:spcBef>
                <a:spcPct val="0"/>
              </a:spcBef>
              <a:buFont typeface="Wingdings 2" panose="05020102010507070707" pitchFamily="18" charset="2"/>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状态消息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28650" lvl="2" indent="0" algn="just" eaLnBrk="1" hangingPunct="1">
              <a:spcBef>
                <a:spcPct val="0"/>
              </a:spcBef>
              <a:spcAft>
                <a:spcPts val="600"/>
              </a:spcAft>
              <a:buSzPct val="92000"/>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通知消息</a:t>
            </a:r>
          </a:p>
        </p:txBody>
      </p:sp>
      <p:sp>
        <p:nvSpPr>
          <p:cNvPr id="7" name="灯片编号占位符 11">
            <a:extLst>
              <a:ext uri="{FF2B5EF4-FFF2-40B4-BE49-F238E27FC236}">
                <a16:creationId xmlns:a16="http://schemas.microsoft.com/office/drawing/2014/main" id="{61006C79-8EC9-4616-92CC-385702352A93}"/>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127</a:t>
            </a:fld>
            <a:endParaRPr lang="zh-CN" altLang="en-US" sz="1800" dirty="0">
              <a:latin typeface="Calibri" panose="020F050202020403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B4DDF996-3635-4505-8A64-EC5476C5FC0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9967864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左右箭头 2">
            <a:extLst>
              <a:ext uri="{FF2B5EF4-FFF2-40B4-BE49-F238E27FC236}">
                <a16:creationId xmlns:a16="http://schemas.microsoft.com/office/drawing/2014/main" id="{78E09733-376A-4D41-87DE-5AFCE177CFBC}"/>
              </a:ext>
            </a:extLst>
          </p:cNvPr>
          <p:cNvSpPr/>
          <p:nvPr/>
        </p:nvSpPr>
        <p:spPr>
          <a:xfrm>
            <a:off x="3019425" y="2035175"/>
            <a:ext cx="2376488" cy="38576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419" name="内容占位符 2">
            <a:extLst>
              <a:ext uri="{FF2B5EF4-FFF2-40B4-BE49-F238E27FC236}">
                <a16:creationId xmlns:a16="http://schemas.microsoft.com/office/drawing/2014/main" id="{BB2E8BE2-F038-4238-B1C1-99E74D0E58B2}"/>
              </a:ext>
            </a:extLst>
          </p:cNvPr>
          <p:cNvSpPr txBox="1">
            <a:spLocks/>
          </p:cNvSpPr>
          <p:nvPr/>
        </p:nvSpPr>
        <p:spPr bwMode="auto">
          <a:xfrm>
            <a:off x="471488" y="1704975"/>
            <a:ext cx="2982912"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一般状态消息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车速</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加速度</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位置</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方向</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刹车</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p>
          <a:p>
            <a:pPr lvl="1" algn="just" eaLnBrk="1" hangingPunct="1">
              <a:spcBef>
                <a:spcPct val="0"/>
              </a:spcBef>
              <a:spcAft>
                <a:spcPts val="600"/>
              </a:spcAft>
              <a:buSzPct val="92000"/>
              <a:buFont typeface="Wingdings" panose="05000000000000000000" pitchFamily="2" charset="2"/>
              <a:buChar char="n"/>
            </a:pPr>
            <a:endParaRPr lang="en-US" altLang="zh-CN" sz="1800" dirty="0">
              <a:solidFill>
                <a:srgbClr val="002060"/>
              </a:solidFill>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endParaRPr lang="en-US" altLang="zh-CN" sz="1800" dirty="0">
              <a:solidFill>
                <a:srgbClr val="002060"/>
              </a:solidFill>
              <a:latin typeface="Franklin Gothic Medium" panose="020B0603020102020204" pitchFamily="34" charset="0"/>
            </a:endParaRPr>
          </a:p>
        </p:txBody>
      </p:sp>
      <p:sp>
        <p:nvSpPr>
          <p:cNvPr id="2" name="文本框 1">
            <a:extLst>
              <a:ext uri="{FF2B5EF4-FFF2-40B4-BE49-F238E27FC236}">
                <a16:creationId xmlns:a16="http://schemas.microsoft.com/office/drawing/2014/main" id="{5E9869BC-DBB9-422E-BC30-69AFD3CC1095}"/>
              </a:ext>
            </a:extLst>
          </p:cNvPr>
          <p:cNvSpPr txBox="1"/>
          <p:nvPr/>
        </p:nvSpPr>
        <p:spPr>
          <a:xfrm>
            <a:off x="471488" y="4770438"/>
            <a:ext cx="4060825" cy="1630362"/>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发送频率高（</a:t>
            </a:r>
            <a:r>
              <a:rPr lang="en-US" altLang="zh-CN" sz="2000" dirty="0">
                <a:solidFill>
                  <a:srgbClr val="FF0000"/>
                </a:solidFill>
                <a:latin typeface="+mn-ea"/>
                <a:ea typeface="+mn-ea"/>
              </a:rPr>
              <a:t>100ms</a:t>
            </a:r>
            <a:r>
              <a:rPr lang="zh-CN" altLang="en-US" sz="2000" dirty="0">
                <a:solidFill>
                  <a:srgbClr val="FF0000"/>
                </a:solidFill>
                <a:latin typeface="+mn-ea"/>
                <a:ea typeface="+mn-ea"/>
              </a:rPr>
              <a:t>发送一次）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数据量大</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实时性要求高</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a:t>
            </a:r>
            <a:r>
              <a:rPr lang="zh-CN" altLang="en-US" sz="2000" b="1" dirty="0">
                <a:solidFill>
                  <a:srgbClr val="FF0000"/>
                </a:solidFill>
                <a:effectLst>
                  <a:outerShdw blurRad="38100" dist="38100" dir="2700000" algn="tl">
                    <a:srgbClr val="000000">
                      <a:alpha val="43137"/>
                    </a:srgbClr>
                  </a:outerShdw>
                </a:effectLst>
                <a:latin typeface="+mn-ea"/>
                <a:ea typeface="+mn-ea"/>
              </a:rPr>
              <a:t>后验性安全对策</a:t>
            </a:r>
          </a:p>
        </p:txBody>
      </p:sp>
      <p:sp>
        <p:nvSpPr>
          <p:cNvPr id="60421" name="内容占位符 2">
            <a:extLst>
              <a:ext uri="{FF2B5EF4-FFF2-40B4-BE49-F238E27FC236}">
                <a16:creationId xmlns:a16="http://schemas.microsoft.com/office/drawing/2014/main" id="{5F0887EA-99D7-48F4-BFB3-AE9E6B5358B0}"/>
              </a:ext>
            </a:extLst>
          </p:cNvPr>
          <p:cNvSpPr txBox="1">
            <a:spLocks/>
          </p:cNvSpPr>
          <p:nvPr/>
        </p:nvSpPr>
        <p:spPr bwMode="auto">
          <a:xfrm>
            <a:off x="5107157" y="1704975"/>
            <a:ext cx="382428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特殊状态消息</a:t>
            </a: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取证</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交通事故</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异常驾驶</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车辆设计改进</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车辆召回</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车辆状态</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车辆异常</a:t>
            </a:r>
          </a:p>
        </p:txBody>
      </p:sp>
      <p:sp>
        <p:nvSpPr>
          <p:cNvPr id="9" name="文本框 8">
            <a:extLst>
              <a:ext uri="{FF2B5EF4-FFF2-40B4-BE49-F238E27FC236}">
                <a16:creationId xmlns:a16="http://schemas.microsoft.com/office/drawing/2014/main" id="{986F65F5-0E63-4740-A074-97F8F79F34EC}"/>
              </a:ext>
            </a:extLst>
          </p:cNvPr>
          <p:cNvSpPr txBox="1"/>
          <p:nvPr/>
        </p:nvSpPr>
        <p:spPr>
          <a:xfrm>
            <a:off x="5049838" y="4914900"/>
            <a:ext cx="3762375" cy="1322388"/>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发送频率不高</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实时性相对不高</a:t>
            </a: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保存时间相对较长</a:t>
            </a:r>
            <a:endParaRPr lang="en-US" altLang="zh-CN" sz="2000" dirty="0">
              <a:solidFill>
                <a:srgbClr val="FF0000"/>
              </a:solidFill>
              <a:latin typeface="+mn-ea"/>
              <a:ea typeface="+mn-ea"/>
            </a:endParaRPr>
          </a:p>
        </p:txBody>
      </p:sp>
      <p:sp>
        <p:nvSpPr>
          <p:cNvPr id="60423" name="矩形 3">
            <a:extLst>
              <a:ext uri="{FF2B5EF4-FFF2-40B4-BE49-F238E27FC236}">
                <a16:creationId xmlns:a16="http://schemas.microsoft.com/office/drawing/2014/main" id="{B9765ED7-F3A7-4BF2-B062-037AF8D08E59}"/>
              </a:ext>
            </a:extLst>
          </p:cNvPr>
          <p:cNvSpPr>
            <a:spLocks noChangeArrowheads="1"/>
          </p:cNvSpPr>
          <p:nvPr/>
        </p:nvSpPr>
        <p:spPr bwMode="auto">
          <a:xfrm>
            <a:off x="3506788" y="1989138"/>
            <a:ext cx="1416050" cy="461962"/>
          </a:xfrm>
          <a:prstGeom prst="rect">
            <a:avLst/>
          </a:prstGeom>
          <a:solidFill>
            <a:srgbClr val="FFFF00"/>
          </a:solidFill>
          <a:ln w="9525">
            <a:solidFill>
              <a:srgbClr val="0070C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a:solidFill>
                  <a:srgbClr val="002060"/>
                </a:solidFill>
              </a:rPr>
              <a:t>状态消息</a:t>
            </a:r>
            <a:endParaRPr lang="en-US" altLang="zh-CN" sz="2400">
              <a:solidFill>
                <a:srgbClr val="002060"/>
              </a:solidFill>
            </a:endParaRPr>
          </a:p>
        </p:txBody>
      </p:sp>
      <p:sp>
        <p:nvSpPr>
          <p:cNvPr id="13"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5.3 </a:t>
            </a:r>
            <a:r>
              <a:rPr lang="zh-CN" altLang="en-US" sz="2400" b="1" dirty="0">
                <a:latin typeface="黑体" panose="02010609060101010101" pitchFamily="49" charset="-122"/>
                <a:ea typeface="黑体" panose="02010609060101010101" pitchFamily="49" charset="-122"/>
              </a:rPr>
              <a:t>车联网消息分类与安全共享技术</a:t>
            </a:r>
          </a:p>
        </p:txBody>
      </p:sp>
      <p:sp>
        <p:nvSpPr>
          <p:cNvPr id="14" name="灯片编号占位符 11">
            <a:extLst>
              <a:ext uri="{FF2B5EF4-FFF2-40B4-BE49-F238E27FC236}">
                <a16:creationId xmlns:a16="http://schemas.microsoft.com/office/drawing/2014/main" id="{18AE50A5-E14D-4994-BAB3-7BD4383D1A87}"/>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128</a:t>
            </a:fld>
            <a:endParaRPr lang="zh-CN" altLang="en-US" sz="1800" dirty="0">
              <a:latin typeface="Calibri" panose="020F0502020204030204" pitchFamily="34" charset="0"/>
              <a:ea typeface="宋体" panose="02010600030101010101" pitchFamily="2" charset="-122"/>
            </a:endParaRPr>
          </a:p>
        </p:txBody>
      </p:sp>
      <p:sp>
        <p:nvSpPr>
          <p:cNvPr id="11" name="Rectangle 2">
            <a:extLst>
              <a:ext uri="{FF2B5EF4-FFF2-40B4-BE49-F238E27FC236}">
                <a16:creationId xmlns:a16="http://schemas.microsoft.com/office/drawing/2014/main" id="{3367C906-4501-4D52-972A-114A5563931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4162953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E9802541-443E-437C-BC6C-92994C3D4AA7}"/>
              </a:ext>
            </a:extLst>
          </p:cNvPr>
          <p:cNvSpPr/>
          <p:nvPr/>
        </p:nvSpPr>
        <p:spPr>
          <a:xfrm>
            <a:off x="468313" y="4060825"/>
            <a:ext cx="8245475" cy="71755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圆角矩形 1">
            <a:extLst>
              <a:ext uri="{FF2B5EF4-FFF2-40B4-BE49-F238E27FC236}">
                <a16:creationId xmlns:a16="http://schemas.microsoft.com/office/drawing/2014/main" id="{4D94A22B-BE2F-4771-8D83-A8CBFAD5372B}"/>
              </a:ext>
            </a:extLst>
          </p:cNvPr>
          <p:cNvSpPr/>
          <p:nvPr/>
        </p:nvSpPr>
        <p:spPr>
          <a:xfrm>
            <a:off x="471488" y="2390775"/>
            <a:ext cx="8245475" cy="987425"/>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468" name="内容占位符 2">
            <a:extLst>
              <a:ext uri="{FF2B5EF4-FFF2-40B4-BE49-F238E27FC236}">
                <a16:creationId xmlns:a16="http://schemas.microsoft.com/office/drawing/2014/main" id="{60D891AC-93B7-4A03-AE70-12EAC648706E}"/>
              </a:ext>
            </a:extLst>
          </p:cNvPr>
          <p:cNvSpPr txBox="1">
            <a:spLocks/>
          </p:cNvSpPr>
          <p:nvPr/>
        </p:nvSpPr>
        <p:spPr bwMode="auto">
          <a:xfrm>
            <a:off x="542925" y="239077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匿名证书</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传统数字签名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伪名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基于身份的签名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群签名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其他</a:t>
            </a:r>
          </a:p>
        </p:txBody>
      </p:sp>
      <p:sp>
        <p:nvSpPr>
          <p:cNvPr id="62469" name="矩形 5">
            <a:extLst>
              <a:ext uri="{FF2B5EF4-FFF2-40B4-BE49-F238E27FC236}">
                <a16:creationId xmlns:a16="http://schemas.microsoft.com/office/drawing/2014/main" id="{4D0750EC-CF7A-425B-99AA-E803E159BFDF}"/>
              </a:ext>
            </a:extLst>
          </p:cNvPr>
          <p:cNvSpPr>
            <a:spLocks noChangeArrowheads="1"/>
          </p:cNvSpPr>
          <p:nvPr/>
        </p:nvSpPr>
        <p:spPr bwMode="auto">
          <a:xfrm>
            <a:off x="436563" y="1624013"/>
            <a:ext cx="7632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a:solidFill>
                  <a:srgbClr val="002060"/>
                </a:solidFill>
              </a:rPr>
              <a:t>一般状态消息安全共享</a:t>
            </a:r>
            <a:r>
              <a:rPr lang="en-US" altLang="zh-CN" sz="2800" b="1">
                <a:solidFill>
                  <a:srgbClr val="002060"/>
                </a:solidFill>
              </a:rPr>
              <a:t>——</a:t>
            </a:r>
            <a:r>
              <a:rPr lang="zh-CN" altLang="en-US" sz="2800" b="1">
                <a:solidFill>
                  <a:srgbClr val="002060"/>
                </a:solidFill>
              </a:rPr>
              <a:t>后验性对策</a:t>
            </a:r>
          </a:p>
        </p:txBody>
      </p:sp>
      <p:sp>
        <p:nvSpPr>
          <p:cNvPr id="10"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5.3 </a:t>
            </a:r>
            <a:r>
              <a:rPr lang="zh-CN" altLang="en-US" sz="2400" b="1" dirty="0">
                <a:latin typeface="黑体" panose="02010609060101010101" pitchFamily="49" charset="-122"/>
                <a:ea typeface="黑体" panose="02010609060101010101" pitchFamily="49" charset="-122"/>
              </a:rPr>
              <a:t>车联网消息分类与安全共享技术</a:t>
            </a:r>
          </a:p>
        </p:txBody>
      </p:sp>
      <p:sp>
        <p:nvSpPr>
          <p:cNvPr id="11" name="灯片编号占位符 11">
            <a:extLst>
              <a:ext uri="{FF2B5EF4-FFF2-40B4-BE49-F238E27FC236}">
                <a16:creationId xmlns:a16="http://schemas.microsoft.com/office/drawing/2014/main" id="{CBE83320-621C-41F5-A670-F3AE1A23D7E8}"/>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129</a:t>
            </a:fld>
            <a:endParaRPr lang="zh-CN" altLang="en-US" sz="1800" dirty="0">
              <a:latin typeface="Calibri" panose="020F0502020204030204" pitchFamily="34" charset="0"/>
              <a:ea typeface="宋体" panose="02010600030101010101" pitchFamily="2" charset="-122"/>
            </a:endParaRPr>
          </a:p>
        </p:txBody>
      </p:sp>
      <p:sp>
        <p:nvSpPr>
          <p:cNvPr id="12" name="Rectangle 2">
            <a:extLst>
              <a:ext uri="{FF2B5EF4-FFF2-40B4-BE49-F238E27FC236}">
                <a16:creationId xmlns:a16="http://schemas.microsoft.com/office/drawing/2014/main" id="{B2A3C27D-B26F-4F5F-8B90-238CA2D64FD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39091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1.4 </a:t>
            </a:r>
            <a:r>
              <a:rPr lang="en-US" altLang="zh-CN" sz="2400" b="1"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D4013978-69C8-408F-B18C-9186C08F1979}"/>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E57109B5-109A-419A-A3DA-1268D82AB09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0" name="Text Box 5">
            <a:extLst>
              <a:ext uri="{FF2B5EF4-FFF2-40B4-BE49-F238E27FC236}">
                <a16:creationId xmlns:a16="http://schemas.microsoft.com/office/drawing/2014/main" id="{9EEB327E-0780-44C4-B134-F7C6A92C5A00}"/>
              </a:ext>
            </a:extLst>
          </p:cNvPr>
          <p:cNvSpPr txBox="1">
            <a:spLocks noChangeArrowheads="1"/>
          </p:cNvSpPr>
          <p:nvPr/>
        </p:nvSpPr>
        <p:spPr bwMode="auto">
          <a:xfrm>
            <a:off x="227013" y="1803400"/>
            <a:ext cx="453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Tx/>
              <a:buNone/>
            </a:pPr>
            <a:r>
              <a:rPr lang="en-US" altLang="zh-CN" sz="2400">
                <a:latin typeface="宋体" panose="02010600030101010101" pitchFamily="2" charset="-122"/>
                <a:ea typeface="宋体" panose="02010600030101010101" pitchFamily="2" charset="-122"/>
              </a:rPr>
              <a:t>WEP</a:t>
            </a:r>
            <a:r>
              <a:rPr lang="zh-CN" altLang="en-US" sz="2400">
                <a:latin typeface="宋体" panose="02010600030101010101" pitchFamily="2" charset="-122"/>
                <a:ea typeface="宋体" panose="02010600030101010101" pitchFamily="2" charset="-122"/>
              </a:rPr>
              <a:t>协议算法结构如下图所示：</a:t>
            </a:r>
            <a:endParaRPr lang="en-US" altLang="zh-CN" sz="2400">
              <a:latin typeface="宋体" panose="02010600030101010101" pitchFamily="2" charset="-122"/>
              <a:ea typeface="宋体" panose="02010600030101010101" pitchFamily="2" charset="-122"/>
            </a:endParaRPr>
          </a:p>
        </p:txBody>
      </p:sp>
      <p:pic>
        <p:nvPicPr>
          <p:cNvPr id="11" name="图片 2">
            <a:extLst>
              <a:ext uri="{FF2B5EF4-FFF2-40B4-BE49-F238E27FC236}">
                <a16:creationId xmlns:a16="http://schemas.microsoft.com/office/drawing/2014/main" id="{76D4AC4F-DFF7-4D39-9CCE-07A70B1644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013" y="2579688"/>
            <a:ext cx="45339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6">
            <a:extLst>
              <a:ext uri="{FF2B5EF4-FFF2-40B4-BE49-F238E27FC236}">
                <a16:creationId xmlns:a16="http://schemas.microsoft.com/office/drawing/2014/main" id="{4A79F923-6578-4FDA-97D5-79EB7B206123}"/>
              </a:ext>
            </a:extLst>
          </p:cNvPr>
          <p:cNvSpPr txBox="1">
            <a:spLocks noChangeArrowheads="1"/>
          </p:cNvSpPr>
          <p:nvPr/>
        </p:nvSpPr>
        <p:spPr bwMode="auto">
          <a:xfrm>
            <a:off x="5048250" y="2549525"/>
            <a:ext cx="38655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200" dirty="0">
                <a:latin typeface="宋体" panose="02010600030101010101" pitchFamily="2" charset="-122"/>
                <a:ea typeface="宋体" panose="02010600030101010101" pitchFamily="2" charset="-122"/>
              </a:rPr>
              <a:t>其中，开放式系统认证</a:t>
            </a:r>
            <a:r>
              <a:rPr lang="en-US" altLang="zh-CN" sz="2200"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Open System authentication</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和共享密钥认证</a:t>
            </a:r>
            <a:r>
              <a:rPr lang="en-US" altLang="zh-CN" sz="2200"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Shared Key authentication</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是</a:t>
            </a:r>
            <a:r>
              <a:rPr lang="en-US" altLang="zh-CN" sz="2200" dirty="0">
                <a:latin typeface="宋体" panose="02010600030101010101" pitchFamily="2" charset="-122"/>
                <a:ea typeface="宋体" panose="02010600030101010101" pitchFamily="2" charset="-122"/>
              </a:rPr>
              <a:t>WEP</a:t>
            </a:r>
            <a:r>
              <a:rPr lang="zh-CN" altLang="en-US" sz="2200" dirty="0">
                <a:solidFill>
                  <a:srgbClr val="FF0000"/>
                </a:solidFill>
                <a:latin typeface="宋体" panose="02010600030101010101" pitchFamily="2" charset="-122"/>
                <a:ea typeface="宋体" panose="02010600030101010101" pitchFamily="2" charset="-122"/>
              </a:rPr>
              <a:t>认证</a:t>
            </a:r>
            <a:r>
              <a:rPr lang="zh-CN" altLang="en-US" sz="2200" dirty="0">
                <a:latin typeface="宋体" panose="02010600030101010101" pitchFamily="2" charset="-122"/>
                <a:ea typeface="宋体" panose="02010600030101010101" pitchFamily="2" charset="-122"/>
              </a:rPr>
              <a:t>的两种方式。</a:t>
            </a:r>
            <a:endParaRPr lang="en-US" altLang="zh-CN" sz="2200" dirty="0">
              <a:latin typeface="宋体" panose="02010600030101010101" pitchFamily="2" charset="-122"/>
              <a:ea typeface="宋体" panose="02010600030101010101" pitchFamily="2" charset="-122"/>
            </a:endParaRPr>
          </a:p>
          <a:p>
            <a:pPr algn="just">
              <a:spcBef>
                <a:spcPct val="0"/>
              </a:spcBef>
              <a:buFontTx/>
              <a:buNone/>
            </a:pPr>
            <a:endParaRPr lang="en-US" altLang="zh-CN" sz="2200" dirty="0">
              <a:latin typeface="宋体" panose="02010600030101010101" pitchFamily="2" charset="-122"/>
              <a:ea typeface="宋体" panose="02010600030101010101" pitchFamily="2" charset="-122"/>
            </a:endParaRPr>
          </a:p>
          <a:p>
            <a:pPr algn="just">
              <a:spcBef>
                <a:spcPct val="0"/>
              </a:spcBef>
              <a:buFontTx/>
              <a:buNone/>
            </a:pPr>
            <a:r>
              <a:rPr lang="en-US" altLang="zh-CN" sz="2200" dirty="0">
                <a:latin typeface="宋体" panose="02010600030101010101" pitchFamily="2" charset="-122"/>
                <a:ea typeface="宋体" panose="02010600030101010101" pitchFamily="2" charset="-122"/>
              </a:rPr>
              <a:t>WEP</a:t>
            </a:r>
            <a:r>
              <a:rPr lang="zh-CN" altLang="en-US" sz="2200" dirty="0">
                <a:latin typeface="宋体" panose="02010600030101010101" pitchFamily="2" charset="-122"/>
                <a:ea typeface="宋体" panose="02010600030101010101" pitchFamily="2" charset="-122"/>
              </a:rPr>
              <a:t>使用</a:t>
            </a:r>
            <a:r>
              <a:rPr lang="en-US" altLang="zh-CN" sz="2200" b="1" dirty="0">
                <a:latin typeface="宋体" panose="02010600030101010101" pitchFamily="2" charset="-122"/>
                <a:ea typeface="宋体" panose="02010600030101010101" pitchFamily="2" charset="-122"/>
              </a:rPr>
              <a:t>RC4</a:t>
            </a:r>
            <a:r>
              <a:rPr lang="en-US" altLang="zh-CN" sz="2200" dirty="0">
                <a:latin typeface="宋体" panose="02010600030101010101" pitchFamily="2" charset="-122"/>
                <a:ea typeface="宋体" panose="02010600030101010101" pitchFamily="2" charset="-122"/>
              </a:rPr>
              <a:t>(</a:t>
            </a:r>
            <a:r>
              <a:rPr lang="en-US" altLang="zh-CN" sz="2200" dirty="0" err="1">
                <a:latin typeface="宋体" panose="02010600030101010101" pitchFamily="2" charset="-122"/>
                <a:ea typeface="宋体" panose="02010600030101010101" pitchFamily="2" charset="-122"/>
              </a:rPr>
              <a:t>Rivest</a:t>
            </a:r>
            <a:r>
              <a:rPr lang="en-US" altLang="zh-CN" sz="2200" dirty="0">
                <a:latin typeface="宋体" panose="02010600030101010101" pitchFamily="2" charset="-122"/>
                <a:ea typeface="宋体" panose="02010600030101010101" pitchFamily="2" charset="-122"/>
              </a:rPr>
              <a:t> Cipher)</a:t>
            </a:r>
            <a:r>
              <a:rPr lang="zh-CN" altLang="en-US" sz="2200" dirty="0">
                <a:latin typeface="宋体" panose="02010600030101010101" pitchFamily="2" charset="-122"/>
                <a:ea typeface="宋体" panose="02010600030101010101" pitchFamily="2" charset="-122"/>
              </a:rPr>
              <a:t>串流加密算法达到</a:t>
            </a:r>
            <a:r>
              <a:rPr lang="zh-CN" altLang="en-US" sz="2200" dirty="0">
                <a:solidFill>
                  <a:srgbClr val="FF0000"/>
                </a:solidFill>
                <a:latin typeface="宋体" panose="02010600030101010101" pitchFamily="2" charset="-122"/>
                <a:ea typeface="宋体" panose="02010600030101010101" pitchFamily="2" charset="-122"/>
              </a:rPr>
              <a:t>机密性</a:t>
            </a:r>
            <a:r>
              <a:rPr lang="zh-CN" altLang="en-US" sz="2200" dirty="0">
                <a:latin typeface="宋体" panose="02010600030101010101" pitchFamily="2" charset="-122"/>
                <a:ea typeface="宋体" panose="02010600030101010101" pitchFamily="2" charset="-122"/>
              </a:rPr>
              <a:t>，并由</a:t>
            </a:r>
            <a:r>
              <a:rPr lang="en-US" altLang="zh-CN" sz="2200" b="1" dirty="0">
                <a:latin typeface="宋体" panose="02010600030101010101" pitchFamily="2" charset="-122"/>
                <a:ea typeface="宋体" panose="02010600030101010101" pitchFamily="2" charset="-122"/>
              </a:rPr>
              <a:t>CRC32</a:t>
            </a:r>
            <a:r>
              <a:rPr lang="zh-CN" altLang="en-US" sz="2200" dirty="0">
                <a:latin typeface="宋体" panose="02010600030101010101" pitchFamily="2" charset="-122"/>
                <a:ea typeface="宋体" panose="02010600030101010101" pitchFamily="2" charset="-122"/>
              </a:rPr>
              <a:t>验证</a:t>
            </a:r>
            <a:r>
              <a:rPr lang="zh-CN" altLang="en-US" sz="2200" dirty="0">
                <a:solidFill>
                  <a:srgbClr val="FF0000"/>
                </a:solidFill>
                <a:latin typeface="宋体" panose="02010600030101010101" pitchFamily="2" charset="-122"/>
                <a:ea typeface="宋体" panose="02010600030101010101" pitchFamily="2" charset="-122"/>
              </a:rPr>
              <a:t>数据完整性</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a:spcBef>
                <a:spcPct val="0"/>
              </a:spcBef>
              <a:buFontTx/>
              <a:buNone/>
            </a:pPr>
            <a:endParaRPr lang="en-US" altLang="zh-CN" sz="1600" b="1" dirty="0">
              <a:latin typeface="宋体" panose="02010600030101010101" pitchFamily="2" charset="-122"/>
              <a:ea typeface="宋体" panose="02010600030101010101" pitchFamily="2" charset="-122"/>
            </a:endParaRPr>
          </a:p>
          <a:p>
            <a:pPr>
              <a:spcBef>
                <a:spcPct val="0"/>
              </a:spcBef>
              <a:buFontTx/>
              <a:buNone/>
            </a:pPr>
            <a:endParaRPr lang="zh-CN" altLang="en-US" sz="16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07311439"/>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8D8B057D-B45D-43F2-9AF9-B4B2EC614E1B}"/>
              </a:ext>
            </a:extLst>
          </p:cNvPr>
          <p:cNvSpPr txBox="1">
            <a:spLocks/>
          </p:cNvSpPr>
          <p:nvPr/>
        </p:nvSpPr>
        <p:spPr>
          <a:xfrm>
            <a:off x="4727575" y="2717800"/>
            <a:ext cx="3922713" cy="2190750"/>
          </a:xfrm>
          <a:prstGeom prst="rect">
            <a:avLst/>
          </a:prstGeom>
          <a:solidFill>
            <a:srgbClr val="FFFF00"/>
          </a:solidFill>
          <a:ln>
            <a:solidFill>
              <a:srgbClr val="0070C0"/>
            </a:solidFill>
          </a:ln>
        </p:spPr>
        <p:txBody>
          <a:bodyPr anchor="ct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spcBef>
                <a:spcPts val="0"/>
              </a:spcBef>
              <a:buFont typeface="Wingdings 2" panose="05020102010507070707" pitchFamily="18" charset="2"/>
              <a:buNone/>
              <a:defRPr/>
            </a:pPr>
            <a:r>
              <a:rPr lang="zh-CN" altLang="en-US" sz="2400" dirty="0">
                <a:solidFill>
                  <a:srgbClr val="002060"/>
                </a:solidFill>
              </a:rPr>
              <a:t>可实现更高的安全保障</a:t>
            </a:r>
            <a:endParaRPr lang="en-US" altLang="zh-CN" sz="24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后验性</a:t>
            </a:r>
            <a:endParaRPr lang="en-US" altLang="zh-CN" sz="22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先验性</a:t>
            </a:r>
            <a:endParaRPr lang="en-US" altLang="zh-CN" sz="22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先验</a:t>
            </a:r>
            <a:r>
              <a:rPr lang="en-US" altLang="zh-CN" sz="2200" dirty="0">
                <a:solidFill>
                  <a:srgbClr val="002060"/>
                </a:solidFill>
              </a:rPr>
              <a:t>-</a:t>
            </a:r>
            <a:r>
              <a:rPr lang="zh-CN" altLang="en-US" sz="2200" dirty="0">
                <a:solidFill>
                  <a:srgbClr val="002060"/>
                </a:solidFill>
              </a:rPr>
              <a:t>后验性</a:t>
            </a:r>
            <a:endParaRPr lang="en-US" altLang="zh-CN" sz="2200" dirty="0">
              <a:solidFill>
                <a:srgbClr val="002060"/>
              </a:solidFill>
            </a:endParaRPr>
          </a:p>
        </p:txBody>
      </p:sp>
      <p:sp>
        <p:nvSpPr>
          <p:cNvPr id="63491" name="内容占位符 2">
            <a:extLst>
              <a:ext uri="{FF2B5EF4-FFF2-40B4-BE49-F238E27FC236}">
                <a16:creationId xmlns:a16="http://schemas.microsoft.com/office/drawing/2014/main" id="{610383AC-A7E3-4C9A-8755-B1B0BF7F6EF7}"/>
              </a:ext>
            </a:extLst>
          </p:cNvPr>
          <p:cNvSpPr txBox="1">
            <a:spLocks/>
          </p:cNvSpPr>
          <p:nvPr/>
        </p:nvSpPr>
        <p:spPr bwMode="auto">
          <a:xfrm>
            <a:off x="1138238" y="1616075"/>
            <a:ext cx="2754312"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通知消息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交通事故</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道路拥堵信息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道路损坏</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道路异常</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t>
            </a:r>
          </a:p>
          <a:p>
            <a:pPr lvl="2" eaLnBrk="1" hangingPunct="1">
              <a:spcBef>
                <a:spcPct val="0"/>
              </a:spcBef>
              <a:spcAft>
                <a:spcPts val="600"/>
              </a:spcAft>
              <a:buSzPct val="92000"/>
              <a:buFont typeface="Wingdings" panose="05000000000000000000" pitchFamily="2" charset="2"/>
              <a:buChar char="n"/>
            </a:pPr>
            <a:endParaRPr lang="en-US" altLang="zh-CN" sz="2000" dirty="0">
              <a:solidFill>
                <a:srgbClr val="002060"/>
              </a:solidFill>
              <a:latin typeface="Franklin Gothic Medium" panose="020B0603020102020204" pitchFamily="34" charset="0"/>
            </a:endParaRPr>
          </a:p>
        </p:txBody>
      </p:sp>
      <p:sp>
        <p:nvSpPr>
          <p:cNvPr id="8" name="文本框 7">
            <a:extLst>
              <a:ext uri="{FF2B5EF4-FFF2-40B4-BE49-F238E27FC236}">
                <a16:creationId xmlns:a16="http://schemas.microsoft.com/office/drawing/2014/main" id="{54A43256-BDAA-4094-8814-EB1025E68813}"/>
              </a:ext>
            </a:extLst>
          </p:cNvPr>
          <p:cNvSpPr txBox="1"/>
          <p:nvPr/>
        </p:nvSpPr>
        <p:spPr>
          <a:xfrm>
            <a:off x="1147763" y="4832350"/>
            <a:ext cx="2987675" cy="1322388"/>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实时性要求通常不高</a:t>
            </a: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数据量不大</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en-US" altLang="zh-CN" sz="2000" dirty="0">
                <a:solidFill>
                  <a:srgbClr val="FF0000"/>
                </a:solidFill>
                <a:latin typeface="+mn-ea"/>
                <a:ea typeface="+mn-ea"/>
              </a:rPr>
              <a:t> </a:t>
            </a:r>
            <a:r>
              <a:rPr lang="zh-CN" altLang="en-US" sz="2000" dirty="0">
                <a:solidFill>
                  <a:srgbClr val="FF0000"/>
                </a:solidFill>
                <a:latin typeface="+mn-ea"/>
                <a:ea typeface="+mn-ea"/>
              </a:rPr>
              <a:t>保存时间相对较长</a:t>
            </a:r>
          </a:p>
        </p:txBody>
      </p:sp>
      <p:sp>
        <p:nvSpPr>
          <p:cNvPr id="10"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5.3 </a:t>
            </a:r>
            <a:r>
              <a:rPr lang="zh-CN" altLang="en-US" sz="2400" b="1" dirty="0">
                <a:latin typeface="黑体" panose="02010609060101010101" pitchFamily="49" charset="-122"/>
                <a:ea typeface="黑体" panose="02010609060101010101" pitchFamily="49" charset="-122"/>
              </a:rPr>
              <a:t>车联网消息分类与安全共享技术</a:t>
            </a:r>
          </a:p>
        </p:txBody>
      </p:sp>
      <p:sp>
        <p:nvSpPr>
          <p:cNvPr id="11" name="灯片编号占位符 11">
            <a:extLst>
              <a:ext uri="{FF2B5EF4-FFF2-40B4-BE49-F238E27FC236}">
                <a16:creationId xmlns:a16="http://schemas.microsoft.com/office/drawing/2014/main" id="{91EF26E7-2CBD-4553-9F3F-2BF9D2AABAFD}"/>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130</a:t>
            </a:fld>
            <a:endParaRPr lang="zh-CN" altLang="en-US" sz="1800" dirty="0">
              <a:latin typeface="Calibri" panose="020F0502020204030204" pitchFamily="34" charset="0"/>
              <a:ea typeface="宋体" panose="02010600030101010101" pitchFamily="2" charset="-122"/>
            </a:endParaRPr>
          </a:p>
        </p:txBody>
      </p:sp>
      <p:sp>
        <p:nvSpPr>
          <p:cNvPr id="12" name="Rectangle 2">
            <a:extLst>
              <a:ext uri="{FF2B5EF4-FFF2-40B4-BE49-F238E27FC236}">
                <a16:creationId xmlns:a16="http://schemas.microsoft.com/office/drawing/2014/main" id="{36AFBE4D-1905-45C0-84C0-F2C693D7C5B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38886909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69A5E5F9-CAC3-4B3C-A7E5-837DCD6F60DA}"/>
              </a:ext>
            </a:extLst>
          </p:cNvPr>
          <p:cNvSpPr txBox="1">
            <a:spLocks/>
          </p:cNvSpPr>
          <p:nvPr/>
        </p:nvSpPr>
        <p:spPr>
          <a:xfrm>
            <a:off x="900113" y="2030413"/>
            <a:ext cx="58705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数字签名</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惩罚机制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门限签名</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可链接群签名</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先验</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门限机制</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数字签名</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惩罚机制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rgbClr val="002060"/>
              </a:solidFill>
            </a:endParaRPr>
          </a:p>
        </p:txBody>
      </p:sp>
      <p:sp>
        <p:nvSpPr>
          <p:cNvPr id="65540" name="矩形 1">
            <a:extLst>
              <a:ext uri="{FF2B5EF4-FFF2-40B4-BE49-F238E27FC236}">
                <a16:creationId xmlns:a16="http://schemas.microsoft.com/office/drawing/2014/main" id="{99DD3D23-3AEC-4914-80C6-9A5B607DF1D3}"/>
              </a:ext>
            </a:extLst>
          </p:cNvPr>
          <p:cNvSpPr>
            <a:spLocks noChangeArrowheads="1"/>
          </p:cNvSpPr>
          <p:nvPr/>
        </p:nvSpPr>
        <p:spPr bwMode="auto">
          <a:xfrm>
            <a:off x="515938" y="1403350"/>
            <a:ext cx="7369175" cy="5238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800" b="1" dirty="0">
                <a:solidFill>
                  <a:srgbClr val="002060"/>
                </a:solidFill>
                <a:latin typeface="+mn-ea"/>
                <a:ea typeface="+mn-ea"/>
              </a:rPr>
              <a:t>通知消息安全共享</a:t>
            </a:r>
            <a:r>
              <a:rPr lang="en-US" altLang="zh-CN" sz="2800" b="1" dirty="0">
                <a:solidFill>
                  <a:srgbClr val="002060"/>
                </a:solidFill>
                <a:latin typeface="+mn-ea"/>
                <a:ea typeface="+mn-ea"/>
              </a:rPr>
              <a:t>——</a:t>
            </a:r>
            <a:r>
              <a:rPr lang="zh-CN" altLang="en-US" sz="2800" b="1" dirty="0">
                <a:solidFill>
                  <a:srgbClr val="002060"/>
                </a:solidFill>
                <a:latin typeface="+mn-ea"/>
                <a:ea typeface="+mn-ea"/>
              </a:rPr>
              <a:t>后验与先验对策</a:t>
            </a:r>
          </a:p>
        </p:txBody>
      </p:sp>
      <p:sp>
        <p:nvSpPr>
          <p:cNvPr id="9"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5.3 </a:t>
            </a:r>
            <a:r>
              <a:rPr lang="zh-CN" altLang="en-US" sz="2400" b="1" dirty="0">
                <a:latin typeface="黑体" panose="02010609060101010101" pitchFamily="49" charset="-122"/>
                <a:ea typeface="黑体" panose="02010609060101010101" pitchFamily="49" charset="-122"/>
              </a:rPr>
              <a:t>车联网消息分类与安全共享技术</a:t>
            </a:r>
          </a:p>
        </p:txBody>
      </p:sp>
      <p:sp>
        <p:nvSpPr>
          <p:cNvPr id="10" name="灯片编号占位符 11">
            <a:extLst>
              <a:ext uri="{FF2B5EF4-FFF2-40B4-BE49-F238E27FC236}">
                <a16:creationId xmlns:a16="http://schemas.microsoft.com/office/drawing/2014/main" id="{130AB799-4721-43DF-87CA-9C3A65891BE0}"/>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131</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DC69ACB-249D-43F8-BA1F-B1146F8CF64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Tree>
    <p:extLst>
      <p:ext uri="{BB962C8B-B14F-4D97-AF65-F5344CB8AC3E}">
        <p14:creationId xmlns:p14="http://schemas.microsoft.com/office/powerpoint/2010/main" val="2463532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182B266-A8AC-46A7-BC54-D81FF472DA3A}"/>
              </a:ext>
            </a:extLst>
          </p:cNvPr>
          <p:cNvSpPr>
            <a:spLocks noGrp="1" noChangeArrowheads="1"/>
          </p:cNvSpPr>
          <p:nvPr>
            <p:ph type="title" idx="4294967295"/>
          </p:nvPr>
        </p:nvSpPr>
        <p:spPr/>
        <p:txBody>
          <a:bodyPr/>
          <a:lstStyle/>
          <a:p>
            <a:pPr eaLnBrk="1" fontAlgn="auto" hangingPunct="1">
              <a:spcAft>
                <a:spcPts val="0"/>
              </a:spcAft>
              <a:defRPr/>
            </a:pPr>
            <a:r>
              <a:rPr lang="en-US" altLang="zh-CN" dirty="0"/>
              <a:t>5. </a:t>
            </a:r>
            <a:r>
              <a:rPr lang="zh-CN" altLang="en-US" dirty="0"/>
              <a:t>车联网与区块链</a:t>
            </a:r>
          </a:p>
        </p:txBody>
      </p:sp>
      <p:sp>
        <p:nvSpPr>
          <p:cNvPr id="67587" name="Text Box 3">
            <a:extLst>
              <a:ext uri="{FF2B5EF4-FFF2-40B4-BE49-F238E27FC236}">
                <a16:creationId xmlns:a16="http://schemas.microsoft.com/office/drawing/2014/main" id="{C6F7254F-70D5-4BA4-95BD-D2B9EB7A784A}"/>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7588" name="TextBox 49">
            <a:extLst>
              <a:ext uri="{FF2B5EF4-FFF2-40B4-BE49-F238E27FC236}">
                <a16:creationId xmlns:a16="http://schemas.microsoft.com/office/drawing/2014/main" id="{4D72C2EB-EE22-4FD5-A50F-2957DD541DA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5.4 </a:t>
            </a:r>
            <a:r>
              <a:rPr lang="zh-CN" altLang="en-US" sz="2400" b="1" dirty="0">
                <a:latin typeface="黑体" panose="02010609060101010101" pitchFamily="49" charset="-122"/>
                <a:ea typeface="黑体" panose="02010609060101010101" pitchFamily="49" charset="-122"/>
              </a:rPr>
              <a:t>车联网通信协议</a:t>
            </a:r>
          </a:p>
        </p:txBody>
      </p:sp>
      <p:sp>
        <p:nvSpPr>
          <p:cNvPr id="59397" name="文本框 1">
            <a:extLst>
              <a:ext uri="{FF2B5EF4-FFF2-40B4-BE49-F238E27FC236}">
                <a16:creationId xmlns:a16="http://schemas.microsoft.com/office/drawing/2014/main" id="{EF5BB94F-3D02-49A7-B238-1B0DCAFC8F12}"/>
              </a:ext>
            </a:extLst>
          </p:cNvPr>
          <p:cNvSpPr txBox="1">
            <a:spLocks noChangeArrowheads="1"/>
          </p:cNvSpPr>
          <p:nvPr/>
        </p:nvSpPr>
        <p:spPr bwMode="auto">
          <a:xfrm>
            <a:off x="392112" y="1678781"/>
            <a:ext cx="8266113" cy="393954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latin typeface="Arial" panose="020B0604020202020204" pitchFamily="34" charset="0"/>
                <a:ea typeface="宋体" panose="02010600030101010101" pitchFamily="2" charset="-122"/>
              </a:rPr>
              <a:t>各类车辆和设备是由不同的厂家所生产的。为了让本不兼容的它们能都有次序地、高效地、公平地相互通信，我们需要建立通信标准来规范它们的信号发送和接收行为。现如今，</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V2X </a:t>
            </a:r>
            <a:r>
              <a:rPr lang="zh-CN" altLang="en-US" sz="2400" dirty="0">
                <a:latin typeface="Arial" panose="020B0604020202020204" pitchFamily="34" charset="0"/>
                <a:ea typeface="宋体" panose="02010600030101010101" pitchFamily="2" charset="-122"/>
              </a:rPr>
              <a:t>领域存在着两大通信标准，即 </a:t>
            </a:r>
            <a:r>
              <a:rPr lang="en-US" altLang="zh-CN" sz="2400" dirty="0">
                <a:latin typeface="Times New Roman" panose="02020603050405020304" pitchFamily="18" charset="0"/>
                <a:ea typeface="宋体" panose="02010600030101010101" pitchFamily="2" charset="-122"/>
              </a:rPr>
              <a:t>DSRC</a:t>
            </a:r>
            <a:r>
              <a:rPr lang="zh-CN" altLang="en-US" sz="2400" dirty="0">
                <a:latin typeface="Arial" panose="020B0604020202020204" pitchFamily="34" charset="0"/>
                <a:ea typeface="宋体" panose="02010600030101010101" pitchFamily="2" charset="-122"/>
              </a:rPr>
              <a:t>和 </a:t>
            </a:r>
            <a:r>
              <a:rPr lang="en-US" altLang="zh-CN" sz="2400" dirty="0">
                <a:latin typeface="Times New Roman" panose="02020603050405020304" pitchFamily="18" charset="0"/>
                <a:ea typeface="宋体" panose="02010600030101010101" pitchFamily="2" charset="-122"/>
              </a:rPr>
              <a:t>LTE-V</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rPr>
              <a:t>DSRC</a:t>
            </a:r>
            <a:r>
              <a:rPr lang="zh-CN" altLang="en-US" sz="2000" dirty="0">
                <a:latin typeface="Arial" panose="020B0604020202020204" pitchFamily="34" charset="0"/>
                <a:ea typeface="宋体" panose="02010600030101010101" pitchFamily="2" charset="-122"/>
                <a:cs typeface="Times New Roman" panose="02020603050405020304" pitchFamily="18" charset="0"/>
              </a:rPr>
              <a:t>（车载专用短程通信）：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DSRC</a:t>
            </a:r>
            <a:r>
              <a:rPr lang="en-US" altLang="zh-CN" sz="2000" dirty="0">
                <a:latin typeface="Arial" panose="020B0604020202020204" pitchFamily="34" charset="0"/>
                <a:ea typeface="宋体" panose="02010600030101010101" pitchFamily="2" charset="-122"/>
                <a:cs typeface="Times New Roman" panose="02020603050405020304" pitchFamily="18" charset="0"/>
              </a:rPr>
              <a:t> </a:t>
            </a:r>
            <a:r>
              <a:rPr lang="zh-CN" altLang="en-US" sz="2000" dirty="0">
                <a:latin typeface="Arial" panose="020B0604020202020204" pitchFamily="34" charset="0"/>
                <a:ea typeface="宋体" panose="02010600030101010101" pitchFamily="2" charset="-122"/>
                <a:cs typeface="Times New Roman" panose="02020603050405020304" pitchFamily="18" charset="0"/>
              </a:rPr>
              <a:t>是由电气电子工程师学会（即 </a:t>
            </a:r>
            <a:r>
              <a:rPr lang="en-US" altLang="zh-CN" sz="2000" dirty="0">
                <a:latin typeface="Arial" panose="020B0604020202020204" pitchFamily="34" charset="0"/>
                <a:ea typeface="宋体" panose="02010600030101010101" pitchFamily="2" charset="-122"/>
                <a:cs typeface="Times New Roman" panose="02020603050405020304" pitchFamily="18" charset="0"/>
              </a:rPr>
              <a:t>IEEE</a:t>
            </a:r>
            <a:r>
              <a:rPr lang="zh-CN" altLang="en-US" sz="2000" dirty="0">
                <a:latin typeface="Arial" panose="020B0604020202020204" pitchFamily="34" charset="0"/>
                <a:ea typeface="宋体" panose="02010600030101010101" pitchFamily="2" charset="-122"/>
                <a:cs typeface="Times New Roman" panose="02020603050405020304" pitchFamily="18" charset="0"/>
              </a:rPr>
              <a:t>）制定，并且有主要车辆生产商支持的标准。</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200" dirty="0">
              <a:latin typeface="Times New Roman" panose="02020603050405020304" pitchFamily="18" charset="0"/>
              <a:ea typeface="宋体" panose="02010600030101010101" pitchFamily="2" charset="-122"/>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rPr>
              <a:t>LTE-V</a:t>
            </a:r>
            <a:r>
              <a:rPr lang="zh-CN" altLang="en-US" sz="2000" dirty="0">
                <a:latin typeface="Arial" panose="020B0604020202020204" pitchFamily="34" charset="0"/>
                <a:ea typeface="宋体" panose="02010600030101010101" pitchFamily="2" charset="-122"/>
                <a:cs typeface="Times New Roman" panose="02020603050405020304" pitchFamily="18" charset="0"/>
              </a:rPr>
              <a:t>（长期演进技术</a:t>
            </a:r>
            <a:r>
              <a:rPr lang="en-US" altLang="zh-CN" sz="2000" dirty="0">
                <a:latin typeface="Arial" panose="020B0604020202020204" pitchFamily="34" charset="0"/>
                <a:ea typeface="宋体" panose="02010600030101010101" pitchFamily="2" charset="-122"/>
                <a:cs typeface="Times New Roman" panose="02020603050405020304" pitchFamily="18" charset="0"/>
              </a:rPr>
              <a:t>-</a:t>
            </a:r>
            <a:r>
              <a:rPr lang="zh-CN" altLang="en-US" sz="2000" dirty="0">
                <a:latin typeface="Arial" panose="020B0604020202020204" pitchFamily="34" charset="0"/>
                <a:ea typeface="宋体" panose="02010600030101010101" pitchFamily="2" charset="-122"/>
                <a:cs typeface="Times New Roman" panose="02020603050405020304" pitchFamily="18" charset="0"/>
              </a:rPr>
              <a:t>车辆通信）：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LTE-V</a:t>
            </a:r>
            <a:r>
              <a:rPr lang="en-US" altLang="zh-CN" sz="2000" dirty="0">
                <a:latin typeface="Arial" panose="020B0604020202020204" pitchFamily="34" charset="0"/>
                <a:ea typeface="宋体" panose="02010600030101010101" pitchFamily="2" charset="-122"/>
                <a:cs typeface="Times New Roman" panose="02020603050405020304" pitchFamily="18" charset="0"/>
              </a:rPr>
              <a:t> </a:t>
            </a:r>
            <a:r>
              <a:rPr lang="zh-CN" altLang="en-US" sz="2000" dirty="0">
                <a:latin typeface="Arial" panose="020B0604020202020204" pitchFamily="34" charset="0"/>
                <a:ea typeface="宋体" panose="02010600030101010101" pitchFamily="2" charset="-122"/>
                <a:cs typeface="Times New Roman" panose="02020603050405020304" pitchFamily="18" charset="0"/>
              </a:rPr>
              <a:t>是由第三代合作伙伴计划（即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3GPP</a:t>
            </a:r>
            <a:r>
              <a:rPr lang="zh-CN" altLang="en-US" sz="2000" dirty="0">
                <a:latin typeface="Arial" panose="020B0604020202020204" pitchFamily="34" charset="0"/>
                <a:ea typeface="宋体" panose="02010600030101010101" pitchFamily="2" charset="-122"/>
                <a:cs typeface="Times New Roman" panose="02020603050405020304" pitchFamily="18" charset="0"/>
              </a:rPr>
              <a:t>）通过拓展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LTE</a:t>
            </a:r>
            <a:r>
              <a:rPr lang="en-US" altLang="zh-CN" sz="2000" dirty="0">
                <a:latin typeface="Arial" panose="020B0604020202020204" pitchFamily="34" charset="0"/>
                <a:ea typeface="宋体" panose="02010600030101010101" pitchFamily="2" charset="-122"/>
                <a:cs typeface="Times New Roman" panose="02020603050405020304" pitchFamily="18" charset="0"/>
              </a:rPr>
              <a:t> </a:t>
            </a:r>
            <a:r>
              <a:rPr lang="zh-CN" altLang="en-US" sz="2000" dirty="0">
                <a:latin typeface="Arial" panose="020B0604020202020204" pitchFamily="34" charset="0"/>
                <a:ea typeface="宋体" panose="02010600030101010101" pitchFamily="2" charset="-122"/>
                <a:cs typeface="Times New Roman" panose="02020603050405020304" pitchFamily="18" charset="0"/>
              </a:rPr>
              <a:t>而制定的。</a:t>
            </a: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7" name="灯片编号占位符 11">
            <a:extLst>
              <a:ext uri="{FF2B5EF4-FFF2-40B4-BE49-F238E27FC236}">
                <a16:creationId xmlns:a16="http://schemas.microsoft.com/office/drawing/2014/main" id="{CE2C2A78-58F7-4474-8759-A1E96AACC1C1}"/>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50648488"/>
      </p:ext>
    </p:extLst>
  </p:cSld>
  <p:clrMapOvr>
    <a:masterClrMapping/>
  </p:clrMapOvr>
  <p:transition advTm="16782"/>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a:extLst>
              <a:ext uri="{FF2B5EF4-FFF2-40B4-BE49-F238E27FC236}">
                <a16:creationId xmlns:a16="http://schemas.microsoft.com/office/drawing/2014/main" id="{26E6AD2D-80BC-41F8-9E0B-259E88D529F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 name="Rectangle 2">
            <a:extLst>
              <a:ext uri="{FF2B5EF4-FFF2-40B4-BE49-F238E27FC236}">
                <a16:creationId xmlns:a16="http://schemas.microsoft.com/office/drawing/2014/main" id="{8182B266-A8AC-46A7-BC54-D81FF472DA3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t>5. </a:t>
            </a:r>
            <a:r>
              <a:rPr lang="zh-CN" altLang="en-US"/>
              <a:t>车联网与区块链</a:t>
            </a:r>
            <a:endParaRPr lang="zh-CN" altLang="en-US" dirty="0"/>
          </a:p>
        </p:txBody>
      </p:sp>
      <p:sp>
        <p:nvSpPr>
          <p:cNvPr id="9" name="TextBox 49">
            <a:extLst>
              <a:ext uri="{FF2B5EF4-FFF2-40B4-BE49-F238E27FC236}">
                <a16:creationId xmlns:a16="http://schemas.microsoft.com/office/drawing/2014/main" id="{4D72C2EB-EE22-4FD5-A50F-2957DD541DA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5.4 </a:t>
            </a:r>
            <a:r>
              <a:rPr lang="zh-CN" altLang="en-US" sz="2400" b="1" dirty="0">
                <a:latin typeface="黑体" panose="02010609060101010101" pitchFamily="49" charset="-122"/>
                <a:ea typeface="黑体" panose="02010609060101010101" pitchFamily="49" charset="-122"/>
              </a:rPr>
              <a:t>车联网通信协议</a:t>
            </a:r>
          </a:p>
        </p:txBody>
      </p:sp>
      <p:sp>
        <p:nvSpPr>
          <p:cNvPr id="13" name="文本框 1">
            <a:extLst>
              <a:ext uri="{FF2B5EF4-FFF2-40B4-BE49-F238E27FC236}">
                <a16:creationId xmlns:a16="http://schemas.microsoft.com/office/drawing/2014/main" id="{80CEC929-1584-4CAF-8693-40BB02921733}"/>
              </a:ext>
            </a:extLst>
          </p:cNvPr>
          <p:cNvSpPr txBox="1">
            <a:spLocks noChangeArrowheads="1"/>
          </p:cNvSpPr>
          <p:nvPr/>
        </p:nvSpPr>
        <p:spPr bwMode="auto">
          <a:xfrm>
            <a:off x="320675" y="1607343"/>
            <a:ext cx="8502650" cy="4647426"/>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  </a:t>
            </a:r>
            <a:r>
              <a:rPr lang="en-US" altLang="zh-CN" sz="2400" i="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VS</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LTE</a:t>
            </a:r>
          </a:p>
          <a:p>
            <a:pPr>
              <a:spcBef>
                <a:spcPct val="0"/>
              </a:spcBef>
              <a:buFontTx/>
              <a:buNone/>
              <a:defRPr/>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LTE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各有优势。</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在标准进程与导入方面，</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发展较成熟，美国、欧洲等国家已提出相关标准规格</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在布建上</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由于需要安装新的路侧设备，将增加导入成本与时间，</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LTE-V</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则能够整合既有的基站装置，不需要大量布建新基础建设，可缩短导入时间，两者之间互有优势。</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现有的研究表明，相较于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LTE-V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拥有更大的带宽，因而能更好地支持非安全性应用，例如文件下载和互联网连接。</a:t>
            </a:r>
          </a:p>
          <a:p>
            <a:pPr marL="342900" indent="-342900">
              <a:spcBef>
                <a:spcPct val="0"/>
              </a:spcBef>
              <a:buFont typeface="Wingdings" panose="05000000000000000000" pitchFamily="2" charset="2"/>
              <a:buChar char="u"/>
              <a:defRPr/>
            </a:pP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10" name="灯片编号占位符 11">
            <a:extLst>
              <a:ext uri="{FF2B5EF4-FFF2-40B4-BE49-F238E27FC236}">
                <a16:creationId xmlns:a16="http://schemas.microsoft.com/office/drawing/2014/main" id="{78DA3B24-33C8-4104-86BB-F6DC327DDBEF}"/>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93740040"/>
      </p:ext>
    </p:extLst>
  </p:cSld>
  <p:clrMapOvr>
    <a:masterClrMapping/>
  </p:clrMapOvr>
  <p:transition advTm="16782"/>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33795" name="文本框 1">
            <a:extLst>
              <a:ext uri="{FF2B5EF4-FFF2-40B4-BE49-F238E27FC236}">
                <a16:creationId xmlns:a16="http://schemas.microsoft.com/office/drawing/2014/main" id="{2E84343F-60D8-4D2B-A854-51DA1460873D}"/>
              </a:ext>
            </a:extLst>
          </p:cNvPr>
          <p:cNvSpPr txBox="1">
            <a:spLocks noChangeArrowheads="1"/>
          </p:cNvSpPr>
          <p:nvPr/>
        </p:nvSpPr>
        <p:spPr bwMode="auto">
          <a:xfrm>
            <a:off x="421065" y="1870679"/>
            <a:ext cx="7273925" cy="7699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r>
              <a:rPr lang="zh-CN" altLang="en-US" sz="2200" dirty="0">
                <a:solidFill>
                  <a:srgbClr val="333333"/>
                </a:solidFill>
                <a:latin typeface="+mj-ea"/>
              </a:rPr>
              <a:t>在社会发展中，随着商品越来越多，这就需要更多的钱去买，于是有了比金银更方便带、更方便造的纸币</a:t>
            </a:r>
          </a:p>
        </p:txBody>
      </p:sp>
      <p:sp>
        <p:nvSpPr>
          <p:cNvPr id="6"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sp>
        <p:nvSpPr>
          <p:cNvPr id="10" name="文本框 11">
            <a:extLst>
              <a:ext uri="{FF2B5EF4-FFF2-40B4-BE49-F238E27FC236}">
                <a16:creationId xmlns:a16="http://schemas.microsoft.com/office/drawing/2014/main" id="{B7F29DC1-834E-40D2-B5AE-42A1A8616EE3}"/>
              </a:ext>
            </a:extLst>
          </p:cNvPr>
          <p:cNvSpPr txBox="1">
            <a:spLocks noChangeArrowheads="1"/>
          </p:cNvSpPr>
          <p:nvPr/>
        </p:nvSpPr>
        <p:spPr bwMode="auto">
          <a:xfrm>
            <a:off x="421065" y="2640617"/>
            <a:ext cx="8497887" cy="16779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80000" indent="-180000" algn="just">
              <a:spcBef>
                <a:spcPts val="600"/>
              </a:spcBef>
              <a:defRPr/>
            </a:pPr>
            <a:r>
              <a:rPr lang="zh-CN" altLang="en-US" sz="2200" dirty="0">
                <a:solidFill>
                  <a:srgbClr val="333333"/>
                </a:solidFill>
                <a:latin typeface="+mj-ea"/>
              </a:rPr>
              <a:t>发展到后来，人们觉得纸币也麻烦，于是有了方便付款的电子货币</a:t>
            </a:r>
          </a:p>
          <a:p>
            <a:pPr marL="180000" indent="-180000" algn="just">
              <a:spcBef>
                <a:spcPts val="600"/>
              </a:spcBef>
              <a:defRPr/>
            </a:pPr>
            <a:r>
              <a:rPr lang="zh-CN" altLang="en-US" sz="2200" dirty="0">
                <a:solidFill>
                  <a:srgbClr val="333333"/>
                </a:solidFill>
                <a:latin typeface="+mj-ea"/>
                <a:ea typeface="+mj-ea"/>
              </a:rPr>
              <a:t>由电子货币发展到数字货币</a:t>
            </a:r>
            <a:endParaRPr lang="en-US" altLang="zh-CN" sz="2200" dirty="0">
              <a:solidFill>
                <a:srgbClr val="333333"/>
              </a:solidFill>
              <a:latin typeface="+mj-ea"/>
              <a:ea typeface="+mj-ea"/>
            </a:endParaRPr>
          </a:p>
          <a:p>
            <a:pPr marL="180000" indent="-180000" algn="just">
              <a:spcBef>
                <a:spcPts val="600"/>
              </a:spcBef>
              <a:defRPr/>
            </a:pPr>
            <a:r>
              <a:rPr lang="zh-CN" altLang="en-US" sz="2200" dirty="0">
                <a:solidFill>
                  <a:srgbClr val="333333"/>
                </a:solidFill>
                <a:latin typeface="+mj-ea"/>
                <a:ea typeface="+mj-ea"/>
              </a:rPr>
              <a:t>两者不是实体货币</a:t>
            </a:r>
            <a:endParaRPr lang="en-US" altLang="zh-CN" sz="2200" dirty="0">
              <a:solidFill>
                <a:srgbClr val="333333"/>
              </a:solidFill>
              <a:latin typeface="+mj-ea"/>
              <a:ea typeface="+mj-ea"/>
            </a:endParaRPr>
          </a:p>
          <a:p>
            <a:pPr marL="180000" indent="-180000" algn="just">
              <a:spcBef>
                <a:spcPts val="600"/>
              </a:spcBef>
              <a:defRPr/>
            </a:pPr>
            <a:r>
              <a:rPr lang="zh-CN" altLang="en-US" sz="2200" dirty="0">
                <a:solidFill>
                  <a:srgbClr val="333333"/>
                </a:solidFill>
                <a:latin typeface="+mj-ea"/>
                <a:ea typeface="+mj-ea"/>
              </a:rPr>
              <a:t>这里统称记账货币</a:t>
            </a:r>
          </a:p>
        </p:txBody>
      </p:sp>
      <p:pic>
        <p:nvPicPr>
          <p:cNvPr id="13" name="图片 9">
            <a:extLst>
              <a:ext uri="{FF2B5EF4-FFF2-40B4-BE49-F238E27FC236}">
                <a16:creationId xmlns:a16="http://schemas.microsoft.com/office/drawing/2014/main" id="{96394A9C-5564-48D1-B388-9C42868D3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419184"/>
            <a:ext cx="2202692" cy="224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8">
            <a:extLst>
              <a:ext uri="{FF2B5EF4-FFF2-40B4-BE49-F238E27FC236}">
                <a16:creationId xmlns:a16="http://schemas.microsoft.com/office/drawing/2014/main" id="{C61BC351-F2E8-47E0-9A29-50960A1F9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423255"/>
            <a:ext cx="2111918" cy="224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箭头连接符 14">
            <a:extLst>
              <a:ext uri="{FF2B5EF4-FFF2-40B4-BE49-F238E27FC236}">
                <a16:creationId xmlns:a16="http://schemas.microsoft.com/office/drawing/2014/main" id="{EB7B5C8C-2906-4D35-95FE-857714A1CE88}"/>
              </a:ext>
            </a:extLst>
          </p:cNvPr>
          <p:cNvCxnSpPr>
            <a:stCxn id="13" idx="3"/>
            <a:endCxn id="14" idx="1"/>
          </p:cNvCxnSpPr>
          <p:nvPr/>
        </p:nvCxnSpPr>
        <p:spPr>
          <a:xfrm>
            <a:off x="3462324" y="5542780"/>
            <a:ext cx="1829756" cy="2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C647857-ABF9-44F0-A772-D6735D81FBF2}"/>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4673643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文本框 11">
            <a:extLst>
              <a:ext uri="{FF2B5EF4-FFF2-40B4-BE49-F238E27FC236}">
                <a16:creationId xmlns:a16="http://schemas.microsoft.com/office/drawing/2014/main" id="{7CF25EBF-DCE4-4789-B2C3-D8FBEEAE8D0C}"/>
              </a:ext>
            </a:extLst>
          </p:cNvPr>
          <p:cNvSpPr txBox="1">
            <a:spLocks noChangeArrowheads="1"/>
          </p:cNvSpPr>
          <p:nvPr/>
        </p:nvSpPr>
        <p:spPr bwMode="auto">
          <a:xfrm>
            <a:off x="770582" y="1606551"/>
            <a:ext cx="8066087" cy="8302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记账货币不是实体货币，他们面临</a:t>
            </a:r>
            <a:r>
              <a:rPr lang="zh-CN" altLang="en-US" sz="2400" b="1" dirty="0">
                <a:solidFill>
                  <a:srgbClr val="FF0000"/>
                </a:solidFill>
                <a:latin typeface="+mn-ea"/>
                <a:ea typeface="+mn-ea"/>
              </a:rPr>
              <a:t>记账问题</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spcBef>
                <a:spcPct val="0"/>
              </a:spcBef>
              <a:defRPr/>
            </a:pPr>
            <a:r>
              <a:rPr lang="zh-CN" altLang="en-US" sz="2400" dirty="0">
                <a:solidFill>
                  <a:srgbClr val="333333"/>
                </a:solidFill>
                <a:latin typeface="+mn-ea"/>
                <a:ea typeface="+mn-ea"/>
              </a:rPr>
              <a:t>由于缺少了实体的交换，谁来负责记录交易的过程呢！</a:t>
            </a:r>
            <a:endParaRPr lang="en-US" altLang="zh-CN" sz="2400" dirty="0">
              <a:solidFill>
                <a:srgbClr val="333333"/>
              </a:solidFill>
              <a:latin typeface="+mn-ea"/>
              <a:ea typeface="+mn-ea"/>
            </a:endParaRPr>
          </a:p>
        </p:txBody>
      </p:sp>
      <p:pic>
        <p:nvPicPr>
          <p:cNvPr id="38916" name="图片 1">
            <a:extLst>
              <a:ext uri="{FF2B5EF4-FFF2-40B4-BE49-F238E27FC236}">
                <a16:creationId xmlns:a16="http://schemas.microsoft.com/office/drawing/2014/main" id="{7BC77966-34C2-4C8D-AEFF-74C2DECC67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184" y="2960307"/>
            <a:ext cx="682304" cy="128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3">
            <a:extLst>
              <a:ext uri="{FF2B5EF4-FFF2-40B4-BE49-F238E27FC236}">
                <a16:creationId xmlns:a16="http://schemas.microsoft.com/office/drawing/2014/main" id="{5D58B714-5C3A-44F7-ACB9-073D4BF743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3386" y="3125705"/>
            <a:ext cx="1418977" cy="92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2F148E32-4157-4F3C-AF8E-07917870D28D}"/>
              </a:ext>
            </a:extLst>
          </p:cNvPr>
          <p:cNvSpPr txBox="1"/>
          <p:nvPr/>
        </p:nvSpPr>
        <p:spPr>
          <a:xfrm>
            <a:off x="-108520" y="4283263"/>
            <a:ext cx="4083571" cy="369332"/>
          </a:xfrm>
          <a:prstGeom prst="rect">
            <a:avLst/>
          </a:prstGeom>
          <a:noFill/>
        </p:spPr>
        <p:txBody>
          <a:bodyPr wrap="square">
            <a:spAutoFit/>
          </a:bodyPr>
          <a:lstStyle/>
          <a:p>
            <a:pPr algn="ctr">
              <a:defRPr/>
            </a:pPr>
            <a:r>
              <a:rPr lang="zh-CN" altLang="en-US" dirty="0">
                <a:latin typeface="+mn-ea"/>
                <a:ea typeface="+mn-ea"/>
              </a:rPr>
              <a:t>小明借钱给老刘</a:t>
            </a:r>
          </a:p>
        </p:txBody>
      </p:sp>
      <p:pic>
        <p:nvPicPr>
          <p:cNvPr id="38919" name="图片 8">
            <a:extLst>
              <a:ext uri="{FF2B5EF4-FFF2-40B4-BE49-F238E27FC236}">
                <a16:creationId xmlns:a16="http://schemas.microsoft.com/office/drawing/2014/main" id="{9459CE5D-2A4B-4A77-8A66-257A9C588A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2363" y="2925721"/>
            <a:ext cx="1251025" cy="13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13"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pic>
        <p:nvPicPr>
          <p:cNvPr id="14" name="图片 3">
            <a:extLst>
              <a:ext uri="{FF2B5EF4-FFF2-40B4-BE49-F238E27FC236}">
                <a16:creationId xmlns:a16="http://schemas.microsoft.com/office/drawing/2014/main" id="{F9893955-3485-4073-9969-7BE619283D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3134002"/>
            <a:ext cx="1047932" cy="68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3E87A206-7AA9-4CB8-AC81-F676FD42B682}"/>
              </a:ext>
            </a:extLst>
          </p:cNvPr>
          <p:cNvSpPr txBox="1"/>
          <p:nvPr/>
        </p:nvSpPr>
        <p:spPr>
          <a:xfrm>
            <a:off x="3721525" y="4312847"/>
            <a:ext cx="5616575" cy="369332"/>
          </a:xfrm>
          <a:prstGeom prst="rect">
            <a:avLst/>
          </a:prstGeom>
          <a:noFill/>
        </p:spPr>
        <p:txBody>
          <a:bodyPr>
            <a:spAutoFit/>
          </a:bodyPr>
          <a:lstStyle/>
          <a:p>
            <a:pPr algn="ctr">
              <a:defRPr/>
            </a:pPr>
            <a:r>
              <a:rPr lang="zh-CN" altLang="en-US" dirty="0">
                <a:latin typeface="+mn-ea"/>
                <a:ea typeface="+mn-ea"/>
              </a:rPr>
              <a:t>老刘借钱之后却赖账了，小明哭诉无门</a:t>
            </a:r>
          </a:p>
        </p:txBody>
      </p:sp>
      <p:pic>
        <p:nvPicPr>
          <p:cNvPr id="16" name="图片 5">
            <a:extLst>
              <a:ext uri="{FF2B5EF4-FFF2-40B4-BE49-F238E27FC236}">
                <a16:creationId xmlns:a16="http://schemas.microsoft.com/office/drawing/2014/main" id="{A3AA95F2-1551-42C6-B60B-57726D0D649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14362" y="2890175"/>
            <a:ext cx="830903" cy="136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B71FFC1A-2100-42CD-805D-DB9F1D6F136D}"/>
              </a:ext>
            </a:extLst>
          </p:cNvPr>
          <p:cNvSpPr txBox="1"/>
          <p:nvPr/>
        </p:nvSpPr>
        <p:spPr>
          <a:xfrm>
            <a:off x="987275" y="6146036"/>
            <a:ext cx="7632700" cy="646331"/>
          </a:xfrm>
          <a:prstGeom prst="rect">
            <a:avLst/>
          </a:prstGeom>
          <a:noFill/>
        </p:spPr>
        <p:txBody>
          <a:bodyPr>
            <a:spAutoFit/>
          </a:bodyPr>
          <a:lstStyle/>
          <a:p>
            <a:pPr>
              <a:defRPr/>
            </a:pPr>
            <a:r>
              <a:rPr lang="zh-CN" altLang="en-US" dirty="0">
                <a:latin typeface="+mn-ea"/>
                <a:ea typeface="+mn-ea"/>
              </a:rPr>
              <a:t>这时小明找来了村长老王，原来老王一直有一套村子的账簿，记录着金钱的流动情况，这下老刘就跑不掉了。</a:t>
            </a:r>
          </a:p>
        </p:txBody>
      </p:sp>
      <p:pic>
        <p:nvPicPr>
          <p:cNvPr id="19" name="图片 1">
            <a:extLst>
              <a:ext uri="{FF2B5EF4-FFF2-40B4-BE49-F238E27FC236}">
                <a16:creationId xmlns:a16="http://schemas.microsoft.com/office/drawing/2014/main" id="{84E71FE8-C15C-41A9-848B-1E27A75D316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43804" y="4772222"/>
            <a:ext cx="958056" cy="135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7">
            <a:extLst>
              <a:ext uri="{FF2B5EF4-FFF2-40B4-BE49-F238E27FC236}">
                <a16:creationId xmlns:a16="http://schemas.microsoft.com/office/drawing/2014/main" id="{FA4B9A12-CE7A-4A2B-87B3-0DC76CA4ED9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80813" y="4797152"/>
            <a:ext cx="1722422" cy="129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E4716F0A-69CC-497E-973C-9BCBED41CA32}"/>
              </a:ext>
            </a:extLst>
          </p:cNvPr>
          <p:cNvSpPr txBox="1"/>
          <p:nvPr/>
        </p:nvSpPr>
        <p:spPr>
          <a:xfrm>
            <a:off x="2021051" y="4953431"/>
            <a:ext cx="1371600" cy="430212"/>
          </a:xfrm>
          <a:prstGeom prst="rect">
            <a:avLst/>
          </a:prstGeom>
          <a:noFill/>
        </p:spPr>
        <p:txBody>
          <a:bodyPr>
            <a:spAutoFit/>
          </a:bodyPr>
          <a:lstStyle/>
          <a:p>
            <a:pPr>
              <a:defRPr/>
            </a:pPr>
            <a:r>
              <a:rPr lang="zh-CN" altLang="en-US" sz="2200" dirty="0">
                <a:latin typeface="+mn-ea"/>
                <a:ea typeface="+mn-ea"/>
              </a:rPr>
              <a:t>转账记录</a:t>
            </a:r>
          </a:p>
        </p:txBody>
      </p:sp>
      <p:sp>
        <p:nvSpPr>
          <p:cNvPr id="22" name="文本框 21">
            <a:extLst>
              <a:ext uri="{FF2B5EF4-FFF2-40B4-BE49-F238E27FC236}">
                <a16:creationId xmlns:a16="http://schemas.microsoft.com/office/drawing/2014/main" id="{9CCEFFEB-350E-4097-86C0-A4BF79D0A811}"/>
              </a:ext>
            </a:extLst>
          </p:cNvPr>
          <p:cNvSpPr txBox="1"/>
          <p:nvPr/>
        </p:nvSpPr>
        <p:spPr>
          <a:xfrm>
            <a:off x="2022638" y="5437618"/>
            <a:ext cx="1373188" cy="430213"/>
          </a:xfrm>
          <a:prstGeom prst="rect">
            <a:avLst/>
          </a:prstGeom>
          <a:noFill/>
        </p:spPr>
        <p:txBody>
          <a:bodyPr>
            <a:spAutoFit/>
          </a:bodyPr>
          <a:lstStyle/>
          <a:p>
            <a:pPr>
              <a:defRPr/>
            </a:pPr>
            <a:r>
              <a:rPr lang="zh-CN" altLang="en-US" sz="2200" dirty="0">
                <a:latin typeface="+mn-ea"/>
                <a:ea typeface="+mn-ea"/>
              </a:rPr>
              <a:t>转账记录</a:t>
            </a:r>
          </a:p>
        </p:txBody>
      </p:sp>
      <p:pic>
        <p:nvPicPr>
          <p:cNvPr id="23" name="图片 22">
            <a:extLst>
              <a:ext uri="{FF2B5EF4-FFF2-40B4-BE49-F238E27FC236}">
                <a16:creationId xmlns:a16="http://schemas.microsoft.com/office/drawing/2014/main" id="{4CB215CB-55C7-4003-8AB6-71E355A0C146}"/>
              </a:ext>
            </a:extLst>
          </p:cNvPr>
          <p:cNvPicPr>
            <a:picLocks noChangeAspect="1"/>
          </p:cNvPicPr>
          <p:nvPr/>
        </p:nvPicPr>
        <p:blipFill>
          <a:blip r:embed="rId9"/>
          <a:stretch>
            <a:fillRect/>
          </a:stretch>
        </p:blipFill>
        <p:spPr>
          <a:xfrm>
            <a:off x="6244555" y="4911136"/>
            <a:ext cx="847725" cy="1118096"/>
          </a:xfrm>
          <a:prstGeom prst="rect">
            <a:avLst/>
          </a:prstGeom>
          <a:effectLst>
            <a:outerShdw blurRad="50800" dist="50800" dir="5400000" algn="ctr" rotWithShape="0">
              <a:srgbClr val="000000">
                <a:alpha val="0"/>
              </a:srgbClr>
            </a:outerShdw>
          </a:effectLst>
        </p:spPr>
      </p:pic>
      <p:pic>
        <p:nvPicPr>
          <p:cNvPr id="24" name="Picture 2">
            <a:extLst>
              <a:ext uri="{FF2B5EF4-FFF2-40B4-BE49-F238E27FC236}">
                <a16:creationId xmlns:a16="http://schemas.microsoft.com/office/drawing/2014/main" id="{F8CB7085-543A-4F3E-BE1C-0012B8FA5506}"/>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743442" y="4904981"/>
            <a:ext cx="938942" cy="127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灯片编号占位符 11">
            <a:extLst>
              <a:ext uri="{FF2B5EF4-FFF2-40B4-BE49-F238E27FC236}">
                <a16:creationId xmlns:a16="http://schemas.microsoft.com/office/drawing/2014/main" id="{47814D6A-E301-4F33-B3D2-D7D6346E73A6}"/>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5869718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图片 21">
            <a:extLst>
              <a:ext uri="{FF2B5EF4-FFF2-40B4-BE49-F238E27FC236}">
                <a16:creationId xmlns:a16="http://schemas.microsoft.com/office/drawing/2014/main" id="{504A21DD-95C0-4695-86DC-B17970C019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034591">
            <a:off x="2922742" y="1626372"/>
            <a:ext cx="183991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22">
            <a:extLst>
              <a:ext uri="{FF2B5EF4-FFF2-40B4-BE49-F238E27FC236}">
                <a16:creationId xmlns:a16="http://schemas.microsoft.com/office/drawing/2014/main" id="{9E9B2863-7BA5-47BF-9C04-04C0E5B39C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034591">
            <a:off x="2853685" y="2959078"/>
            <a:ext cx="18415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B4F9922A-2A63-4B10-9102-DC0972F05014}"/>
              </a:ext>
            </a:extLst>
          </p:cNvPr>
          <p:cNvSpPr txBox="1"/>
          <p:nvPr/>
        </p:nvSpPr>
        <p:spPr>
          <a:xfrm>
            <a:off x="5219700" y="1754188"/>
            <a:ext cx="3600450" cy="2308225"/>
          </a:xfrm>
          <a:prstGeom prst="rect">
            <a:avLst/>
          </a:prstGeom>
          <a:noFill/>
        </p:spPr>
        <p:txBody>
          <a:bodyPr>
            <a:spAutoFit/>
          </a:bodyPr>
          <a:lstStyle/>
          <a:p>
            <a:pPr>
              <a:defRPr/>
            </a:pPr>
            <a:r>
              <a:rPr lang="zh-CN" altLang="en-US" sz="2400" dirty="0">
                <a:solidFill>
                  <a:srgbClr val="333333"/>
                </a:solidFill>
                <a:latin typeface="+mn-ea"/>
                <a:ea typeface="+mn-ea"/>
              </a:rPr>
              <a:t>其实，老王德高望重，村里的大家都很信任他，他也掌握了我们所有人的账簿，我们也愿意把钱存到老王那里，这就是一种对</a:t>
            </a:r>
            <a:r>
              <a:rPr lang="zh-CN" altLang="en-US" sz="2400" dirty="0">
                <a:solidFill>
                  <a:srgbClr val="FF0000"/>
                </a:solidFill>
                <a:latin typeface="+mn-ea"/>
                <a:ea typeface="+mn-ea"/>
              </a:rPr>
              <a:t>中心化</a:t>
            </a:r>
            <a:r>
              <a:rPr lang="zh-CN" altLang="en-US" sz="2400" dirty="0">
                <a:solidFill>
                  <a:srgbClr val="333333"/>
                </a:solidFill>
                <a:latin typeface="+mn-ea"/>
                <a:ea typeface="+mn-ea"/>
              </a:rPr>
              <a:t>的信任。</a:t>
            </a:r>
          </a:p>
        </p:txBody>
      </p:sp>
      <p:pic>
        <p:nvPicPr>
          <p:cNvPr id="45063" name="Picture 2">
            <a:extLst>
              <a:ext uri="{FF2B5EF4-FFF2-40B4-BE49-F238E27FC236}">
                <a16:creationId xmlns:a16="http://schemas.microsoft.com/office/drawing/2014/main" id="{B855B343-4457-45C7-BCCB-B076AA79A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478437"/>
            <a:ext cx="2278062"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12"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sp>
        <p:nvSpPr>
          <p:cNvPr id="13" name="文本框 12">
            <a:extLst>
              <a:ext uri="{FF2B5EF4-FFF2-40B4-BE49-F238E27FC236}">
                <a16:creationId xmlns:a16="http://schemas.microsoft.com/office/drawing/2014/main" id="{E3885653-533B-4CA8-BC11-E1A0CE94881A}"/>
              </a:ext>
            </a:extLst>
          </p:cNvPr>
          <p:cNvSpPr txBox="1"/>
          <p:nvPr/>
        </p:nvSpPr>
        <p:spPr>
          <a:xfrm>
            <a:off x="515856" y="4707191"/>
            <a:ext cx="4087812" cy="1939925"/>
          </a:xfrm>
          <a:prstGeom prst="rect">
            <a:avLst/>
          </a:prstGeom>
          <a:noFill/>
        </p:spPr>
        <p:txBody>
          <a:bodyPr>
            <a:spAutoFit/>
          </a:bodyPr>
          <a:lstStyle/>
          <a:p>
            <a:pPr>
              <a:defRPr/>
            </a:pPr>
            <a:r>
              <a:rPr lang="zh-CN" altLang="en-US" sz="2400" dirty="0">
                <a:latin typeface="+mn-ea"/>
                <a:ea typeface="+mn-ea"/>
              </a:rPr>
              <a:t>如果我把村里所有人都叫过来，让每个人都记录一下借钱情况呢？</a:t>
            </a:r>
            <a:endParaRPr lang="en-US" altLang="zh-CN" sz="2400" dirty="0">
              <a:latin typeface="+mn-ea"/>
              <a:ea typeface="+mn-ea"/>
            </a:endParaRPr>
          </a:p>
          <a:p>
            <a:pPr>
              <a:defRPr/>
            </a:pPr>
            <a:endParaRPr lang="en-US" altLang="zh-CN" sz="2400" dirty="0">
              <a:latin typeface="+mn-ea"/>
              <a:ea typeface="+mn-ea"/>
            </a:endParaRPr>
          </a:p>
          <a:p>
            <a:pPr>
              <a:defRPr/>
            </a:pPr>
            <a:r>
              <a:rPr lang="zh-CN" altLang="en-US" sz="2400" dirty="0">
                <a:latin typeface="+mn-ea"/>
                <a:ea typeface="+mn-ea"/>
              </a:rPr>
              <a:t>这就叫做</a:t>
            </a:r>
            <a:r>
              <a:rPr lang="zh-CN" altLang="en-US" sz="2400" dirty="0">
                <a:solidFill>
                  <a:srgbClr val="FF0000"/>
                </a:solidFill>
                <a:latin typeface="+mn-ea"/>
                <a:ea typeface="+mn-ea"/>
              </a:rPr>
              <a:t>去中心化</a:t>
            </a:r>
            <a:r>
              <a:rPr lang="zh-CN" altLang="en-US" sz="2400" dirty="0">
                <a:latin typeface="+mn-ea"/>
                <a:ea typeface="+mn-ea"/>
              </a:rPr>
              <a:t>！</a:t>
            </a:r>
          </a:p>
        </p:txBody>
      </p:sp>
      <p:pic>
        <p:nvPicPr>
          <p:cNvPr id="17" name="图片 15">
            <a:extLst>
              <a:ext uri="{FF2B5EF4-FFF2-40B4-BE49-F238E27FC236}">
                <a16:creationId xmlns:a16="http://schemas.microsoft.com/office/drawing/2014/main" id="{0E36443F-4FE2-4FC2-B917-6FE2C2D455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22743" y="4634166"/>
            <a:ext cx="19907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3C98B9AA-51AB-458A-AA8E-FD13C29AE604}"/>
              </a:ext>
            </a:extLst>
          </p:cNvPr>
          <p:cNvSpPr txBox="1"/>
          <p:nvPr/>
        </p:nvSpPr>
        <p:spPr>
          <a:xfrm>
            <a:off x="5129131" y="4926266"/>
            <a:ext cx="1371600" cy="430212"/>
          </a:xfrm>
          <a:prstGeom prst="rect">
            <a:avLst/>
          </a:prstGeom>
          <a:noFill/>
        </p:spPr>
        <p:txBody>
          <a:bodyPr>
            <a:spAutoFit/>
          </a:bodyPr>
          <a:lstStyle/>
          <a:p>
            <a:pPr>
              <a:defRPr/>
            </a:pPr>
            <a:r>
              <a:rPr lang="zh-CN" altLang="en-US" sz="2200" dirty="0">
                <a:latin typeface="+mn-ea"/>
                <a:ea typeface="+mn-ea"/>
              </a:rPr>
              <a:t>转账记录</a:t>
            </a:r>
          </a:p>
        </p:txBody>
      </p:sp>
      <p:sp>
        <p:nvSpPr>
          <p:cNvPr id="19" name="文本框 18">
            <a:extLst>
              <a:ext uri="{FF2B5EF4-FFF2-40B4-BE49-F238E27FC236}">
                <a16:creationId xmlns:a16="http://schemas.microsoft.com/office/drawing/2014/main" id="{1E5BA4F1-2F12-42C9-9191-AED09F481E19}"/>
              </a:ext>
            </a:extLst>
          </p:cNvPr>
          <p:cNvSpPr txBox="1"/>
          <p:nvPr/>
        </p:nvSpPr>
        <p:spPr>
          <a:xfrm>
            <a:off x="5132306" y="5410453"/>
            <a:ext cx="1371600" cy="430213"/>
          </a:xfrm>
          <a:prstGeom prst="rect">
            <a:avLst/>
          </a:prstGeom>
          <a:noFill/>
        </p:spPr>
        <p:txBody>
          <a:bodyPr>
            <a:spAutoFit/>
          </a:bodyPr>
          <a:lstStyle/>
          <a:p>
            <a:pPr>
              <a:defRPr/>
            </a:pPr>
            <a:r>
              <a:rPr lang="zh-CN" altLang="en-US" sz="2200" dirty="0">
                <a:latin typeface="+mn-ea"/>
                <a:ea typeface="+mn-ea"/>
              </a:rPr>
              <a:t>转账记录</a:t>
            </a:r>
          </a:p>
        </p:txBody>
      </p:sp>
      <p:pic>
        <p:nvPicPr>
          <p:cNvPr id="20" name="图片 18">
            <a:extLst>
              <a:ext uri="{FF2B5EF4-FFF2-40B4-BE49-F238E27FC236}">
                <a16:creationId xmlns:a16="http://schemas.microsoft.com/office/drawing/2014/main" id="{F97A9CFA-20BC-43DB-9C12-E7521AD4FC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67456" y="4604003"/>
            <a:ext cx="19907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932DE3D9-E427-49D1-A36B-985EEEF9BFCB}"/>
              </a:ext>
            </a:extLst>
          </p:cNvPr>
          <p:cNvSpPr txBox="1"/>
          <p:nvPr/>
        </p:nvSpPr>
        <p:spPr>
          <a:xfrm>
            <a:off x="7273843" y="4896103"/>
            <a:ext cx="1371600" cy="431800"/>
          </a:xfrm>
          <a:prstGeom prst="rect">
            <a:avLst/>
          </a:prstGeom>
          <a:noFill/>
        </p:spPr>
        <p:txBody>
          <a:bodyPr>
            <a:spAutoFit/>
          </a:bodyPr>
          <a:lstStyle/>
          <a:p>
            <a:pPr>
              <a:defRPr/>
            </a:pPr>
            <a:r>
              <a:rPr lang="zh-CN" altLang="en-US" sz="2200" dirty="0">
                <a:latin typeface="+mn-ea"/>
                <a:ea typeface="+mn-ea"/>
              </a:rPr>
              <a:t>转账记录</a:t>
            </a:r>
          </a:p>
        </p:txBody>
      </p:sp>
      <p:sp>
        <p:nvSpPr>
          <p:cNvPr id="22" name="文本框 21">
            <a:extLst>
              <a:ext uri="{FF2B5EF4-FFF2-40B4-BE49-F238E27FC236}">
                <a16:creationId xmlns:a16="http://schemas.microsoft.com/office/drawing/2014/main" id="{07A05A63-8F79-4B87-B8E9-2CD7D117B887}"/>
              </a:ext>
            </a:extLst>
          </p:cNvPr>
          <p:cNvSpPr txBox="1"/>
          <p:nvPr/>
        </p:nvSpPr>
        <p:spPr>
          <a:xfrm>
            <a:off x="7277018" y="5380291"/>
            <a:ext cx="1371600" cy="431800"/>
          </a:xfrm>
          <a:prstGeom prst="rect">
            <a:avLst/>
          </a:prstGeom>
          <a:noFill/>
        </p:spPr>
        <p:txBody>
          <a:bodyPr>
            <a:spAutoFit/>
          </a:bodyPr>
          <a:lstStyle/>
          <a:p>
            <a:pPr>
              <a:defRPr/>
            </a:pPr>
            <a:r>
              <a:rPr lang="zh-CN" altLang="en-US" sz="2200" dirty="0">
                <a:latin typeface="+mn-ea"/>
                <a:ea typeface="+mn-ea"/>
              </a:rPr>
              <a:t>转账记录</a:t>
            </a:r>
          </a:p>
        </p:txBody>
      </p:sp>
      <p:sp>
        <p:nvSpPr>
          <p:cNvPr id="16" name="灯片编号占位符 11">
            <a:extLst>
              <a:ext uri="{FF2B5EF4-FFF2-40B4-BE49-F238E27FC236}">
                <a16:creationId xmlns:a16="http://schemas.microsoft.com/office/drawing/2014/main" id="{53CFE1CA-7CDA-40F4-8808-396C1115A39C}"/>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854078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1CAA6064-409D-4601-928A-BC5C49D72995}"/>
              </a:ext>
            </a:extLst>
          </p:cNvPr>
          <p:cNvSpPr txBox="1"/>
          <p:nvPr/>
        </p:nvSpPr>
        <p:spPr>
          <a:xfrm>
            <a:off x="1835696" y="1914951"/>
            <a:ext cx="6866979" cy="830997"/>
          </a:xfrm>
          <a:prstGeom prst="rect">
            <a:avLst/>
          </a:prstGeom>
          <a:noFill/>
        </p:spPr>
        <p:txBody>
          <a:bodyPr wrap="square">
            <a:spAutoFit/>
          </a:bodyPr>
          <a:lstStyle/>
          <a:p>
            <a:pPr algn="just">
              <a:defRPr/>
            </a:pPr>
            <a:r>
              <a:rPr lang="zh-CN" altLang="en-US" sz="2400" dirty="0">
                <a:solidFill>
                  <a:srgbClr val="333333"/>
                </a:solidFill>
                <a:latin typeface="+mn-ea"/>
                <a:ea typeface="+mn-ea"/>
              </a:rPr>
              <a:t>但是随着时间的流逝，村里的大家最近对老王开始有了一些担忧！</a:t>
            </a:r>
            <a:endParaRPr lang="en-US" altLang="zh-CN" sz="2400" dirty="0">
              <a:solidFill>
                <a:srgbClr val="333333"/>
              </a:solidFill>
              <a:latin typeface="+mn-ea"/>
              <a:ea typeface="+mn-ea"/>
            </a:endParaRPr>
          </a:p>
        </p:txBody>
      </p:sp>
      <p:pic>
        <p:nvPicPr>
          <p:cNvPr id="49157" name="Picture 2">
            <a:extLst>
              <a:ext uri="{FF2B5EF4-FFF2-40B4-BE49-F238E27FC236}">
                <a16:creationId xmlns:a16="http://schemas.microsoft.com/office/drawing/2014/main" id="{8E91C0B9-0013-47C2-9D0A-1E0AA66B717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23528" y="1656050"/>
            <a:ext cx="1245002" cy="156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22109A42-7D30-4EAE-8144-E447F82DB119}"/>
              </a:ext>
            </a:extLst>
          </p:cNvPr>
          <p:cNvSpPr txBox="1"/>
          <p:nvPr/>
        </p:nvSpPr>
        <p:spPr>
          <a:xfrm>
            <a:off x="2195736" y="2756870"/>
            <a:ext cx="6408712" cy="3847207"/>
          </a:xfrm>
          <a:prstGeom prst="rect">
            <a:avLst/>
          </a:prstGeom>
          <a:noFill/>
        </p:spPr>
        <p:txBody>
          <a:bodyPr wrap="square">
            <a:spAutoFit/>
          </a:bodyPr>
          <a:lstStyle/>
          <a:p>
            <a:pPr marL="288000" indent="-288000">
              <a:buFont typeface="+mj-lt"/>
              <a:buAutoNum type="arabicPeriod"/>
              <a:defRPr/>
            </a:pPr>
            <a:r>
              <a:rPr lang="zh-CN" altLang="en-US" sz="2000" dirty="0">
                <a:solidFill>
                  <a:srgbClr val="333333"/>
                </a:solidFill>
                <a:latin typeface="+mn-ea"/>
                <a:ea typeface="+mn-ea"/>
              </a:rPr>
              <a:t>老王年迈已高，万一有个三长两短，那账簿和钱怎么办？</a:t>
            </a:r>
            <a:endParaRPr lang="en-US" altLang="zh-CN" sz="2000" dirty="0">
              <a:latin typeface="+mn-ea"/>
              <a:ea typeface="+mn-ea"/>
            </a:endParaRPr>
          </a:p>
          <a:p>
            <a:pPr marL="288000" indent="-288000">
              <a:buFont typeface="+mj-lt"/>
              <a:buAutoNum type="arabicPeriod"/>
              <a:defRPr/>
            </a:pPr>
            <a:r>
              <a:rPr lang="zh-CN" altLang="en-US" sz="2000" dirty="0">
                <a:solidFill>
                  <a:srgbClr val="333333"/>
                </a:solidFill>
                <a:latin typeface="+mn-ea"/>
                <a:ea typeface="+mn-ea"/>
              </a:rPr>
              <a:t>村里最近有小偷出现，万一账簿被偷了怎么办？</a:t>
            </a:r>
            <a:endParaRPr lang="en-US" altLang="zh-CN" sz="2000" dirty="0">
              <a:latin typeface="+mn-ea"/>
              <a:ea typeface="+mn-ea"/>
            </a:endParaRPr>
          </a:p>
          <a:p>
            <a:pPr marL="288000" indent="-288000">
              <a:buFont typeface="+mj-lt"/>
              <a:buAutoNum type="arabicPeriod"/>
              <a:defRPr/>
            </a:pPr>
            <a:r>
              <a:rPr lang="zh-CN" altLang="en-US" sz="2000" dirty="0">
                <a:solidFill>
                  <a:srgbClr val="333333"/>
                </a:solidFill>
                <a:latin typeface="+mn-ea"/>
                <a:ea typeface="+mn-ea"/>
              </a:rPr>
              <a:t>老王每次记账存钱，都会向我们收取手续费，而且手续费一年比一年高，怎么办？</a:t>
            </a:r>
            <a:endParaRPr lang="en-US" altLang="zh-CN" sz="2000" dirty="0">
              <a:solidFill>
                <a:srgbClr val="333333"/>
              </a:solidFill>
              <a:latin typeface="+mn-ea"/>
              <a:ea typeface="+mn-ea"/>
            </a:endParaRPr>
          </a:p>
          <a:p>
            <a:pPr marL="288000" indent="-288000">
              <a:buFont typeface="+mj-lt"/>
              <a:buAutoNum type="arabicPeriod"/>
              <a:defRPr/>
            </a:pPr>
            <a:r>
              <a:rPr lang="zh-CN" altLang="en-US" sz="2000" dirty="0">
                <a:solidFill>
                  <a:srgbClr val="333333"/>
                </a:solidFill>
                <a:latin typeface="+mn-ea"/>
                <a:ea typeface="+mn-ea"/>
              </a:rPr>
              <a:t>老王掉钱眼儿里去了，把我们的钱借给别人，万一我们一起去找老王拿钱，他拿不出来这么多怎么办？</a:t>
            </a:r>
            <a:endParaRPr lang="en-US" altLang="zh-CN" sz="2000" dirty="0">
              <a:solidFill>
                <a:srgbClr val="333333"/>
              </a:solidFill>
              <a:latin typeface="+mn-ea"/>
              <a:ea typeface="+mn-ea"/>
            </a:endParaRPr>
          </a:p>
          <a:p>
            <a:pPr marL="288000" indent="-288000">
              <a:buFont typeface="+mj-lt"/>
              <a:buAutoNum type="arabicPeriod"/>
              <a:defRPr/>
            </a:pPr>
            <a:r>
              <a:rPr lang="zh-CN" altLang="en-US" sz="2000" dirty="0">
                <a:solidFill>
                  <a:srgbClr val="333333"/>
                </a:solidFill>
                <a:latin typeface="+mn-ea"/>
                <a:ea typeface="+mn-ea"/>
              </a:rPr>
              <a:t>老王自己私吞了这些钱怎么办？</a:t>
            </a:r>
            <a:endParaRPr lang="en-US" altLang="zh-CN" sz="2000" dirty="0">
              <a:solidFill>
                <a:srgbClr val="333333"/>
              </a:solidFill>
              <a:latin typeface="+mn-ea"/>
              <a:ea typeface="+mn-ea"/>
            </a:endParaRPr>
          </a:p>
          <a:p>
            <a:pPr marL="288000" indent="-288000">
              <a:buFont typeface="+mj-lt"/>
              <a:buAutoNum type="arabicPeriod"/>
              <a:defRPr/>
            </a:pPr>
            <a:r>
              <a:rPr lang="zh-CN" altLang="en-US" sz="2000" dirty="0">
                <a:solidFill>
                  <a:srgbClr val="333333"/>
                </a:solidFill>
                <a:latin typeface="+mn-ea"/>
                <a:ea typeface="+mn-ea"/>
              </a:rPr>
              <a:t>还有的担心老王要是生病，那账簿就查不了了。</a:t>
            </a:r>
            <a:endParaRPr lang="en-US" altLang="zh-CN" sz="2000" dirty="0">
              <a:solidFill>
                <a:srgbClr val="333333"/>
              </a:solidFill>
              <a:latin typeface="+mn-ea"/>
              <a:ea typeface="+mn-ea"/>
            </a:endParaRPr>
          </a:p>
          <a:p>
            <a:pPr>
              <a:defRPr/>
            </a:pPr>
            <a:r>
              <a:rPr lang="en-US" altLang="zh-CN" sz="2000" dirty="0">
                <a:solidFill>
                  <a:srgbClr val="333333"/>
                </a:solidFill>
                <a:latin typeface="+mn-ea"/>
                <a:ea typeface="+mn-ea"/>
              </a:rPr>
              <a:t>…</a:t>
            </a:r>
            <a:endParaRPr lang="zh-CN" altLang="en-US" sz="2000" dirty="0">
              <a:solidFill>
                <a:srgbClr val="333333"/>
              </a:solidFill>
              <a:latin typeface="+mn-ea"/>
              <a:ea typeface="+mn-ea"/>
            </a:endParaRPr>
          </a:p>
          <a:p>
            <a:pPr marL="288000" indent="-288000">
              <a:buFont typeface="+mj-lt"/>
              <a:buAutoNum type="arabicPeriod"/>
              <a:defRPr/>
            </a:pPr>
            <a:endParaRPr lang="zh-CN" altLang="en-US" sz="2000" dirty="0">
              <a:solidFill>
                <a:srgbClr val="333333"/>
              </a:solidFill>
              <a:latin typeface="+mn-ea"/>
              <a:ea typeface="+mn-ea"/>
            </a:endParaRPr>
          </a:p>
          <a:p>
            <a:pPr marL="288000" indent="-288000">
              <a:buFont typeface="+mj-lt"/>
              <a:buAutoNum type="arabicPeriod"/>
              <a:defRPr/>
            </a:pPr>
            <a:endParaRPr lang="en-US" altLang="zh-CN" sz="2400" dirty="0">
              <a:solidFill>
                <a:srgbClr val="333333"/>
              </a:solidFill>
              <a:latin typeface="+mn-ea"/>
              <a:ea typeface="+mn-ea"/>
            </a:endParaRPr>
          </a:p>
        </p:txBody>
      </p:sp>
      <p:sp>
        <p:nvSpPr>
          <p:cNvPr id="27"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28"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sp>
        <p:nvSpPr>
          <p:cNvPr id="32" name="矩形 31">
            <a:extLst>
              <a:ext uri="{FF2B5EF4-FFF2-40B4-BE49-F238E27FC236}">
                <a16:creationId xmlns:a16="http://schemas.microsoft.com/office/drawing/2014/main" id="{308EB7BF-1374-4F08-9A70-FB8E9AF6A392}"/>
              </a:ext>
            </a:extLst>
          </p:cNvPr>
          <p:cNvSpPr/>
          <p:nvPr/>
        </p:nvSpPr>
        <p:spPr>
          <a:xfrm>
            <a:off x="1403648" y="6140882"/>
            <a:ext cx="5707063" cy="461963"/>
          </a:xfrm>
          <a:prstGeom prst="rect">
            <a:avLst/>
          </a:prstGeom>
        </p:spPr>
        <p:txBody>
          <a:bodyPr>
            <a:spAutoFit/>
          </a:bodyPr>
          <a:lstStyle/>
          <a:p>
            <a:pPr>
              <a:defRPr/>
            </a:pPr>
            <a:r>
              <a:rPr lang="zh-CN" altLang="en-US" sz="2400" dirty="0">
                <a:latin typeface="+mn-ea"/>
                <a:ea typeface="+mn-ea"/>
              </a:rPr>
              <a:t>这就是所谓的中心化所带来的巨大问题！</a:t>
            </a:r>
            <a:endParaRPr lang="en-US" altLang="zh-CN" sz="2400" dirty="0">
              <a:latin typeface="+mn-ea"/>
              <a:ea typeface="+mn-ea"/>
            </a:endParaRPr>
          </a:p>
        </p:txBody>
      </p:sp>
      <p:sp>
        <p:nvSpPr>
          <p:cNvPr id="9" name="灯片编号占位符 11">
            <a:extLst>
              <a:ext uri="{FF2B5EF4-FFF2-40B4-BE49-F238E27FC236}">
                <a16:creationId xmlns:a16="http://schemas.microsoft.com/office/drawing/2014/main" id="{0ABDC557-5CF4-47CD-A2B8-02F3EAD03894}"/>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961163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173769D-110A-4C27-9A0F-6316386A50D4}"/>
              </a:ext>
            </a:extLst>
          </p:cNvPr>
          <p:cNvSpPr/>
          <p:nvPr/>
        </p:nvSpPr>
        <p:spPr>
          <a:xfrm>
            <a:off x="4243388" y="1542913"/>
            <a:ext cx="4900612" cy="1936750"/>
          </a:xfrm>
          <a:prstGeom prst="rect">
            <a:avLst/>
          </a:prstGeom>
        </p:spPr>
        <p:txBody>
          <a:bodyPr wrap="square">
            <a:spAutoFit/>
          </a:bodyPr>
          <a:lstStyle/>
          <a:p>
            <a:pPr>
              <a:defRPr/>
            </a:pPr>
            <a:r>
              <a:rPr lang="zh-CN" altLang="en-US" sz="2400" dirty="0">
                <a:latin typeface="+mn-ea"/>
                <a:ea typeface="+mn-ea"/>
              </a:rPr>
              <a:t>有一天，村民们就聚在一起开了个会，决定每家每户都存一个账簿，村民间的转账都通过一个大喇叭向全村的人通告，收到通知以后，村民们就在自己的账簿上记录下来</a:t>
            </a:r>
            <a:endParaRPr lang="en-US" altLang="zh-CN" sz="2400" dirty="0">
              <a:latin typeface="+mn-ea"/>
              <a:ea typeface="+mn-ea"/>
            </a:endParaRPr>
          </a:p>
        </p:txBody>
      </p:sp>
      <p:sp>
        <p:nvSpPr>
          <p:cNvPr id="8" name="文本框 7">
            <a:extLst>
              <a:ext uri="{FF2B5EF4-FFF2-40B4-BE49-F238E27FC236}">
                <a16:creationId xmlns:a16="http://schemas.microsoft.com/office/drawing/2014/main" id="{A5AF7869-E9FC-4518-AC9F-31C708FA19CA}"/>
              </a:ext>
            </a:extLst>
          </p:cNvPr>
          <p:cNvSpPr txBox="1"/>
          <p:nvPr/>
        </p:nvSpPr>
        <p:spPr>
          <a:xfrm>
            <a:off x="31034" y="1812788"/>
            <a:ext cx="4225925" cy="460375"/>
          </a:xfrm>
          <a:prstGeom prst="rect">
            <a:avLst/>
          </a:prstGeom>
          <a:noFill/>
        </p:spPr>
        <p:txBody>
          <a:bodyPr>
            <a:spAutoFit/>
          </a:bodyPr>
          <a:lstStyle/>
          <a:p>
            <a:pPr>
              <a:defRPr/>
            </a:pPr>
            <a:r>
              <a:rPr lang="zh-CN" altLang="en-US" sz="2400" b="1" dirty="0">
                <a:solidFill>
                  <a:srgbClr val="FF0000"/>
                </a:solidFill>
                <a:latin typeface="+mn-ea"/>
                <a:ea typeface="+mn-ea"/>
              </a:rPr>
              <a:t>这就是当下去中心化的概念！</a:t>
            </a:r>
          </a:p>
        </p:txBody>
      </p:sp>
      <p:pic>
        <p:nvPicPr>
          <p:cNvPr id="33" name="图片 8">
            <a:extLst>
              <a:ext uri="{FF2B5EF4-FFF2-40B4-BE49-F238E27FC236}">
                <a16:creationId xmlns:a16="http://schemas.microsoft.com/office/drawing/2014/main" id="{A6C3225C-A2C4-4A1C-8EE7-C776A0B08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8516" y="3643653"/>
            <a:ext cx="2751596" cy="272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33">
            <a:extLst>
              <a:ext uri="{FF2B5EF4-FFF2-40B4-BE49-F238E27FC236}">
                <a16:creationId xmlns:a16="http://schemas.microsoft.com/office/drawing/2014/main" id="{8F571DE3-BA1D-4BAF-92EE-D6569C0DF863}"/>
              </a:ext>
            </a:extLst>
          </p:cNvPr>
          <p:cNvSpPr txBox="1"/>
          <p:nvPr/>
        </p:nvSpPr>
        <p:spPr>
          <a:xfrm>
            <a:off x="306820" y="3893810"/>
            <a:ext cx="3383930" cy="1569660"/>
          </a:xfrm>
          <a:prstGeom prst="rect">
            <a:avLst/>
          </a:prstGeom>
          <a:noFill/>
        </p:spPr>
        <p:txBody>
          <a:bodyPr wrap="square">
            <a:spAutoFit/>
          </a:bodyPr>
          <a:lstStyle/>
          <a:p>
            <a:pPr>
              <a:defRPr/>
            </a:pPr>
            <a:r>
              <a:rPr lang="zh-CN" altLang="en-US" sz="2400" dirty="0">
                <a:latin typeface="+mn-ea"/>
                <a:ea typeface="+mn-ea"/>
              </a:rPr>
              <a:t>这时候，如果老王的账簿搞丢了，也完全没有关系了，因为每个人都有一个账簿</a:t>
            </a:r>
          </a:p>
        </p:txBody>
      </p:sp>
      <p:sp>
        <p:nvSpPr>
          <p:cNvPr id="35" name="文本框 34">
            <a:extLst>
              <a:ext uri="{FF2B5EF4-FFF2-40B4-BE49-F238E27FC236}">
                <a16:creationId xmlns:a16="http://schemas.microsoft.com/office/drawing/2014/main" id="{4CDED291-ECA2-4641-8151-662D1CADBF27}"/>
              </a:ext>
            </a:extLst>
          </p:cNvPr>
          <p:cNvSpPr txBox="1"/>
          <p:nvPr/>
        </p:nvSpPr>
        <p:spPr>
          <a:xfrm>
            <a:off x="4169842" y="3893810"/>
            <a:ext cx="1338262" cy="400050"/>
          </a:xfrm>
          <a:prstGeom prst="rect">
            <a:avLst/>
          </a:prstGeom>
          <a:noFill/>
        </p:spPr>
        <p:txBody>
          <a:bodyPr>
            <a:spAutoFit/>
          </a:bodyPr>
          <a:lstStyle/>
          <a:p>
            <a:pPr>
              <a:defRPr/>
            </a:pPr>
            <a:r>
              <a:rPr lang="zh-CN" altLang="en-US" sz="2000" dirty="0">
                <a:latin typeface="+mn-ea"/>
                <a:ea typeface="+mn-ea"/>
              </a:rPr>
              <a:t>转账记录</a:t>
            </a:r>
          </a:p>
        </p:txBody>
      </p:sp>
      <p:sp>
        <p:nvSpPr>
          <p:cNvPr id="36" name="文本框 35">
            <a:extLst>
              <a:ext uri="{FF2B5EF4-FFF2-40B4-BE49-F238E27FC236}">
                <a16:creationId xmlns:a16="http://schemas.microsoft.com/office/drawing/2014/main" id="{41D0668B-1950-4636-B95D-6F05102FE006}"/>
              </a:ext>
            </a:extLst>
          </p:cNvPr>
          <p:cNvSpPr txBox="1"/>
          <p:nvPr/>
        </p:nvSpPr>
        <p:spPr>
          <a:xfrm>
            <a:off x="5508104" y="3824013"/>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37" name="文本框 36">
            <a:extLst>
              <a:ext uri="{FF2B5EF4-FFF2-40B4-BE49-F238E27FC236}">
                <a16:creationId xmlns:a16="http://schemas.microsoft.com/office/drawing/2014/main" id="{DB703B83-EFA0-4E34-A2B4-C61B28551F64}"/>
              </a:ext>
            </a:extLst>
          </p:cNvPr>
          <p:cNvSpPr txBox="1"/>
          <p:nvPr/>
        </p:nvSpPr>
        <p:spPr>
          <a:xfrm>
            <a:off x="5501466" y="5201913"/>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38" name="文本框 37">
            <a:extLst>
              <a:ext uri="{FF2B5EF4-FFF2-40B4-BE49-F238E27FC236}">
                <a16:creationId xmlns:a16="http://schemas.microsoft.com/office/drawing/2014/main" id="{603AE312-5351-4E92-91B9-A8671DAAA5C1}"/>
              </a:ext>
            </a:extLst>
          </p:cNvPr>
          <p:cNvSpPr txBox="1"/>
          <p:nvPr/>
        </p:nvSpPr>
        <p:spPr>
          <a:xfrm>
            <a:off x="4310260" y="5155066"/>
            <a:ext cx="1336675" cy="400050"/>
          </a:xfrm>
          <a:prstGeom prst="rect">
            <a:avLst/>
          </a:prstGeom>
          <a:noFill/>
        </p:spPr>
        <p:txBody>
          <a:bodyPr>
            <a:spAutoFit/>
          </a:bodyPr>
          <a:lstStyle/>
          <a:p>
            <a:pPr>
              <a:defRPr/>
            </a:pPr>
            <a:r>
              <a:rPr lang="zh-CN" altLang="en-US" sz="2000" dirty="0">
                <a:latin typeface="+mn-ea"/>
                <a:ea typeface="+mn-ea"/>
              </a:rPr>
              <a:t>转账记录</a:t>
            </a:r>
          </a:p>
        </p:txBody>
      </p:sp>
      <p:pic>
        <p:nvPicPr>
          <p:cNvPr id="39" name="Picture 2">
            <a:extLst>
              <a:ext uri="{FF2B5EF4-FFF2-40B4-BE49-F238E27FC236}">
                <a16:creationId xmlns:a16="http://schemas.microsoft.com/office/drawing/2014/main" id="{16F9BEB2-5578-4352-A772-2E365865A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975" y="3660936"/>
            <a:ext cx="1649412"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41"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sp>
        <p:nvSpPr>
          <p:cNvPr id="13" name="灯片编号占位符 11">
            <a:extLst>
              <a:ext uri="{FF2B5EF4-FFF2-40B4-BE49-F238E27FC236}">
                <a16:creationId xmlns:a16="http://schemas.microsoft.com/office/drawing/2014/main" id="{17FA615E-F326-415E-8493-8D45BF1D542F}"/>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361362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F9110D6-EA7F-47BE-8EA1-7F40A2D25837}"/>
              </a:ext>
            </a:extLst>
          </p:cNvPr>
          <p:cNvSpPr txBox="1"/>
          <p:nvPr/>
        </p:nvSpPr>
        <p:spPr>
          <a:xfrm>
            <a:off x="5134902" y="1741488"/>
            <a:ext cx="3918396" cy="1569660"/>
          </a:xfrm>
          <a:prstGeom prst="rect">
            <a:avLst/>
          </a:prstGeom>
          <a:noFill/>
        </p:spPr>
        <p:txBody>
          <a:bodyPr wrap="square">
            <a:spAutoFit/>
          </a:bodyPr>
          <a:lstStyle/>
          <a:p>
            <a:pPr>
              <a:defRPr/>
            </a:pPr>
            <a:r>
              <a:rPr lang="zh-CN" altLang="en-US" sz="2400" dirty="0">
                <a:latin typeface="+mn-ea"/>
                <a:ea typeface="+mn-ea"/>
              </a:rPr>
              <a:t>如果小偷来偷账簿呢？也没关系，除非他能偷走所有的账簿，不然我们还是能够恢复出原来的账簿来！</a:t>
            </a:r>
          </a:p>
        </p:txBody>
      </p:sp>
      <p:pic>
        <p:nvPicPr>
          <p:cNvPr id="59396" name="图片 8">
            <a:extLst>
              <a:ext uri="{FF2B5EF4-FFF2-40B4-BE49-F238E27FC236}">
                <a16:creationId xmlns:a16="http://schemas.microsoft.com/office/drawing/2014/main" id="{7B57AFA3-611D-4EA6-BD17-F18C47B981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388" y="1478034"/>
            <a:ext cx="4103687"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52525E4F-D110-46F0-ACF2-0E4BD5C14EBD}"/>
              </a:ext>
            </a:extLst>
          </p:cNvPr>
          <p:cNvSpPr txBox="1"/>
          <p:nvPr/>
        </p:nvSpPr>
        <p:spPr>
          <a:xfrm>
            <a:off x="827088" y="1741488"/>
            <a:ext cx="1338262" cy="400050"/>
          </a:xfrm>
          <a:prstGeom prst="rect">
            <a:avLst/>
          </a:prstGeom>
          <a:noFill/>
        </p:spPr>
        <p:txBody>
          <a:bodyPr>
            <a:spAutoFit/>
          </a:bodyPr>
          <a:lstStyle/>
          <a:p>
            <a:pPr>
              <a:defRPr/>
            </a:pPr>
            <a:r>
              <a:rPr lang="zh-CN" altLang="en-US" sz="2000" dirty="0">
                <a:latin typeface="+mn-ea"/>
                <a:ea typeface="+mn-ea"/>
              </a:rPr>
              <a:t>转账记录</a:t>
            </a:r>
          </a:p>
        </p:txBody>
      </p:sp>
      <p:sp>
        <p:nvSpPr>
          <p:cNvPr id="17" name="文本框 16">
            <a:extLst>
              <a:ext uri="{FF2B5EF4-FFF2-40B4-BE49-F238E27FC236}">
                <a16:creationId xmlns:a16="http://schemas.microsoft.com/office/drawing/2014/main" id="{79F6F928-8090-48B5-A561-789DAA97D736}"/>
              </a:ext>
            </a:extLst>
          </p:cNvPr>
          <p:cNvSpPr txBox="1"/>
          <p:nvPr/>
        </p:nvSpPr>
        <p:spPr>
          <a:xfrm>
            <a:off x="2730500" y="1741488"/>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8" name="文本框 17">
            <a:extLst>
              <a:ext uri="{FF2B5EF4-FFF2-40B4-BE49-F238E27FC236}">
                <a16:creationId xmlns:a16="http://schemas.microsoft.com/office/drawing/2014/main" id="{3A98858D-9D40-45B1-AC00-3C6B4E06FB2E}"/>
              </a:ext>
            </a:extLst>
          </p:cNvPr>
          <p:cNvSpPr txBox="1"/>
          <p:nvPr/>
        </p:nvSpPr>
        <p:spPr>
          <a:xfrm>
            <a:off x="2730500" y="3717925"/>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9" name="文本框 18">
            <a:extLst>
              <a:ext uri="{FF2B5EF4-FFF2-40B4-BE49-F238E27FC236}">
                <a16:creationId xmlns:a16="http://schemas.microsoft.com/office/drawing/2014/main" id="{D49E446A-AEF0-4A22-8407-ED5908557FA6}"/>
              </a:ext>
            </a:extLst>
          </p:cNvPr>
          <p:cNvSpPr txBox="1"/>
          <p:nvPr/>
        </p:nvSpPr>
        <p:spPr>
          <a:xfrm>
            <a:off x="1014413" y="3717925"/>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3" name="文本框 12">
            <a:extLst>
              <a:ext uri="{FF2B5EF4-FFF2-40B4-BE49-F238E27FC236}">
                <a16:creationId xmlns:a16="http://schemas.microsoft.com/office/drawing/2014/main" id="{516C65EF-62AC-4B11-ACDF-86D107D82D3B}"/>
              </a:ext>
            </a:extLst>
          </p:cNvPr>
          <p:cNvSpPr txBox="1"/>
          <p:nvPr/>
        </p:nvSpPr>
        <p:spPr>
          <a:xfrm>
            <a:off x="5229010" y="3507652"/>
            <a:ext cx="3824288" cy="1569660"/>
          </a:xfrm>
          <a:prstGeom prst="rect">
            <a:avLst/>
          </a:prstGeom>
          <a:noFill/>
        </p:spPr>
        <p:txBody>
          <a:bodyPr wrap="square">
            <a:spAutoFit/>
          </a:bodyPr>
          <a:lstStyle/>
          <a:p>
            <a:pPr>
              <a:defRPr/>
            </a:pPr>
            <a:r>
              <a:rPr lang="zh-CN" altLang="en-US" sz="2400" dirty="0">
                <a:solidFill>
                  <a:srgbClr val="333333"/>
                </a:solidFill>
                <a:latin typeface="+mn-ea"/>
                <a:ea typeface="+mn-ea"/>
              </a:rPr>
              <a:t>即便我们的村长换人了也没关系，因为此时我们可以说账簿是属于我们整个村子的！</a:t>
            </a:r>
          </a:p>
        </p:txBody>
      </p:sp>
      <p:sp>
        <p:nvSpPr>
          <p:cNvPr id="14" name="文本框 13">
            <a:extLst>
              <a:ext uri="{FF2B5EF4-FFF2-40B4-BE49-F238E27FC236}">
                <a16:creationId xmlns:a16="http://schemas.microsoft.com/office/drawing/2014/main" id="{3FA96C18-CF7F-4DA8-8D9F-A63B29E95263}"/>
              </a:ext>
            </a:extLst>
          </p:cNvPr>
          <p:cNvSpPr txBox="1"/>
          <p:nvPr/>
        </p:nvSpPr>
        <p:spPr>
          <a:xfrm>
            <a:off x="5271436" y="5441950"/>
            <a:ext cx="3887788" cy="1200150"/>
          </a:xfrm>
          <a:prstGeom prst="rect">
            <a:avLst/>
          </a:prstGeom>
          <a:noFill/>
        </p:spPr>
        <p:txBody>
          <a:bodyPr>
            <a:spAutoFit/>
          </a:bodyPr>
          <a:lstStyle/>
          <a:p>
            <a:pPr>
              <a:defRPr/>
            </a:pPr>
            <a:r>
              <a:rPr lang="zh-CN" altLang="en-US" sz="2400" dirty="0">
                <a:solidFill>
                  <a:srgbClr val="333333"/>
                </a:solidFill>
                <a:latin typeface="+mn-ea"/>
                <a:ea typeface="+mn-ea"/>
              </a:rPr>
              <a:t>其实，账簿上的每一页纸，就是我们所说的区块，而账簿本身，也就是区块链！</a:t>
            </a:r>
          </a:p>
        </p:txBody>
      </p:sp>
      <p:pic>
        <p:nvPicPr>
          <p:cNvPr id="15" name="图片 1">
            <a:extLst>
              <a:ext uri="{FF2B5EF4-FFF2-40B4-BE49-F238E27FC236}">
                <a16:creationId xmlns:a16="http://schemas.microsoft.com/office/drawing/2014/main" id="{EDE98ADA-5971-4A8F-B32C-6D14497565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927" y="5359102"/>
            <a:ext cx="857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8">
            <a:extLst>
              <a:ext uri="{FF2B5EF4-FFF2-40B4-BE49-F238E27FC236}">
                <a16:creationId xmlns:a16="http://schemas.microsoft.com/office/drawing/2014/main" id="{B3AAFFF6-DC49-458D-9286-3EED476DF0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98486" y="5351293"/>
            <a:ext cx="1573514"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58722B50-3E62-4735-B3EC-416FF683776F}"/>
              </a:ext>
            </a:extLst>
          </p:cNvPr>
          <p:cNvSpPr txBox="1"/>
          <p:nvPr/>
        </p:nvSpPr>
        <p:spPr>
          <a:xfrm>
            <a:off x="3301698" y="5696102"/>
            <a:ext cx="1079500" cy="431800"/>
          </a:xfrm>
          <a:prstGeom prst="rect">
            <a:avLst/>
          </a:prstGeom>
          <a:noFill/>
        </p:spPr>
        <p:txBody>
          <a:bodyPr>
            <a:spAutoFit/>
          </a:bodyPr>
          <a:lstStyle/>
          <a:p>
            <a:pPr>
              <a:defRPr/>
            </a:pPr>
            <a:r>
              <a:rPr lang="zh-CN" altLang="en-US" sz="2200" dirty="0">
                <a:solidFill>
                  <a:srgbClr val="333333"/>
                </a:solidFill>
                <a:latin typeface="+mn-ea"/>
                <a:ea typeface="+mn-ea"/>
              </a:rPr>
              <a:t>区块链</a:t>
            </a:r>
          </a:p>
        </p:txBody>
      </p:sp>
      <p:cxnSp>
        <p:nvCxnSpPr>
          <p:cNvPr id="22" name="直接箭头连接符 21">
            <a:extLst>
              <a:ext uri="{FF2B5EF4-FFF2-40B4-BE49-F238E27FC236}">
                <a16:creationId xmlns:a16="http://schemas.microsoft.com/office/drawing/2014/main" id="{2358A72A-DD82-4168-8923-7E931BAD03EC}"/>
              </a:ext>
            </a:extLst>
          </p:cNvPr>
          <p:cNvCxnSpPr/>
          <p:nvPr/>
        </p:nvCxnSpPr>
        <p:spPr>
          <a:xfrm>
            <a:off x="2079635" y="5896625"/>
            <a:ext cx="811980" cy="15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77F2B74-65B0-4720-92C0-B52A5D5D4069}"/>
              </a:ext>
            </a:extLst>
          </p:cNvPr>
          <p:cNvSpPr txBox="1"/>
          <p:nvPr/>
        </p:nvSpPr>
        <p:spPr>
          <a:xfrm>
            <a:off x="999315" y="5789314"/>
            <a:ext cx="1008062" cy="430213"/>
          </a:xfrm>
          <a:prstGeom prst="rect">
            <a:avLst/>
          </a:prstGeom>
          <a:noFill/>
        </p:spPr>
        <p:txBody>
          <a:bodyPr>
            <a:spAutoFit/>
          </a:bodyPr>
          <a:lstStyle/>
          <a:p>
            <a:pPr>
              <a:defRPr/>
            </a:pPr>
            <a:r>
              <a:rPr lang="zh-CN" altLang="en-US" sz="2200" dirty="0">
                <a:solidFill>
                  <a:srgbClr val="333333"/>
                </a:solidFill>
                <a:latin typeface="+mn-ea"/>
                <a:ea typeface="+mn-ea"/>
              </a:rPr>
              <a:t>区块</a:t>
            </a:r>
          </a:p>
        </p:txBody>
      </p:sp>
      <p:sp>
        <p:nvSpPr>
          <p:cNvPr id="24"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t>5. </a:t>
            </a:r>
            <a:r>
              <a:rPr lang="zh-CN" altLang="en-US" dirty="0"/>
              <a:t>车联网与区块链</a:t>
            </a:r>
          </a:p>
        </p:txBody>
      </p:sp>
      <p:sp>
        <p:nvSpPr>
          <p:cNvPr id="25"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 </a:t>
            </a:r>
            <a:r>
              <a:rPr lang="zh-CN" altLang="en-US" sz="2400" b="1" dirty="0">
                <a:latin typeface="黑体" panose="02010609060101010101" pitchFamily="49" charset="-122"/>
                <a:ea typeface="黑体" panose="02010609060101010101" pitchFamily="49" charset="-122"/>
              </a:rPr>
              <a:t>区块链简介</a:t>
            </a:r>
          </a:p>
        </p:txBody>
      </p:sp>
      <p:sp>
        <p:nvSpPr>
          <p:cNvPr id="26" name="灯片编号占位符 11">
            <a:extLst>
              <a:ext uri="{FF2B5EF4-FFF2-40B4-BE49-F238E27FC236}">
                <a16:creationId xmlns:a16="http://schemas.microsoft.com/office/drawing/2014/main" id="{8553F681-D7CD-4667-8711-A9569D95AEB0}"/>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974580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 Box 3">
            <a:extLst>
              <a:ext uri="{FF2B5EF4-FFF2-40B4-BE49-F238E27FC236}">
                <a16:creationId xmlns:a16="http://schemas.microsoft.com/office/drawing/2014/main" id="{4B141FCD-162F-489D-90CA-259A4B97809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a:extLst>
              <a:ext uri="{FF2B5EF4-FFF2-40B4-BE49-F238E27FC236}">
                <a16:creationId xmlns:a16="http://schemas.microsoft.com/office/drawing/2014/main" id="{5BF72D42-62D5-4CA1-8ADB-A5C03F7FAEB4}"/>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1.4 </a:t>
            </a:r>
            <a:r>
              <a:rPr lang="en-US" altLang="zh-CN" sz="2400" b="1"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75D4D5DB-E411-4E34-926D-DDE11F7ADA8A}"/>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865448A3-5156-4659-9D6F-2C1B3B7785E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8" name="Text Box 4">
            <a:extLst>
              <a:ext uri="{FF2B5EF4-FFF2-40B4-BE49-F238E27FC236}">
                <a16:creationId xmlns:a16="http://schemas.microsoft.com/office/drawing/2014/main" id="{12AB6CB9-01BE-483D-886D-FC8F48143D7B}"/>
              </a:ext>
            </a:extLst>
          </p:cNvPr>
          <p:cNvSpPr txBox="1">
            <a:spLocks noChangeArrowheads="1"/>
          </p:cNvSpPr>
          <p:nvPr/>
        </p:nvSpPr>
        <p:spPr bwMode="auto">
          <a:xfrm>
            <a:off x="581025" y="1758950"/>
            <a:ext cx="792162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Wingdings" panose="05000000000000000000" pitchFamily="2" charset="2"/>
              <a:buChar char="u"/>
            </a:pPr>
            <a:r>
              <a:rPr lang="en-US" altLang="zh-CN" sz="2400" dirty="0">
                <a:latin typeface="宋体" panose="02010600030101010101" pitchFamily="2" charset="-122"/>
                <a:ea typeface="宋体" panose="02010600030101010101" pitchFamily="2" charset="-122"/>
              </a:rPr>
              <a:t>WEP</a:t>
            </a:r>
            <a:r>
              <a:rPr lang="zh-CN" altLang="en-US" sz="2400" dirty="0">
                <a:latin typeface="宋体" panose="02010600030101010101" pitchFamily="2" charset="-122"/>
                <a:ea typeface="宋体" panose="02010600030101010101" pitchFamily="2" charset="-122"/>
              </a:rPr>
              <a:t>认证方式</a:t>
            </a:r>
            <a:r>
              <a:rPr lang="en-US" altLang="zh-CN" sz="2400" dirty="0">
                <a:latin typeface="宋体" panose="02010600030101010101" pitchFamily="2" charset="-122"/>
                <a:ea typeface="宋体" panose="02010600030101010101" pitchFamily="2" charset="-122"/>
              </a:rPr>
              <a:t>--Open System authentication</a:t>
            </a:r>
            <a:endParaRPr lang="zh-CN" altLang="en-US" sz="2400" dirty="0">
              <a:latin typeface="宋体" panose="02010600030101010101" pitchFamily="2" charset="-122"/>
              <a:ea typeface="宋体" panose="02010600030101010101" pitchFamily="2" charset="-122"/>
            </a:endParaRPr>
          </a:p>
        </p:txBody>
      </p:sp>
      <p:pic>
        <p:nvPicPr>
          <p:cNvPr id="10" name="图片 2">
            <a:extLst>
              <a:ext uri="{FF2B5EF4-FFF2-40B4-BE49-F238E27FC236}">
                <a16:creationId xmlns:a16="http://schemas.microsoft.com/office/drawing/2014/main" id="{1FE45BEA-306B-43A4-9BD0-2EDF30045097}"/>
              </a:ext>
            </a:extLst>
          </p:cNvPr>
          <p:cNvPicPr>
            <a:picLocks noChangeAspect="1"/>
          </p:cNvPicPr>
          <p:nvPr/>
        </p:nvPicPr>
        <p:blipFill>
          <a:blip r:embed="rId3">
            <a:extLst>
              <a:ext uri="{28A0092B-C50C-407E-A947-70E740481C1C}">
                <a14:useLocalDpi xmlns:a14="http://schemas.microsoft.com/office/drawing/2010/main" val="0"/>
              </a:ext>
            </a:extLst>
          </a:blip>
          <a:srcRect l="11530" r="20518" b="-285"/>
          <a:stretch>
            <a:fillRect/>
          </a:stretch>
        </p:blipFill>
        <p:spPr bwMode="auto">
          <a:xfrm>
            <a:off x="5292725" y="2803525"/>
            <a:ext cx="34559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4">
            <a:extLst>
              <a:ext uri="{FF2B5EF4-FFF2-40B4-BE49-F238E27FC236}">
                <a16:creationId xmlns:a16="http://schemas.microsoft.com/office/drawing/2014/main" id="{8BBF4548-437E-4084-8B16-1B63FD131F3D}"/>
              </a:ext>
            </a:extLst>
          </p:cNvPr>
          <p:cNvSpPr txBox="1">
            <a:spLocks noChangeArrowheads="1"/>
          </p:cNvSpPr>
          <p:nvPr/>
        </p:nvSpPr>
        <p:spPr bwMode="auto">
          <a:xfrm>
            <a:off x="581025" y="2611438"/>
            <a:ext cx="41052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200" b="1" dirty="0">
                <a:latin typeface="Times New Roman" panose="02020603050405020304" pitchFamily="18" charset="0"/>
                <a:ea typeface="宋体" panose="02010600030101010101" pitchFamily="2" charset="-122"/>
              </a:rPr>
              <a:t>开放系统认证</a:t>
            </a:r>
            <a:r>
              <a:rPr lang="zh-CN" altLang="en-US" sz="2200" dirty="0">
                <a:latin typeface="Times New Roman" panose="02020603050405020304" pitchFamily="18" charset="0"/>
                <a:ea typeface="宋体" panose="02010600030101010101" pitchFamily="2" charset="-122"/>
              </a:rPr>
              <a:t>是缺省使用的认证机制，也是最简单的认证算法，</a:t>
            </a:r>
            <a:r>
              <a:rPr lang="zh-CN" altLang="en-US" sz="2200" dirty="0">
                <a:solidFill>
                  <a:srgbClr val="FF0000"/>
                </a:solidFill>
                <a:latin typeface="Times New Roman" panose="02020603050405020304" pitchFamily="18" charset="0"/>
                <a:ea typeface="宋体" panose="02010600030101010101" pitchFamily="2" charset="-122"/>
              </a:rPr>
              <a:t>即不认证</a:t>
            </a:r>
            <a:r>
              <a:rPr lang="zh-CN" altLang="en-US" sz="2200" dirty="0">
                <a:latin typeface="Times New Roman" panose="02020603050405020304" pitchFamily="18" charset="0"/>
                <a:ea typeface="宋体" panose="02010600030101010101" pitchFamily="2" charset="-122"/>
              </a:rPr>
              <a:t>。如果认证类型设置为开放系统认证，则所有请求认证的客户端都会通过认证（认证过程</a:t>
            </a:r>
            <a:r>
              <a:rPr lang="zh-CN" altLang="en-US" sz="2200" dirty="0">
                <a:solidFill>
                  <a:srgbClr val="FF0000"/>
                </a:solidFill>
                <a:latin typeface="Times New Roman" panose="02020603050405020304" pitchFamily="18" charset="0"/>
                <a:ea typeface="宋体" panose="02010600030101010101" pitchFamily="2" charset="-122"/>
              </a:rPr>
              <a:t>如图一所示</a:t>
            </a:r>
            <a:r>
              <a:rPr lang="zh-CN" altLang="en-US" sz="2200" dirty="0">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705525727"/>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13FD1474-9D77-4C4F-A508-17E4A2140DA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r>
              <a:rPr lang="en-US" altLang="zh-CN" dirty="0"/>
              <a:t>5. </a:t>
            </a:r>
            <a:r>
              <a:rPr lang="zh-CN" altLang="en-US" dirty="0"/>
              <a:t>车联网与区块链</a:t>
            </a:r>
          </a:p>
        </p:txBody>
      </p:sp>
      <p:sp>
        <p:nvSpPr>
          <p:cNvPr id="2" name="文本框 1">
            <a:extLst>
              <a:ext uri="{FF2B5EF4-FFF2-40B4-BE49-F238E27FC236}">
                <a16:creationId xmlns:a16="http://schemas.microsoft.com/office/drawing/2014/main" id="{99E95100-9F19-487E-AD02-E8F3B32BD7D1}"/>
              </a:ext>
            </a:extLst>
          </p:cNvPr>
          <p:cNvSpPr txBox="1"/>
          <p:nvPr/>
        </p:nvSpPr>
        <p:spPr>
          <a:xfrm>
            <a:off x="673100" y="1550987"/>
            <a:ext cx="7704137" cy="2832100"/>
          </a:xfrm>
          <a:prstGeom prst="rect">
            <a:avLst/>
          </a:prstGeom>
          <a:noFill/>
        </p:spPr>
        <p:txBody>
          <a:bodyPr wrap="square">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比特币区块链是区块链最原始的一种应用方式，它构建了一种全新的、去中心化的</a:t>
            </a:r>
            <a:r>
              <a:rPr lang="zh-CN" altLang="en-US" sz="2400" dirty="0">
                <a:solidFill>
                  <a:srgbClr val="FF0000"/>
                </a:solidFill>
                <a:latin typeface="+mn-ea"/>
                <a:ea typeface="+mn-ea"/>
              </a:rPr>
              <a:t>数字支付系统</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其无障碍的跨国支付以及低成本运营的去中心化体系，都让这个系统变得魅力无穷。这样一种新兴数字货币的出现， 强烈地冲击了传统金融体系。</a:t>
            </a:r>
            <a:endParaRPr lang="en-US" altLang="zh-CN" sz="2400" dirty="0">
              <a:solidFill>
                <a:srgbClr val="333333"/>
              </a:solidFill>
              <a:latin typeface="+mn-ea"/>
              <a:ea typeface="+mn-ea"/>
            </a:endParaRPr>
          </a:p>
          <a:p>
            <a:pPr marL="637200" lvl="1" indent="-180000" algn="just">
              <a:spcBef>
                <a:spcPts val="600"/>
              </a:spcBef>
              <a:buFont typeface="Arial" panose="020B0604020202020204" pitchFamily="34" charset="0"/>
              <a:buChar char="•"/>
              <a:defRPr/>
            </a:pPr>
            <a:r>
              <a:rPr lang="en-US" altLang="zh-CN" sz="2400" dirty="0">
                <a:solidFill>
                  <a:srgbClr val="CC0000"/>
                </a:solidFill>
                <a:latin typeface="+mj-ea"/>
                <a:ea typeface="+mj-ea"/>
              </a:rPr>
              <a:t>SWIFT</a:t>
            </a:r>
            <a:r>
              <a:rPr lang="zh-CN" altLang="en-US" sz="2400" dirty="0">
                <a:solidFill>
                  <a:srgbClr val="333333"/>
                </a:solidFill>
                <a:latin typeface="+mj-ea"/>
                <a:ea typeface="+mj-ea"/>
              </a:rPr>
              <a:t>：“环球同业银行金融电讯协会”</a:t>
            </a:r>
            <a:endParaRPr lang="en-US" altLang="zh-CN" sz="2400" dirty="0">
              <a:solidFill>
                <a:srgbClr val="333333"/>
              </a:solidFill>
              <a:latin typeface="+mj-ea"/>
              <a:ea typeface="+mj-ea"/>
            </a:endParaRPr>
          </a:p>
          <a:p>
            <a:pPr marL="637200" lvl="1" indent="-180000" algn="just">
              <a:spcBef>
                <a:spcPts val="600"/>
              </a:spcBef>
              <a:buFont typeface="Arial" panose="020B0604020202020204" pitchFamily="34" charset="0"/>
              <a:buChar char="•"/>
              <a:defRPr/>
            </a:pPr>
            <a:r>
              <a:rPr lang="zh-CN" altLang="en-US" sz="2400" dirty="0">
                <a:latin typeface="+mj-ea"/>
                <a:ea typeface="+mj-ea"/>
              </a:rPr>
              <a:t>停止为伊朗央行和指定的伊朗金融机构服务</a:t>
            </a:r>
          </a:p>
        </p:txBody>
      </p:sp>
      <p:pic>
        <p:nvPicPr>
          <p:cNvPr id="75781" name="图片 2">
            <a:extLst>
              <a:ext uri="{FF2B5EF4-FFF2-40B4-BE49-F238E27FC236}">
                <a16:creationId xmlns:a16="http://schemas.microsoft.com/office/drawing/2014/main" id="{C69E3931-13E3-400C-B6E4-810D18A674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4562" y="4383087"/>
            <a:ext cx="47148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37E93ADA-59F5-4B2C-9156-C44543DBA01E}"/>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5.5.1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1.0</a:t>
            </a:r>
          </a:p>
        </p:txBody>
      </p:sp>
      <p:sp>
        <p:nvSpPr>
          <p:cNvPr id="7" name="灯片编号占位符 11">
            <a:extLst>
              <a:ext uri="{FF2B5EF4-FFF2-40B4-BE49-F238E27FC236}">
                <a16:creationId xmlns:a16="http://schemas.microsoft.com/office/drawing/2014/main" id="{5CFE0B4D-D51C-44FD-9EA3-6CA7C1AADE7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5BFE32D3-8D80-4880-BBA5-DDD00E7547A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r>
              <a:rPr lang="en-US" altLang="zh-CN"/>
              <a:t>5. </a:t>
            </a:r>
            <a:r>
              <a:rPr lang="zh-CN" altLang="en-US"/>
              <a:t>车联网与区块链</a:t>
            </a:r>
            <a:endParaRPr lang="zh-CN" altLang="en-US" dirty="0"/>
          </a:p>
        </p:txBody>
      </p:sp>
      <p:sp>
        <p:nvSpPr>
          <p:cNvPr id="2" name="文本框 1">
            <a:extLst>
              <a:ext uri="{FF2B5EF4-FFF2-40B4-BE49-F238E27FC236}">
                <a16:creationId xmlns:a16="http://schemas.microsoft.com/office/drawing/2014/main" id="{83471C5E-38C2-404F-8ABC-27763C8A6CF5}"/>
              </a:ext>
            </a:extLst>
          </p:cNvPr>
          <p:cNvSpPr txBox="1"/>
          <p:nvPr/>
        </p:nvSpPr>
        <p:spPr>
          <a:xfrm>
            <a:off x="1042988" y="1525588"/>
            <a:ext cx="7345362" cy="3416300"/>
          </a:xfrm>
          <a:prstGeom prst="rect">
            <a:avLst/>
          </a:prstGeom>
          <a:noFill/>
        </p:spPr>
        <p:txBody>
          <a:bodyPr>
            <a:spAutoFit/>
          </a:bodyPr>
          <a:lstStyle/>
          <a:p>
            <a:pPr marL="180000" indent="-180000">
              <a:buFont typeface="Arial" panose="020B0604020202020204" pitchFamily="34" charset="0"/>
              <a:buChar char="•"/>
              <a:defRPr/>
            </a:pPr>
            <a:r>
              <a:rPr lang="zh-CN" altLang="en-US" sz="2400" dirty="0">
                <a:solidFill>
                  <a:srgbClr val="333333"/>
                </a:solidFill>
                <a:latin typeface="+mn-ea"/>
                <a:ea typeface="+mn-ea"/>
              </a:rPr>
              <a:t>基于区块链技术</a:t>
            </a:r>
            <a:r>
              <a:rPr lang="zh-CN" altLang="en-US" sz="2400" dirty="0">
                <a:solidFill>
                  <a:srgbClr val="FF0000"/>
                </a:solidFill>
                <a:latin typeface="+mn-ea"/>
                <a:ea typeface="+mn-ea"/>
              </a:rPr>
              <a:t>可编程</a:t>
            </a:r>
            <a:r>
              <a:rPr lang="zh-CN" altLang="en-US" sz="2400" dirty="0">
                <a:solidFill>
                  <a:srgbClr val="333333"/>
                </a:solidFill>
                <a:latin typeface="+mn-ea"/>
                <a:ea typeface="+mn-ea"/>
              </a:rPr>
              <a:t>的特点，人们提出了</a:t>
            </a:r>
            <a:r>
              <a:rPr lang="zh-CN" altLang="en-US" sz="2400" dirty="0">
                <a:solidFill>
                  <a:srgbClr val="FF0000"/>
                </a:solidFill>
                <a:latin typeface="+mn-ea"/>
                <a:ea typeface="+mn-ea"/>
              </a:rPr>
              <a:t>智能合约</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而所谓的智能合约其实就是将一段可执行的代码托管到区块链，借助区块链不可更改和透明存储的特性，使得存储在区块链上的代码难以嵌入后门，并且保证被执行！</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此时，部署在区块链上的代码就像是我们与区块链签署的合约一样，由于区块链诚实可信，所以我们自然不需要担心合约的有效性！</a:t>
            </a:r>
          </a:p>
        </p:txBody>
      </p:sp>
      <p:sp>
        <p:nvSpPr>
          <p:cNvPr id="5" name="TextBox 49">
            <a:extLst>
              <a:ext uri="{FF2B5EF4-FFF2-40B4-BE49-F238E27FC236}">
                <a16:creationId xmlns:a16="http://schemas.microsoft.com/office/drawing/2014/main" id="{829BF1B1-05CC-4241-8E31-6B7B8D092FE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5.5.2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6" name="灯片编号占位符 11">
            <a:extLst>
              <a:ext uri="{FF2B5EF4-FFF2-40B4-BE49-F238E27FC236}">
                <a16:creationId xmlns:a16="http://schemas.microsoft.com/office/drawing/2014/main" id="{D347ECD5-08C4-42ED-9F12-626E5620952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F6E47EBE-5422-41F9-884D-5767872AE15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r>
              <a:rPr lang="en-US" altLang="zh-CN" dirty="0"/>
              <a:t>5. </a:t>
            </a:r>
            <a:r>
              <a:rPr lang="zh-CN" altLang="en-US" dirty="0"/>
              <a:t>车联网与区块链</a:t>
            </a:r>
          </a:p>
        </p:txBody>
      </p:sp>
      <p:sp>
        <p:nvSpPr>
          <p:cNvPr id="2" name="文本框 1">
            <a:extLst>
              <a:ext uri="{FF2B5EF4-FFF2-40B4-BE49-F238E27FC236}">
                <a16:creationId xmlns:a16="http://schemas.microsoft.com/office/drawing/2014/main" id="{17FB28F3-43EF-4A02-AB49-8E339B0782A7}"/>
              </a:ext>
            </a:extLst>
          </p:cNvPr>
          <p:cNvSpPr txBox="1"/>
          <p:nvPr/>
        </p:nvSpPr>
        <p:spPr>
          <a:xfrm>
            <a:off x="755650" y="1498600"/>
            <a:ext cx="7848600" cy="1570038"/>
          </a:xfrm>
          <a:prstGeom prst="rect">
            <a:avLst/>
          </a:prstGeom>
          <a:noFill/>
        </p:spPr>
        <p:txBody>
          <a:bodyPr>
            <a:spAutoFit/>
          </a:bodyPr>
          <a:lstStyle/>
          <a:p>
            <a:pPr>
              <a:defRPr/>
            </a:pPr>
            <a:r>
              <a:rPr lang="zh-CN" altLang="en-US" sz="2400" dirty="0">
                <a:solidFill>
                  <a:srgbClr val="333333"/>
                </a:solidFill>
                <a:latin typeface="+mn-ea"/>
                <a:ea typeface="+mn-ea"/>
              </a:rPr>
              <a:t>这使得区块链技术得以在例如股票、清算、私募股权等众多金融领域崭露头角。数字资产利用区块链数据的不可更改和可编程性，在区块链上登记的股票和债券，可依靠智能合约进行点对点的</a:t>
            </a:r>
            <a:r>
              <a:rPr lang="zh-CN" altLang="en-US" sz="2400" dirty="0">
                <a:solidFill>
                  <a:srgbClr val="FF0000"/>
                </a:solidFill>
                <a:latin typeface="+mn-ea"/>
                <a:ea typeface="+mn-ea"/>
              </a:rPr>
              <a:t>自主交易，自我结算。</a:t>
            </a:r>
          </a:p>
        </p:txBody>
      </p:sp>
      <p:pic>
        <p:nvPicPr>
          <p:cNvPr id="79877" name="图片 3">
            <a:extLst>
              <a:ext uri="{FF2B5EF4-FFF2-40B4-BE49-F238E27FC236}">
                <a16:creationId xmlns:a16="http://schemas.microsoft.com/office/drawing/2014/main" id="{517A6AF2-58AF-4D86-96C2-B3C43F17A2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068638"/>
            <a:ext cx="49688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48E4DE76-CE1F-4EDD-A1C5-A14A3027424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5.5.2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8" name="灯片编号占位符 11">
            <a:extLst>
              <a:ext uri="{FF2B5EF4-FFF2-40B4-BE49-F238E27FC236}">
                <a16:creationId xmlns:a16="http://schemas.microsoft.com/office/drawing/2014/main" id="{13C95A72-A2FD-4C24-B72F-766DEC34623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EC8BB06D-1B7A-4C9F-90B8-FBA08739C2C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r>
              <a:rPr lang="en-US" altLang="zh-CN" dirty="0"/>
              <a:t>5. </a:t>
            </a:r>
            <a:r>
              <a:rPr lang="zh-CN" altLang="en-US" dirty="0"/>
              <a:t>车联网与区块链</a:t>
            </a:r>
          </a:p>
        </p:txBody>
      </p:sp>
      <p:sp>
        <p:nvSpPr>
          <p:cNvPr id="2" name="文本框 1">
            <a:extLst>
              <a:ext uri="{FF2B5EF4-FFF2-40B4-BE49-F238E27FC236}">
                <a16:creationId xmlns:a16="http://schemas.microsoft.com/office/drawing/2014/main" id="{851AF822-5FE1-46FC-81B7-1BB33CEC89C0}"/>
              </a:ext>
            </a:extLst>
          </p:cNvPr>
          <p:cNvSpPr txBox="1"/>
          <p:nvPr/>
        </p:nvSpPr>
        <p:spPr>
          <a:xfrm>
            <a:off x="1067594" y="1586706"/>
            <a:ext cx="7200900" cy="2678112"/>
          </a:xfrm>
          <a:prstGeom prst="rect">
            <a:avLst/>
          </a:prstGeom>
          <a:noFill/>
        </p:spPr>
        <p:txBody>
          <a:bodyPr>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另一方面，区块链</a:t>
            </a:r>
            <a:r>
              <a:rPr lang="en-US" altLang="zh-CN" sz="2400" dirty="0">
                <a:solidFill>
                  <a:srgbClr val="333333"/>
                </a:solidFill>
                <a:latin typeface="+mn-ea"/>
                <a:ea typeface="+mn-ea"/>
              </a:rPr>
              <a:t>2.0</a:t>
            </a:r>
            <a:r>
              <a:rPr lang="zh-CN" altLang="en-US" sz="2400" dirty="0">
                <a:solidFill>
                  <a:srgbClr val="333333"/>
                </a:solidFill>
                <a:latin typeface="+mn-ea"/>
                <a:ea typeface="+mn-ea"/>
              </a:rPr>
              <a:t>同时支持了</a:t>
            </a:r>
            <a:r>
              <a:rPr lang="zh-CN" altLang="en-US" sz="2400" dirty="0">
                <a:solidFill>
                  <a:srgbClr val="FF0000"/>
                </a:solidFill>
                <a:latin typeface="+mn-ea"/>
                <a:ea typeface="+mn-ea"/>
              </a:rPr>
              <a:t>分片</a:t>
            </a:r>
            <a:r>
              <a:rPr lang="en-US" altLang="zh-CN" sz="2400" dirty="0">
                <a:solidFill>
                  <a:srgbClr val="FF0000"/>
                </a:solidFill>
                <a:latin typeface="+mn-ea"/>
                <a:ea typeface="+mn-ea"/>
              </a:rPr>
              <a:t>(</a:t>
            </a:r>
            <a:r>
              <a:rPr lang="en-US" altLang="zh-CN" sz="2400" dirty="0" err="1">
                <a:solidFill>
                  <a:srgbClr val="FF0000"/>
                </a:solidFill>
                <a:latin typeface="+mn-ea"/>
                <a:ea typeface="+mn-ea"/>
              </a:rPr>
              <a:t>sharding</a:t>
            </a:r>
            <a:r>
              <a:rPr lang="en-US" altLang="zh-CN" sz="2400" dirty="0">
                <a:solidFill>
                  <a:srgbClr val="FF0000"/>
                </a:solidFill>
                <a:latin typeface="+mn-ea"/>
                <a:ea typeface="+mn-ea"/>
              </a:rPr>
              <a:t>)</a:t>
            </a:r>
            <a:r>
              <a:rPr lang="zh-CN" altLang="en-US" sz="2400" dirty="0">
                <a:solidFill>
                  <a:srgbClr val="FF0000"/>
                </a:solidFill>
                <a:latin typeface="+mn-ea"/>
                <a:ea typeface="+mn-ea"/>
              </a:rPr>
              <a:t>技术</a:t>
            </a:r>
            <a:r>
              <a:rPr lang="zh-CN" altLang="en-US" sz="2400" dirty="0">
                <a:solidFill>
                  <a:srgbClr val="333333"/>
                </a:solidFill>
                <a:latin typeface="+mn-ea"/>
                <a:ea typeface="+mn-ea"/>
              </a:rPr>
              <a:t>，它极大地提升了区块链地处理速度。</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举个恰当的比喻，现有的区块链就像一条繁忙的高速公路，这条高速公路的收费站暂时只有一个收费出口，很容易出现拥堵；而实现一个基于分片技术的区块链就像在高速公路上增加</a:t>
            </a:r>
            <a:r>
              <a:rPr lang="en-US" altLang="zh-CN" sz="2400" dirty="0">
                <a:solidFill>
                  <a:srgbClr val="333333"/>
                </a:solidFill>
                <a:latin typeface="+mn-ea"/>
                <a:ea typeface="+mn-ea"/>
              </a:rPr>
              <a:t>N</a:t>
            </a:r>
            <a:r>
              <a:rPr lang="zh-CN" altLang="en-US" sz="2400" dirty="0">
                <a:solidFill>
                  <a:srgbClr val="333333"/>
                </a:solidFill>
                <a:latin typeface="+mn-ea"/>
                <a:ea typeface="+mn-ea"/>
              </a:rPr>
              <a:t>个收费口，它将极大地提高汽车通过收费站的速度。</a:t>
            </a:r>
          </a:p>
        </p:txBody>
      </p:sp>
      <p:pic>
        <p:nvPicPr>
          <p:cNvPr id="81925" name="图片 2">
            <a:extLst>
              <a:ext uri="{FF2B5EF4-FFF2-40B4-BE49-F238E27FC236}">
                <a16:creationId xmlns:a16="http://schemas.microsoft.com/office/drawing/2014/main" id="{B11EDE42-51D7-442F-81BA-6974FF0A3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230944"/>
            <a:ext cx="46561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2A5A178D-2F02-4AFF-A3A2-03B2B463516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5.5.2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7" name="灯片编号占位符 11">
            <a:extLst>
              <a:ext uri="{FF2B5EF4-FFF2-40B4-BE49-F238E27FC236}">
                <a16:creationId xmlns:a16="http://schemas.microsoft.com/office/drawing/2014/main" id="{5BFFE9F9-52FB-459D-8A91-9CA92D68750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0B6D759E-19F0-44EF-9959-45EB7778C31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r>
              <a:rPr lang="en-US" altLang="zh-CN" dirty="0"/>
              <a:t>5. </a:t>
            </a:r>
            <a:r>
              <a:rPr lang="zh-CN" altLang="en-US" dirty="0"/>
              <a:t>车联网与区块链</a:t>
            </a:r>
          </a:p>
        </p:txBody>
      </p:sp>
      <p:sp>
        <p:nvSpPr>
          <p:cNvPr id="2" name="文本框 1">
            <a:extLst>
              <a:ext uri="{FF2B5EF4-FFF2-40B4-BE49-F238E27FC236}">
                <a16:creationId xmlns:a16="http://schemas.microsoft.com/office/drawing/2014/main" id="{2561E6B2-E618-4C08-91C4-0416A8CD2622}"/>
              </a:ext>
            </a:extLst>
          </p:cNvPr>
          <p:cNvSpPr txBox="1"/>
          <p:nvPr/>
        </p:nvSpPr>
        <p:spPr>
          <a:xfrm>
            <a:off x="179387" y="1916832"/>
            <a:ext cx="8785225" cy="4154984"/>
          </a:xfrm>
          <a:prstGeom prst="rect">
            <a:avLst/>
          </a:prstGeom>
          <a:noFill/>
        </p:spPr>
        <p:txBody>
          <a:bodyPr>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信任是一种协议，存在于潜意识里，但潜意识是多变的，因而信任关系是不稳定的。而区块链就是用理性的技术，来</a:t>
            </a:r>
            <a:r>
              <a:rPr lang="zh-CN" altLang="en-US" sz="2400" dirty="0">
                <a:solidFill>
                  <a:srgbClr val="FF0000"/>
                </a:solidFill>
                <a:latin typeface="+mn-ea"/>
                <a:ea typeface="+mn-ea"/>
              </a:rPr>
              <a:t>解决人性中的不信任</a:t>
            </a:r>
            <a:r>
              <a:rPr lang="zh-CN" altLang="en-US" sz="2400" dirty="0">
                <a:solidFill>
                  <a:srgbClr val="333333"/>
                </a:solidFill>
                <a:latin typeface="+mn-ea"/>
                <a:ea typeface="+mn-ea"/>
              </a:rPr>
              <a:t>。</a:t>
            </a: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是希望</a:t>
            </a:r>
            <a:r>
              <a:rPr lang="zh-CN" altLang="en-US" sz="2400" dirty="0">
                <a:solidFill>
                  <a:srgbClr val="FF0000"/>
                </a:solidFill>
                <a:latin typeface="+mn-ea"/>
                <a:ea typeface="+mn-ea"/>
              </a:rPr>
              <a:t>形成一个完全去中心化的社会网络</a:t>
            </a:r>
            <a:r>
              <a:rPr lang="zh-CN" altLang="en-US" sz="2400" dirty="0">
                <a:solidFill>
                  <a:srgbClr val="333333"/>
                </a:solidFill>
                <a:latin typeface="+mn-ea"/>
                <a:ea typeface="+mn-ea"/>
              </a:rPr>
              <a:t>，使得我们能以极低的成本形成社会的信任关系，从而使整个社会运行成本大幅下降。</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旨在将区块链融入生活，如公证、仲裁、审计、域名、物流、医疗、 邮件、鉴证、投票等其他领域中来。</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届时，区块链将作为解决我们生活中一切计算与存储问题的</a:t>
            </a:r>
            <a:r>
              <a:rPr lang="zh-CN" altLang="en-US" sz="2400" dirty="0">
                <a:solidFill>
                  <a:srgbClr val="FF0000"/>
                </a:solidFill>
                <a:latin typeface="+mn-ea"/>
                <a:ea typeface="+mn-ea"/>
              </a:rPr>
              <a:t>底层支柱</a:t>
            </a:r>
            <a:r>
              <a:rPr lang="zh-CN" altLang="en-US" sz="2400" dirty="0">
                <a:solidFill>
                  <a:srgbClr val="333333"/>
                </a:solidFill>
                <a:latin typeface="+mn-ea"/>
                <a:ea typeface="+mn-ea"/>
              </a:rPr>
              <a:t>，时时刻刻保障我们的生活品质与安全。</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时代的到来还需要各界科研和工程人员的不断努力！</a:t>
            </a:r>
          </a:p>
        </p:txBody>
      </p:sp>
      <p:sp>
        <p:nvSpPr>
          <p:cNvPr id="5" name="TextBox 49">
            <a:extLst>
              <a:ext uri="{FF2B5EF4-FFF2-40B4-BE49-F238E27FC236}">
                <a16:creationId xmlns:a16="http://schemas.microsoft.com/office/drawing/2014/main" id="{8D8A4873-CF39-4E2E-B593-0BD322C1EEE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5.5.3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3.0</a:t>
            </a:r>
          </a:p>
        </p:txBody>
      </p:sp>
      <p:sp>
        <p:nvSpPr>
          <p:cNvPr id="6" name="灯片编号占位符 11">
            <a:extLst>
              <a:ext uri="{FF2B5EF4-FFF2-40B4-BE49-F238E27FC236}">
                <a16:creationId xmlns:a16="http://schemas.microsoft.com/office/drawing/2014/main" id="{7CC08BBB-183E-4E14-B558-46AA4CDCA4D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63493" name="文本框 1">
            <a:extLst>
              <a:ext uri="{FF2B5EF4-FFF2-40B4-BE49-F238E27FC236}">
                <a16:creationId xmlns:a16="http://schemas.microsoft.com/office/drawing/2014/main" id="{5E1F800B-E0E0-41A6-9FBF-39C89A36D374}"/>
              </a:ext>
            </a:extLst>
          </p:cNvPr>
          <p:cNvSpPr txBox="1">
            <a:spLocks noChangeArrowheads="1"/>
          </p:cNvSpPr>
          <p:nvPr/>
        </p:nvSpPr>
        <p:spPr bwMode="auto">
          <a:xfrm>
            <a:off x="420750" y="1731665"/>
            <a:ext cx="8208838" cy="1200329"/>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比特币是一种</a:t>
            </a:r>
            <a:r>
              <a:rPr lang="en-US" altLang="zh-CN" sz="2400" dirty="0">
                <a:solidFill>
                  <a:srgbClr val="333333"/>
                </a:solidFill>
                <a:latin typeface="+mn-ea"/>
                <a:ea typeface="+mn-ea"/>
              </a:rPr>
              <a:t>P2P</a:t>
            </a:r>
            <a:r>
              <a:rPr lang="zh-CN" altLang="en-US" sz="2400" dirty="0">
                <a:solidFill>
                  <a:srgbClr val="333333"/>
                </a:solidFill>
                <a:latin typeface="+mn-ea"/>
                <a:ea typeface="+mn-ea"/>
              </a:rPr>
              <a:t>形式的虚拟的加密数字货币，其使用密码学的设计来确保货币流通各个环节安全性，并通过</a:t>
            </a:r>
            <a:r>
              <a:rPr lang="zh-CN" altLang="en-US" sz="2400" b="1" dirty="0">
                <a:solidFill>
                  <a:srgbClr val="FF0000"/>
                </a:solidFill>
                <a:latin typeface="+mn-ea"/>
                <a:ea typeface="+mn-ea"/>
              </a:rPr>
              <a:t>去中心化</a:t>
            </a:r>
            <a:r>
              <a:rPr lang="zh-CN" altLang="en-US" sz="2400" dirty="0">
                <a:solidFill>
                  <a:srgbClr val="333333"/>
                </a:solidFill>
                <a:latin typeface="+mn-ea"/>
                <a:ea typeface="+mn-ea"/>
              </a:rPr>
              <a:t>特性来确保没有人能够操纵比特币</a:t>
            </a:r>
          </a:p>
        </p:txBody>
      </p:sp>
      <p:sp>
        <p:nvSpPr>
          <p:cNvPr id="6" name="文本框 1">
            <a:extLst>
              <a:ext uri="{FF2B5EF4-FFF2-40B4-BE49-F238E27FC236}">
                <a16:creationId xmlns:a16="http://schemas.microsoft.com/office/drawing/2014/main" id="{7483B2AB-7453-4AD0-9228-E91237E74A05}"/>
              </a:ext>
            </a:extLst>
          </p:cNvPr>
          <p:cNvSpPr txBox="1">
            <a:spLocks noChangeArrowheads="1"/>
          </p:cNvSpPr>
          <p:nvPr/>
        </p:nvSpPr>
        <p:spPr bwMode="auto">
          <a:xfrm>
            <a:off x="450770" y="3062534"/>
            <a:ext cx="5184775" cy="46196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比特币是怎么实现去中心化的呢？</a:t>
            </a:r>
          </a:p>
        </p:txBody>
      </p:sp>
      <p:sp>
        <p:nvSpPr>
          <p:cNvPr id="7" name="TextBox 49">
            <a:extLst>
              <a:ext uri="{FF2B5EF4-FFF2-40B4-BE49-F238E27FC236}">
                <a16:creationId xmlns:a16="http://schemas.microsoft.com/office/drawing/2014/main" id="{73BC4EEE-1F45-495B-8128-D8F295AADC4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比特币简介</a:t>
            </a:r>
          </a:p>
        </p:txBody>
      </p:sp>
      <p:pic>
        <p:nvPicPr>
          <p:cNvPr id="9" name="图片 3">
            <a:extLst>
              <a:ext uri="{FF2B5EF4-FFF2-40B4-BE49-F238E27FC236}">
                <a16:creationId xmlns:a16="http://schemas.microsoft.com/office/drawing/2014/main" id="{5415253E-D136-49E2-B226-52AE33922F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750" y="3894139"/>
            <a:ext cx="46672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1">
            <a:extLst>
              <a:ext uri="{FF2B5EF4-FFF2-40B4-BE49-F238E27FC236}">
                <a16:creationId xmlns:a16="http://schemas.microsoft.com/office/drawing/2014/main" id="{BF7A30E2-7217-4E4C-A90A-14BD6BD42274}"/>
              </a:ext>
            </a:extLst>
          </p:cNvPr>
          <p:cNvSpPr txBox="1">
            <a:spLocks noChangeArrowheads="1"/>
          </p:cNvSpPr>
          <p:nvPr/>
        </p:nvSpPr>
        <p:spPr bwMode="auto">
          <a:xfrm>
            <a:off x="450770" y="5575004"/>
            <a:ext cx="4821238" cy="46196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solidFill>
                  <a:srgbClr val="FF0000"/>
                </a:solidFill>
                <a:latin typeface="+mn-ea"/>
                <a:ea typeface="+mn-ea"/>
              </a:rPr>
              <a:t>秘诀就是村里每个人都有</a:t>
            </a:r>
            <a:r>
              <a:rPr lang="en-US" altLang="zh-CN" sz="2400" b="1" dirty="0">
                <a:solidFill>
                  <a:srgbClr val="FF0000"/>
                </a:solidFill>
                <a:latin typeface="+mn-ea"/>
                <a:ea typeface="+mn-ea"/>
              </a:rPr>
              <a:t>”</a:t>
            </a:r>
            <a:r>
              <a:rPr lang="zh-CN" altLang="en-US" sz="2400" b="1" dirty="0">
                <a:solidFill>
                  <a:srgbClr val="FF0000"/>
                </a:solidFill>
                <a:latin typeface="+mn-ea"/>
                <a:ea typeface="+mn-ea"/>
              </a:rPr>
              <a:t>账本</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sp>
        <p:nvSpPr>
          <p:cNvPr id="12" name="文本框 1">
            <a:extLst>
              <a:ext uri="{FF2B5EF4-FFF2-40B4-BE49-F238E27FC236}">
                <a16:creationId xmlns:a16="http://schemas.microsoft.com/office/drawing/2014/main" id="{266C97E4-5852-4B60-B2F2-42BD57E2F8D6}"/>
              </a:ext>
            </a:extLst>
          </p:cNvPr>
          <p:cNvSpPr txBox="1">
            <a:spLocks noChangeArrowheads="1"/>
          </p:cNvSpPr>
          <p:nvPr/>
        </p:nvSpPr>
        <p:spPr bwMode="auto">
          <a:xfrm>
            <a:off x="5330317" y="3655037"/>
            <a:ext cx="3528392" cy="3046988"/>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比特币系统通过程序代码设定，每年发布定量的币，而每个人都可以拥有一份整个比特币系统的交易记录，这样谁都做不了假！毕竟，想要在每个人的账本上都搞破坏可太难了！</a:t>
            </a:r>
          </a:p>
        </p:txBody>
      </p:sp>
      <p:sp>
        <p:nvSpPr>
          <p:cNvPr id="13" name="灯片编号占位符 11">
            <a:extLst>
              <a:ext uri="{FF2B5EF4-FFF2-40B4-BE49-F238E27FC236}">
                <a16:creationId xmlns:a16="http://schemas.microsoft.com/office/drawing/2014/main" id="{324F1CD0-F18F-4AEC-9226-700BB96F1976}"/>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067518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0"/>
                            </p:stCondLst>
                            <p:childTnLst>
                              <p:par>
                                <p:cTn id="7" presetID="2" presetClass="entr" presetSubtype="4" fill="hold" grpId="0" nodeType="click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6">
            <a:extLst>
              <a:ext uri="{FF2B5EF4-FFF2-40B4-BE49-F238E27FC236}">
                <a16:creationId xmlns:a16="http://schemas.microsoft.com/office/drawing/2014/main" id="{1E53AC8E-35EC-4A08-B5CE-5420A7E79ECA}"/>
              </a:ext>
            </a:extLst>
          </p:cNvPr>
          <p:cNvSpPr>
            <a:spLocks noChangeArrowheads="1"/>
          </p:cNvSpPr>
          <p:nvPr/>
        </p:nvSpPr>
        <p:spPr bwMode="auto">
          <a:xfrm>
            <a:off x="539552" y="1842542"/>
            <a:ext cx="5137150" cy="4619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defRPr/>
            </a:pPr>
            <a:r>
              <a:rPr lang="zh-CN" altLang="en-US" sz="2400" dirty="0">
                <a:solidFill>
                  <a:srgbClr val="333333"/>
                </a:solidFill>
                <a:latin typeface="+mn-ea"/>
                <a:ea typeface="+mn-ea"/>
              </a:rPr>
              <a:t>我们假设</a:t>
            </a:r>
            <a:r>
              <a:rPr lang="en-US" altLang="zh-CN" sz="2400" dirty="0">
                <a:solidFill>
                  <a:srgbClr val="333333"/>
                </a:solidFill>
                <a:latin typeface="+mn-ea"/>
                <a:ea typeface="+mn-ea"/>
              </a:rPr>
              <a:t>Bob</a:t>
            </a:r>
            <a:r>
              <a:rPr lang="zh-CN" altLang="en-US" sz="2400" dirty="0">
                <a:solidFill>
                  <a:srgbClr val="333333"/>
                </a:solidFill>
                <a:latin typeface="+mn-ea"/>
                <a:ea typeface="+mn-ea"/>
              </a:rPr>
              <a:t>想要转一笔钱给</a:t>
            </a:r>
            <a:r>
              <a:rPr lang="en-US" altLang="zh-CN" sz="2400" dirty="0">
                <a:solidFill>
                  <a:srgbClr val="333333"/>
                </a:solidFill>
                <a:latin typeface="+mn-ea"/>
                <a:ea typeface="+mn-ea"/>
              </a:rPr>
              <a:t>Alice</a:t>
            </a:r>
            <a:r>
              <a:rPr lang="zh-CN" altLang="en-US" sz="2400" dirty="0">
                <a:solidFill>
                  <a:srgbClr val="333333"/>
                </a:solidFill>
                <a:latin typeface="+mn-ea"/>
                <a:ea typeface="+mn-ea"/>
              </a:rPr>
              <a:t>。</a:t>
            </a:r>
          </a:p>
        </p:txBody>
      </p:sp>
      <p:sp>
        <p:nvSpPr>
          <p:cNvPr id="15" name="TextBox 49">
            <a:extLst>
              <a:ext uri="{FF2B5EF4-FFF2-40B4-BE49-F238E27FC236}">
                <a16:creationId xmlns:a16="http://schemas.microsoft.com/office/drawing/2014/main" id="{73BC4EEE-1F45-495B-8128-D8F295AADC4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比特币简介</a:t>
            </a:r>
          </a:p>
        </p:txBody>
      </p:sp>
      <p:sp>
        <p:nvSpPr>
          <p:cNvPr id="19" name="矩形 18">
            <a:extLst>
              <a:ext uri="{FF2B5EF4-FFF2-40B4-BE49-F238E27FC236}">
                <a16:creationId xmlns:a16="http://schemas.microsoft.com/office/drawing/2014/main" id="{59C0B1E8-3102-41EB-AE93-68D1DBCE2E9C}"/>
              </a:ext>
            </a:extLst>
          </p:cNvPr>
          <p:cNvSpPr/>
          <p:nvPr/>
        </p:nvSpPr>
        <p:spPr>
          <a:xfrm>
            <a:off x="1691680" y="2492896"/>
            <a:ext cx="6119813" cy="1570038"/>
          </a:xfrm>
          <a:prstGeom prst="rect">
            <a:avLst/>
          </a:prstGeom>
        </p:spPr>
        <p:txBody>
          <a:bodyPr>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那么</a:t>
            </a:r>
            <a:r>
              <a:rPr lang="en-US" altLang="zh-CN" sz="2400" dirty="0">
                <a:solidFill>
                  <a:srgbClr val="333333"/>
                </a:solidFill>
                <a:latin typeface="+mn-ea"/>
                <a:ea typeface="+mn-ea"/>
              </a:rPr>
              <a:t>Bob</a:t>
            </a:r>
            <a:r>
              <a:rPr lang="zh-CN" altLang="en-US" sz="2400" dirty="0">
                <a:solidFill>
                  <a:srgbClr val="333333"/>
                </a:solidFill>
                <a:latin typeface="+mn-ea"/>
                <a:ea typeface="+mn-ea"/>
              </a:rPr>
              <a:t>和</a:t>
            </a:r>
            <a:r>
              <a:rPr lang="en-US" altLang="zh-CN" sz="2400" dirty="0">
                <a:solidFill>
                  <a:srgbClr val="333333"/>
                </a:solidFill>
                <a:latin typeface="+mn-ea"/>
                <a:ea typeface="+mn-ea"/>
              </a:rPr>
              <a:t>Alice</a:t>
            </a:r>
            <a:r>
              <a:rPr lang="zh-CN" altLang="en-US" sz="2400" dirty="0">
                <a:solidFill>
                  <a:srgbClr val="333333"/>
                </a:solidFill>
                <a:latin typeface="+mn-ea"/>
                <a:ea typeface="+mn-ea"/>
              </a:rPr>
              <a:t>首先需要拥有自己的账户，区块链的</a:t>
            </a:r>
            <a:r>
              <a:rPr lang="zh-CN" altLang="en-US" sz="2400" b="1" dirty="0">
                <a:solidFill>
                  <a:srgbClr val="FF0000"/>
                </a:solidFill>
                <a:latin typeface="+mn-ea"/>
                <a:ea typeface="+mn-ea"/>
              </a:rPr>
              <a:t>账户其实就是一串地址</a:t>
            </a:r>
            <a:r>
              <a:rPr lang="zh-CN" altLang="en-US" sz="2400" dirty="0">
                <a:solidFill>
                  <a:srgbClr val="333333"/>
                </a:solidFill>
                <a:latin typeface="+mn-ea"/>
                <a:ea typeface="+mn-ea"/>
              </a:rPr>
              <a:t>，转账是把比特币从</a:t>
            </a:r>
            <a:r>
              <a:rPr lang="zh-CN" altLang="en-US" sz="2400" b="1" dirty="0">
                <a:solidFill>
                  <a:srgbClr val="FF0000"/>
                </a:solidFill>
                <a:latin typeface="+mn-ea"/>
                <a:ea typeface="+mn-ea"/>
              </a:rPr>
              <a:t>一个地址转移到另一个地址</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en-US" altLang="zh-CN" sz="2400" dirty="0">
                <a:solidFill>
                  <a:srgbClr val="333333"/>
                </a:solidFill>
                <a:latin typeface="+mn-ea"/>
                <a:ea typeface="+mn-ea"/>
              </a:rPr>
              <a:t>Bob</a:t>
            </a:r>
            <a:r>
              <a:rPr lang="zh-CN" altLang="en-US" sz="2400" dirty="0">
                <a:solidFill>
                  <a:srgbClr val="333333"/>
                </a:solidFill>
                <a:latin typeface="+mn-ea"/>
                <a:ea typeface="+mn-ea"/>
              </a:rPr>
              <a:t>和</a:t>
            </a:r>
            <a:r>
              <a:rPr lang="en-US" altLang="zh-CN" sz="2400" dirty="0">
                <a:solidFill>
                  <a:srgbClr val="333333"/>
                </a:solidFill>
                <a:latin typeface="+mn-ea"/>
                <a:ea typeface="+mn-ea"/>
              </a:rPr>
              <a:t>Alice</a:t>
            </a:r>
            <a:r>
              <a:rPr lang="zh-CN" altLang="en-US" sz="2400" dirty="0">
                <a:solidFill>
                  <a:srgbClr val="333333"/>
                </a:solidFill>
                <a:latin typeface="+mn-ea"/>
                <a:ea typeface="+mn-ea"/>
              </a:rPr>
              <a:t>的地址可能长下面这样</a:t>
            </a:r>
          </a:p>
        </p:txBody>
      </p:sp>
      <p:pic>
        <p:nvPicPr>
          <p:cNvPr id="20" name="图片 7">
            <a:extLst>
              <a:ext uri="{FF2B5EF4-FFF2-40B4-BE49-F238E27FC236}">
                <a16:creationId xmlns:a16="http://schemas.microsoft.com/office/drawing/2014/main" id="{585AA851-8335-42A7-8EC2-6E47E35FF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580" y="4720159"/>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8">
            <a:extLst>
              <a:ext uri="{FF2B5EF4-FFF2-40B4-BE49-F238E27FC236}">
                <a16:creationId xmlns:a16="http://schemas.microsoft.com/office/drawing/2014/main" id="{9E576647-19E7-4D6E-BE3E-76EC2DCA6BF2}"/>
              </a:ext>
            </a:extLst>
          </p:cNvPr>
          <p:cNvGrpSpPr>
            <a:grpSpLocks/>
          </p:cNvGrpSpPr>
          <p:nvPr/>
        </p:nvGrpSpPr>
        <p:grpSpPr bwMode="auto">
          <a:xfrm>
            <a:off x="6587530" y="4620146"/>
            <a:ext cx="671513" cy="1400175"/>
            <a:chOff x="2771800" y="2980511"/>
            <a:chExt cx="671428" cy="1400260"/>
          </a:xfrm>
        </p:grpSpPr>
        <p:pic>
          <p:nvPicPr>
            <p:cNvPr id="22" name="图片 9">
              <a:extLst>
                <a:ext uri="{FF2B5EF4-FFF2-40B4-BE49-F238E27FC236}">
                  <a16:creationId xmlns:a16="http://schemas.microsoft.com/office/drawing/2014/main" id="{44759166-22C0-4A6E-8B1E-EA9745AB30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980511"/>
              <a:ext cx="552381" cy="12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
              <a:extLst>
                <a:ext uri="{FF2B5EF4-FFF2-40B4-BE49-F238E27FC236}">
                  <a16:creationId xmlns:a16="http://schemas.microsoft.com/office/drawing/2014/main" id="{84445535-658F-48F7-AB20-C60240E199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5133" y="4104581"/>
              <a:ext cx="238095"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矩形 23">
            <a:extLst>
              <a:ext uri="{FF2B5EF4-FFF2-40B4-BE49-F238E27FC236}">
                <a16:creationId xmlns:a16="http://schemas.microsoft.com/office/drawing/2014/main" id="{E59286F6-4A4D-47E8-9643-16B2ED99BEEC}"/>
              </a:ext>
            </a:extLst>
          </p:cNvPr>
          <p:cNvSpPr/>
          <p:nvPr/>
        </p:nvSpPr>
        <p:spPr>
          <a:xfrm>
            <a:off x="1115418" y="6183834"/>
            <a:ext cx="3671887" cy="461962"/>
          </a:xfrm>
          <a:prstGeom prst="rect">
            <a:avLst/>
          </a:prstGeom>
        </p:spPr>
        <p:txBody>
          <a:bodyPr>
            <a:spAutoFit/>
          </a:bodyPr>
          <a:lstStyle/>
          <a:p>
            <a:pPr eaLnBrk="1" hangingPunct="1">
              <a:defRPr/>
            </a:pPr>
            <a:r>
              <a:rPr lang="zh-CN" altLang="en-US" sz="2400" dirty="0"/>
              <a:t>地址：</a:t>
            </a:r>
            <a:r>
              <a:rPr lang="en-US" altLang="zh-CN" sz="2400" dirty="0"/>
              <a:t>2A39CBa2390FDe</a:t>
            </a:r>
            <a:endParaRPr lang="zh-CN" altLang="en-US" sz="2400" dirty="0">
              <a:solidFill>
                <a:srgbClr val="333333"/>
              </a:solidFill>
              <a:latin typeface="+mn-ea"/>
              <a:ea typeface="+mn-ea"/>
            </a:endParaRPr>
          </a:p>
        </p:txBody>
      </p:sp>
      <p:sp>
        <p:nvSpPr>
          <p:cNvPr id="25" name="矩形 24">
            <a:extLst>
              <a:ext uri="{FF2B5EF4-FFF2-40B4-BE49-F238E27FC236}">
                <a16:creationId xmlns:a16="http://schemas.microsoft.com/office/drawing/2014/main" id="{882DD3C0-D1A3-483E-8E9E-6C326F68F51E}"/>
              </a:ext>
            </a:extLst>
          </p:cNvPr>
          <p:cNvSpPr/>
          <p:nvPr/>
        </p:nvSpPr>
        <p:spPr>
          <a:xfrm>
            <a:off x="5027018" y="6136209"/>
            <a:ext cx="3673475" cy="460375"/>
          </a:xfrm>
          <a:prstGeom prst="rect">
            <a:avLst/>
          </a:prstGeom>
        </p:spPr>
        <p:txBody>
          <a:bodyPr>
            <a:spAutoFit/>
          </a:bodyPr>
          <a:lstStyle/>
          <a:p>
            <a:pPr eaLnBrk="1" hangingPunct="1">
              <a:defRPr/>
            </a:pPr>
            <a:r>
              <a:rPr lang="zh-CN" altLang="en-US" sz="2400" dirty="0"/>
              <a:t>地址：</a:t>
            </a:r>
            <a:r>
              <a:rPr lang="en-US" altLang="zh-CN" sz="2400" dirty="0"/>
              <a:t>AAC9CBa239aFcc</a:t>
            </a:r>
            <a:endParaRPr lang="zh-CN" altLang="en-US" sz="2400" dirty="0">
              <a:solidFill>
                <a:srgbClr val="333333"/>
              </a:solidFill>
              <a:latin typeface="+mn-ea"/>
              <a:ea typeface="+mn-ea"/>
            </a:endParaRPr>
          </a:p>
        </p:txBody>
      </p:sp>
      <p:sp>
        <p:nvSpPr>
          <p:cNvPr id="26"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27"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4" name="灯片编号占位符 11">
            <a:extLst>
              <a:ext uri="{FF2B5EF4-FFF2-40B4-BE49-F238E27FC236}">
                <a16:creationId xmlns:a16="http://schemas.microsoft.com/office/drawing/2014/main" id="{0A244A64-3974-4A86-B62E-7C22C1FBD5E8}"/>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42510136"/>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1161B9-163A-4A96-BC4C-2E01813DCD2A}"/>
              </a:ext>
            </a:extLst>
          </p:cNvPr>
          <p:cNvSpPr/>
          <p:nvPr/>
        </p:nvSpPr>
        <p:spPr>
          <a:xfrm>
            <a:off x="908050" y="1639094"/>
            <a:ext cx="7777162" cy="2308225"/>
          </a:xfrm>
          <a:prstGeom prst="rect">
            <a:avLst/>
          </a:prstGeom>
        </p:spPr>
        <p:txBody>
          <a:bodyPr>
            <a:spAutoFit/>
          </a:bodyPr>
          <a:lstStyle/>
          <a:p>
            <a:pPr eaLnBrk="1" hangingPunct="1">
              <a:defRPr/>
            </a:pPr>
            <a:r>
              <a:rPr lang="zh-CN" altLang="en-US" sz="2400" dirty="0">
                <a:solidFill>
                  <a:srgbClr val="333333"/>
                </a:solidFill>
                <a:latin typeface="+mn-ea"/>
                <a:ea typeface="+mn-ea"/>
              </a:rPr>
              <a:t>那么</a:t>
            </a:r>
            <a:r>
              <a:rPr lang="en-US" altLang="zh-CN" sz="2400" dirty="0">
                <a:solidFill>
                  <a:srgbClr val="333333"/>
                </a:solidFill>
                <a:latin typeface="+mn-ea"/>
                <a:ea typeface="+mn-ea"/>
              </a:rPr>
              <a:t>Bob</a:t>
            </a:r>
            <a:r>
              <a:rPr lang="zh-CN" altLang="en-US" sz="2400" dirty="0">
                <a:solidFill>
                  <a:srgbClr val="333333"/>
                </a:solidFill>
                <a:latin typeface="+mn-ea"/>
                <a:ea typeface="+mn-ea"/>
              </a:rPr>
              <a:t>怎么证明这个地址账户是他的呢？</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他拥有两把钥匙，一个私钥，一个公钥</a:t>
            </a:r>
            <a:endParaRPr lang="en-US" altLang="zh-CN" sz="2400" dirty="0">
              <a:solidFill>
                <a:srgbClr val="333333"/>
              </a:solidFill>
              <a:latin typeface="+mn-ea"/>
              <a:ea typeface="+mn-ea"/>
            </a:endParaRPr>
          </a:p>
          <a:p>
            <a:pPr marL="800100" lvl="1" indent="-180000" eaLnBrk="1" hangingPunct="1">
              <a:buFont typeface="Arial" panose="020B0604020202020204" pitchFamily="34" charset="0"/>
              <a:buChar char="•"/>
              <a:defRPr/>
            </a:pPr>
            <a:r>
              <a:rPr lang="zh-CN" altLang="en-US" sz="2400" dirty="0">
                <a:solidFill>
                  <a:srgbClr val="333333"/>
                </a:solidFill>
                <a:latin typeface="+mn-ea"/>
                <a:ea typeface="+mn-ea"/>
              </a:rPr>
              <a:t>我们可以把这两把钥匙理解成刻一个章摔成两半，</a:t>
            </a:r>
            <a:r>
              <a:rPr lang="zh-CN" altLang="en-US" sz="2400" b="1" dirty="0">
                <a:solidFill>
                  <a:srgbClr val="FF0000"/>
                </a:solidFill>
                <a:latin typeface="+mn-ea"/>
                <a:ea typeface="+mn-ea"/>
              </a:rPr>
              <a:t>一半私用</a:t>
            </a:r>
            <a:r>
              <a:rPr lang="zh-CN" altLang="en-US" sz="2400" dirty="0">
                <a:solidFill>
                  <a:srgbClr val="333333"/>
                </a:solidFill>
                <a:latin typeface="+mn-ea"/>
                <a:ea typeface="+mn-ea"/>
              </a:rPr>
              <a:t>，</a:t>
            </a:r>
            <a:r>
              <a:rPr lang="zh-CN" altLang="en-US" sz="2400" b="1" dirty="0">
                <a:solidFill>
                  <a:srgbClr val="FF0000"/>
                </a:solidFill>
                <a:latin typeface="+mn-ea"/>
                <a:ea typeface="+mn-ea"/>
              </a:rPr>
              <a:t>一半公用</a:t>
            </a:r>
            <a:r>
              <a:rPr lang="zh-CN" altLang="en-US" sz="2400" dirty="0">
                <a:solidFill>
                  <a:srgbClr val="333333"/>
                </a:solidFill>
                <a:latin typeface="+mn-ea"/>
                <a:ea typeface="+mn-ea"/>
              </a:rPr>
              <a:t>。</a:t>
            </a: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他把私用章留着自己用</a:t>
            </a:r>
            <a:r>
              <a:rPr lang="en-US" altLang="zh-CN" sz="2400" dirty="0">
                <a:solidFill>
                  <a:srgbClr val="333333"/>
                </a:solidFill>
                <a:latin typeface="+mn-ea"/>
                <a:ea typeface="+mn-ea"/>
              </a:rPr>
              <a:t>(</a:t>
            </a:r>
            <a:r>
              <a:rPr lang="zh-CN" altLang="en-US" sz="2400" dirty="0">
                <a:solidFill>
                  <a:srgbClr val="333333"/>
                </a:solidFill>
                <a:latin typeface="+mn-ea"/>
                <a:ea typeface="+mn-ea"/>
              </a:rPr>
              <a:t>其他任何人都用不了</a:t>
            </a:r>
            <a:r>
              <a:rPr lang="en-US" altLang="zh-CN" sz="2400" dirty="0">
                <a:solidFill>
                  <a:srgbClr val="333333"/>
                </a:solidFill>
                <a:latin typeface="+mn-ea"/>
                <a:ea typeface="+mn-ea"/>
              </a:rPr>
              <a:t>)</a:t>
            </a:r>
            <a:r>
              <a:rPr lang="zh-CN" altLang="en-US" sz="2400" dirty="0">
                <a:solidFill>
                  <a:srgbClr val="333333"/>
                </a:solidFill>
                <a:latin typeface="+mn-ea"/>
                <a:ea typeface="+mn-ea"/>
              </a:rPr>
              <a:t>，公用章送给大家用。</a:t>
            </a:r>
          </a:p>
        </p:txBody>
      </p:sp>
      <p:pic>
        <p:nvPicPr>
          <p:cNvPr id="154628" name="图片 7">
            <a:extLst>
              <a:ext uri="{FF2B5EF4-FFF2-40B4-BE49-F238E27FC236}">
                <a16:creationId xmlns:a16="http://schemas.microsoft.com/office/drawing/2014/main" id="{595261EC-DE63-4177-A85F-44CA6E1A81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3860800"/>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8BCDB6B-220A-4FD1-99D9-8FEACADFCAFF}"/>
              </a:ext>
            </a:extLst>
          </p:cNvPr>
          <p:cNvSpPr/>
          <p:nvPr/>
        </p:nvSpPr>
        <p:spPr>
          <a:xfrm>
            <a:off x="1022350" y="5224463"/>
            <a:ext cx="3671888" cy="461962"/>
          </a:xfrm>
          <a:prstGeom prst="rect">
            <a:avLst/>
          </a:prstGeom>
        </p:spPr>
        <p:txBody>
          <a:bodyPr>
            <a:spAutoFit/>
          </a:bodyPr>
          <a:lstStyle/>
          <a:p>
            <a:pPr eaLnBrk="1" hangingPunct="1">
              <a:defRPr/>
            </a:pPr>
            <a:r>
              <a:rPr lang="zh-CN" altLang="en-US" sz="2400" dirty="0"/>
              <a:t>地址：</a:t>
            </a:r>
            <a:r>
              <a:rPr lang="en-US" altLang="zh-CN" sz="2400" dirty="0"/>
              <a:t>2A39CBa2390FDe</a:t>
            </a:r>
            <a:endParaRPr lang="zh-CN" altLang="en-US" sz="2400" dirty="0">
              <a:solidFill>
                <a:srgbClr val="333333"/>
              </a:solidFill>
              <a:latin typeface="+mn-ea"/>
              <a:ea typeface="+mn-ea"/>
            </a:endParaRPr>
          </a:p>
        </p:txBody>
      </p:sp>
      <p:pic>
        <p:nvPicPr>
          <p:cNvPr id="154630" name="图片 4">
            <a:extLst>
              <a:ext uri="{FF2B5EF4-FFF2-40B4-BE49-F238E27FC236}">
                <a16:creationId xmlns:a16="http://schemas.microsoft.com/office/drawing/2014/main" id="{2D7D1B0F-A714-4E88-93CE-A5650AB5D2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6984" y="3645024"/>
            <a:ext cx="685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1" name="图片 9">
            <a:extLst>
              <a:ext uri="{FF2B5EF4-FFF2-40B4-BE49-F238E27FC236}">
                <a16:creationId xmlns:a16="http://schemas.microsoft.com/office/drawing/2014/main" id="{3A6179FB-03FA-4BF4-A69D-190D255850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26334" y="5251574"/>
            <a:ext cx="80645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2" name="图片 13">
            <a:extLst>
              <a:ext uri="{FF2B5EF4-FFF2-40B4-BE49-F238E27FC236}">
                <a16:creationId xmlns:a16="http://schemas.microsoft.com/office/drawing/2014/main" id="{460A009B-9EFD-49A1-B623-BF450B2990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2721" y="5315074"/>
            <a:ext cx="71755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C0CB981E-12C8-44CA-927F-31166961B9EE}"/>
              </a:ext>
            </a:extLst>
          </p:cNvPr>
          <p:cNvSpPr/>
          <p:nvPr/>
        </p:nvSpPr>
        <p:spPr>
          <a:xfrm>
            <a:off x="5924734" y="4791199"/>
            <a:ext cx="1154112" cy="460375"/>
          </a:xfrm>
          <a:prstGeom prst="rect">
            <a:avLst/>
          </a:prstGeom>
        </p:spPr>
        <p:txBody>
          <a:bodyPr>
            <a:spAutoFit/>
          </a:bodyPr>
          <a:lstStyle/>
          <a:p>
            <a:pPr eaLnBrk="1" hangingPunct="1">
              <a:defRPr/>
            </a:pPr>
            <a:r>
              <a:rPr lang="zh-CN" altLang="en-US" sz="2400" b="1" dirty="0"/>
              <a:t>公用章</a:t>
            </a:r>
            <a:endParaRPr lang="zh-CN" altLang="en-US" sz="2400" b="1" dirty="0">
              <a:solidFill>
                <a:srgbClr val="333333"/>
              </a:solidFill>
              <a:latin typeface="+mn-ea"/>
              <a:ea typeface="+mn-ea"/>
            </a:endParaRPr>
          </a:p>
        </p:txBody>
      </p:sp>
      <p:pic>
        <p:nvPicPr>
          <p:cNvPr id="154634" name="图片 15">
            <a:extLst>
              <a:ext uri="{FF2B5EF4-FFF2-40B4-BE49-F238E27FC236}">
                <a16:creationId xmlns:a16="http://schemas.microsoft.com/office/drawing/2014/main" id="{6316C763-8A36-4F8B-AB56-10A1D000FB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2721" y="3595812"/>
            <a:ext cx="685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806D4132-98A4-4FAA-AF3E-89094ABA9299}"/>
              </a:ext>
            </a:extLst>
          </p:cNvPr>
          <p:cNvSpPr/>
          <p:nvPr/>
        </p:nvSpPr>
        <p:spPr>
          <a:xfrm>
            <a:off x="7358246" y="4792787"/>
            <a:ext cx="1154113" cy="461962"/>
          </a:xfrm>
          <a:prstGeom prst="rect">
            <a:avLst/>
          </a:prstGeom>
        </p:spPr>
        <p:txBody>
          <a:bodyPr>
            <a:spAutoFit/>
          </a:bodyPr>
          <a:lstStyle/>
          <a:p>
            <a:pPr eaLnBrk="1" hangingPunct="1">
              <a:defRPr/>
            </a:pPr>
            <a:r>
              <a:rPr lang="zh-CN" altLang="en-US" sz="2400" b="1" dirty="0"/>
              <a:t>私用章</a:t>
            </a:r>
            <a:endParaRPr lang="zh-CN" altLang="en-US" sz="2400" b="1" dirty="0">
              <a:solidFill>
                <a:srgbClr val="333333"/>
              </a:solidFill>
              <a:latin typeface="+mn-ea"/>
              <a:ea typeface="+mn-ea"/>
            </a:endParaRPr>
          </a:p>
        </p:txBody>
      </p:sp>
      <p:sp>
        <p:nvSpPr>
          <p:cNvPr id="154636" name="矩形 2">
            <a:extLst>
              <a:ext uri="{FF2B5EF4-FFF2-40B4-BE49-F238E27FC236}">
                <a16:creationId xmlns:a16="http://schemas.microsoft.com/office/drawing/2014/main" id="{8289F4B9-D8D9-4C59-AAA3-01BF77ABE813}"/>
              </a:ext>
            </a:extLst>
          </p:cNvPr>
          <p:cNvSpPr>
            <a:spLocks noChangeArrowheads="1"/>
          </p:cNvSpPr>
          <p:nvPr/>
        </p:nvSpPr>
        <p:spPr bwMode="auto">
          <a:xfrm>
            <a:off x="323850" y="5807075"/>
            <a:ext cx="550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solidFill>
                  <a:srgbClr val="FFC000"/>
                </a:solidFill>
              </a:rPr>
              <a:t>比特币地址是由公钥经过一系列单向的哈希算法得到</a:t>
            </a:r>
            <a:endParaRPr lang="zh-CN" altLang="en-US" sz="1800">
              <a:solidFill>
                <a:srgbClr val="FFC000"/>
              </a:solidFill>
              <a:latin typeface="Arial" panose="020B0604020202020204" pitchFamily="34" charset="0"/>
              <a:ea typeface="宋体" panose="02010600030101010101" pitchFamily="2" charset="-122"/>
            </a:endParaRPr>
          </a:p>
        </p:txBody>
      </p:sp>
      <p:sp>
        <p:nvSpPr>
          <p:cNvPr id="13"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6"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8"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9" name="灯片编号占位符 11">
            <a:extLst>
              <a:ext uri="{FF2B5EF4-FFF2-40B4-BE49-F238E27FC236}">
                <a16:creationId xmlns:a16="http://schemas.microsoft.com/office/drawing/2014/main" id="{900FAF86-9EBA-47D7-89BE-FD825F1902D2}"/>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1716049"/>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955E7D-410D-452B-B4C7-5226D1DC81EB}"/>
              </a:ext>
            </a:extLst>
          </p:cNvPr>
          <p:cNvSpPr/>
          <p:nvPr/>
        </p:nvSpPr>
        <p:spPr>
          <a:xfrm>
            <a:off x="220663" y="1685925"/>
            <a:ext cx="5472112" cy="830263"/>
          </a:xfrm>
          <a:prstGeom prst="rect">
            <a:avLst/>
          </a:prstGeom>
        </p:spPr>
        <p:txBody>
          <a:bodyPr>
            <a:spAutoFit/>
          </a:bodyPr>
          <a:lstStyle/>
          <a:p>
            <a:pPr eaLnBrk="1" hangingPunct="1">
              <a:defRPr/>
            </a:pPr>
            <a:r>
              <a:rPr lang="en-US" altLang="zh-CN" sz="2400" dirty="0">
                <a:solidFill>
                  <a:srgbClr val="333333"/>
                </a:solidFill>
                <a:latin typeface="+mn-ea"/>
                <a:ea typeface="+mn-ea"/>
              </a:rPr>
              <a:t>Bob</a:t>
            </a:r>
            <a:r>
              <a:rPr lang="zh-CN" altLang="en-US" sz="2400" dirty="0">
                <a:solidFill>
                  <a:srgbClr val="333333"/>
                </a:solidFill>
                <a:latin typeface="+mn-ea"/>
                <a:ea typeface="+mn-ea"/>
              </a:rPr>
              <a:t>首先填好汇款单信息，在转账的时候先用私用章给汇款单盖章。</a:t>
            </a:r>
          </a:p>
        </p:txBody>
      </p:sp>
      <p:pic>
        <p:nvPicPr>
          <p:cNvPr id="155652" name="图片 7">
            <a:extLst>
              <a:ext uri="{FF2B5EF4-FFF2-40B4-BE49-F238E27FC236}">
                <a16:creationId xmlns:a16="http://schemas.microsoft.com/office/drawing/2014/main" id="{B3BDAE27-0511-4212-A87D-2567E829A4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007" y="2549872"/>
            <a:ext cx="779711" cy="67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19AB9ED9-DF53-4273-ABFD-3E318D313FEF}"/>
              </a:ext>
            </a:extLst>
          </p:cNvPr>
          <p:cNvSpPr/>
          <p:nvPr/>
        </p:nvSpPr>
        <p:spPr>
          <a:xfrm>
            <a:off x="1335323" y="2655340"/>
            <a:ext cx="3671887" cy="461963"/>
          </a:xfrm>
          <a:prstGeom prst="rect">
            <a:avLst/>
          </a:prstGeom>
        </p:spPr>
        <p:txBody>
          <a:bodyPr>
            <a:spAutoFit/>
          </a:bodyPr>
          <a:lstStyle/>
          <a:p>
            <a:pPr eaLnBrk="1" hangingPunct="1">
              <a:defRPr/>
            </a:pPr>
            <a:r>
              <a:rPr lang="zh-CN" altLang="en-US" sz="2000" dirty="0"/>
              <a:t>地址</a:t>
            </a:r>
            <a:r>
              <a:rPr lang="zh-CN" altLang="en-US" sz="2400" dirty="0"/>
              <a:t>：</a:t>
            </a:r>
            <a:r>
              <a:rPr lang="en-US" altLang="zh-CN" sz="2000" dirty="0"/>
              <a:t>2A39CBa2390FDe</a:t>
            </a:r>
            <a:endParaRPr lang="zh-CN" altLang="en-US" sz="2400" dirty="0">
              <a:solidFill>
                <a:srgbClr val="333333"/>
              </a:solidFill>
              <a:latin typeface="+mn-ea"/>
              <a:ea typeface="+mn-ea"/>
            </a:endParaRPr>
          </a:p>
        </p:txBody>
      </p:sp>
      <p:pic>
        <p:nvPicPr>
          <p:cNvPr id="155654" name="图片 17">
            <a:extLst>
              <a:ext uri="{FF2B5EF4-FFF2-40B4-BE49-F238E27FC236}">
                <a16:creationId xmlns:a16="http://schemas.microsoft.com/office/drawing/2014/main" id="{5FD45ADB-4977-495E-AC0F-116BDCD80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8600" y="1494468"/>
            <a:ext cx="1079896" cy="8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5" name="图片 1">
            <a:extLst>
              <a:ext uri="{FF2B5EF4-FFF2-40B4-BE49-F238E27FC236}">
                <a16:creationId xmlns:a16="http://schemas.microsoft.com/office/drawing/2014/main" id="{EB663F07-D0A0-4DA0-BF92-3024FFDBD7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682035"/>
            <a:ext cx="559103" cy="8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D207DC7-7BA0-46FB-9F2A-01B74299644B}"/>
              </a:ext>
            </a:extLst>
          </p:cNvPr>
          <p:cNvSpPr/>
          <p:nvPr/>
        </p:nvSpPr>
        <p:spPr>
          <a:xfrm>
            <a:off x="6470100" y="2516188"/>
            <a:ext cx="826229" cy="338554"/>
          </a:xfrm>
          <a:prstGeom prst="rect">
            <a:avLst/>
          </a:prstGeom>
        </p:spPr>
        <p:txBody>
          <a:bodyPr wrap="square">
            <a:spAutoFit/>
          </a:bodyPr>
          <a:lstStyle/>
          <a:p>
            <a:pPr eaLnBrk="1" hangingPunct="1">
              <a:defRPr/>
            </a:pPr>
            <a:r>
              <a:rPr lang="zh-CN" altLang="en-US" sz="1600" dirty="0">
                <a:solidFill>
                  <a:srgbClr val="333333"/>
                </a:solidFill>
                <a:latin typeface="+mn-ea"/>
                <a:ea typeface="+mn-ea"/>
              </a:rPr>
              <a:t>盖私章</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3"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4"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68CAE170-BAF9-410D-A024-19FBE7615160}"/>
              </a:ext>
            </a:extLst>
          </p:cNvPr>
          <p:cNvSpPr/>
          <p:nvPr/>
        </p:nvSpPr>
        <p:spPr>
          <a:xfrm>
            <a:off x="230535" y="3730274"/>
            <a:ext cx="5472112" cy="1938338"/>
          </a:xfrm>
          <a:prstGeom prst="rect">
            <a:avLst/>
          </a:prstGeom>
        </p:spPr>
        <p:txBody>
          <a:bodyPr>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收到汇款单的人，就可以用公用章来确认这个汇款单的有效性。</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用公用章盖章后和私用章对比，如果中间的裂缝在显微镜下也完美吻合，就证明确实是</a:t>
            </a:r>
            <a:r>
              <a:rPr lang="en-US" altLang="zh-CN" sz="2400" dirty="0">
                <a:solidFill>
                  <a:srgbClr val="333333"/>
                </a:solidFill>
                <a:latin typeface="+mn-ea"/>
                <a:ea typeface="+mn-ea"/>
              </a:rPr>
              <a:t>Bob</a:t>
            </a:r>
            <a:r>
              <a:rPr lang="zh-CN" altLang="en-US" sz="2400" dirty="0">
                <a:solidFill>
                  <a:srgbClr val="333333"/>
                </a:solidFill>
                <a:latin typeface="+mn-ea"/>
                <a:ea typeface="+mn-ea"/>
              </a:rPr>
              <a:t>发来的汇款单。</a:t>
            </a:r>
          </a:p>
        </p:txBody>
      </p:sp>
      <p:grpSp>
        <p:nvGrpSpPr>
          <p:cNvPr id="16" name="组合 8">
            <a:extLst>
              <a:ext uri="{FF2B5EF4-FFF2-40B4-BE49-F238E27FC236}">
                <a16:creationId xmlns:a16="http://schemas.microsoft.com/office/drawing/2014/main" id="{332ED695-D354-4E82-92FF-C60427304F31}"/>
              </a:ext>
            </a:extLst>
          </p:cNvPr>
          <p:cNvGrpSpPr>
            <a:grpSpLocks/>
          </p:cNvGrpSpPr>
          <p:nvPr/>
        </p:nvGrpSpPr>
        <p:grpSpPr bwMode="auto">
          <a:xfrm>
            <a:off x="8172400" y="3504531"/>
            <a:ext cx="671513" cy="1400175"/>
            <a:chOff x="2771800" y="2980511"/>
            <a:chExt cx="671428" cy="1400260"/>
          </a:xfrm>
        </p:grpSpPr>
        <p:pic>
          <p:nvPicPr>
            <p:cNvPr id="17" name="图片 9">
              <a:extLst>
                <a:ext uri="{FF2B5EF4-FFF2-40B4-BE49-F238E27FC236}">
                  <a16:creationId xmlns:a16="http://schemas.microsoft.com/office/drawing/2014/main" id="{F4467332-18F8-4C6C-9B12-7723A8C180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2980511"/>
              <a:ext cx="552381" cy="12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0">
              <a:extLst>
                <a:ext uri="{FF2B5EF4-FFF2-40B4-BE49-F238E27FC236}">
                  <a16:creationId xmlns:a16="http://schemas.microsoft.com/office/drawing/2014/main" id="{6BE49820-5DE3-4319-9C58-FD0CA610FAD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5133" y="4104581"/>
              <a:ext cx="238095"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矩形 18">
            <a:extLst>
              <a:ext uri="{FF2B5EF4-FFF2-40B4-BE49-F238E27FC236}">
                <a16:creationId xmlns:a16="http://schemas.microsoft.com/office/drawing/2014/main" id="{05EAEA44-8621-4F70-8506-185B97A1B4F7}"/>
              </a:ext>
            </a:extLst>
          </p:cNvPr>
          <p:cNvSpPr/>
          <p:nvPr/>
        </p:nvSpPr>
        <p:spPr>
          <a:xfrm>
            <a:off x="5796136" y="4799690"/>
            <a:ext cx="3673475" cy="400110"/>
          </a:xfrm>
          <a:prstGeom prst="rect">
            <a:avLst/>
          </a:prstGeom>
        </p:spPr>
        <p:txBody>
          <a:bodyPr>
            <a:spAutoFit/>
          </a:bodyPr>
          <a:lstStyle/>
          <a:p>
            <a:pPr eaLnBrk="1" hangingPunct="1">
              <a:defRPr/>
            </a:pPr>
            <a:r>
              <a:rPr lang="zh-CN" altLang="en-US" sz="2000" dirty="0"/>
              <a:t>地址：</a:t>
            </a:r>
            <a:r>
              <a:rPr lang="en-US" altLang="zh-CN" sz="2000" dirty="0"/>
              <a:t>AAC9CBa239aFcc</a:t>
            </a:r>
            <a:endParaRPr lang="zh-CN" altLang="en-US" sz="2000" dirty="0">
              <a:solidFill>
                <a:srgbClr val="333333"/>
              </a:solidFill>
              <a:latin typeface="+mn-ea"/>
              <a:ea typeface="+mn-ea"/>
            </a:endParaRPr>
          </a:p>
        </p:txBody>
      </p:sp>
      <p:pic>
        <p:nvPicPr>
          <p:cNvPr id="20" name="图片 17">
            <a:extLst>
              <a:ext uri="{FF2B5EF4-FFF2-40B4-BE49-F238E27FC236}">
                <a16:creationId xmlns:a16="http://schemas.microsoft.com/office/drawing/2014/main" id="{57FAD895-413D-4AE3-9849-BFAE355F03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1748" y="3664084"/>
            <a:ext cx="1050925" cy="84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
            <a:extLst>
              <a:ext uri="{FF2B5EF4-FFF2-40B4-BE49-F238E27FC236}">
                <a16:creationId xmlns:a16="http://schemas.microsoft.com/office/drawing/2014/main" id="{BBAA198D-2522-4725-8330-779045190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2374" y="3730274"/>
            <a:ext cx="601215" cy="86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D5BD5A1-A0D0-4BBD-81CB-C42C60C550A0}"/>
              </a:ext>
            </a:extLst>
          </p:cNvPr>
          <p:cNvSpPr/>
          <p:nvPr/>
        </p:nvSpPr>
        <p:spPr>
          <a:xfrm>
            <a:off x="6917150" y="4513033"/>
            <a:ext cx="1266825" cy="338554"/>
          </a:xfrm>
          <a:prstGeom prst="rect">
            <a:avLst/>
          </a:prstGeom>
        </p:spPr>
        <p:txBody>
          <a:bodyPr>
            <a:spAutoFit/>
          </a:bodyPr>
          <a:lstStyle/>
          <a:p>
            <a:pPr eaLnBrk="1" hangingPunct="1">
              <a:defRPr/>
            </a:pPr>
            <a:r>
              <a:rPr lang="zh-CN" altLang="en-US" sz="1600" dirty="0">
                <a:solidFill>
                  <a:srgbClr val="333333"/>
                </a:solidFill>
                <a:latin typeface="+mn-ea"/>
                <a:ea typeface="+mn-ea"/>
              </a:rPr>
              <a:t>盖公章</a:t>
            </a:r>
            <a:endParaRPr lang="zh-CN" altLang="en-US" sz="2000" dirty="0">
              <a:solidFill>
                <a:srgbClr val="333333"/>
              </a:solidFill>
              <a:latin typeface="+mn-ea"/>
              <a:ea typeface="+mn-ea"/>
            </a:endParaRPr>
          </a:p>
        </p:txBody>
      </p:sp>
      <p:grpSp>
        <p:nvGrpSpPr>
          <p:cNvPr id="23" name="组合 22">
            <a:extLst>
              <a:ext uri="{FF2B5EF4-FFF2-40B4-BE49-F238E27FC236}">
                <a16:creationId xmlns:a16="http://schemas.microsoft.com/office/drawing/2014/main" id="{142E651B-8384-4450-AF08-66AD34552D0D}"/>
              </a:ext>
            </a:extLst>
          </p:cNvPr>
          <p:cNvGrpSpPr>
            <a:grpSpLocks/>
          </p:cNvGrpSpPr>
          <p:nvPr/>
        </p:nvGrpSpPr>
        <p:grpSpPr bwMode="auto">
          <a:xfrm>
            <a:off x="5932374" y="5253507"/>
            <a:ext cx="2792476" cy="1226783"/>
            <a:chOff x="6214656" y="4715706"/>
            <a:chExt cx="4007198" cy="1539009"/>
          </a:xfrm>
        </p:grpSpPr>
        <p:grpSp>
          <p:nvGrpSpPr>
            <p:cNvPr id="24" name="组合 23">
              <a:extLst>
                <a:ext uri="{FF2B5EF4-FFF2-40B4-BE49-F238E27FC236}">
                  <a16:creationId xmlns:a16="http://schemas.microsoft.com/office/drawing/2014/main" id="{55639935-AC43-4576-983D-F33CF26E1BC2}"/>
                </a:ext>
              </a:extLst>
            </p:cNvPr>
            <p:cNvGrpSpPr>
              <a:grpSpLocks/>
            </p:cNvGrpSpPr>
            <p:nvPr/>
          </p:nvGrpSpPr>
          <p:grpSpPr bwMode="auto">
            <a:xfrm>
              <a:off x="6214656" y="4715706"/>
              <a:ext cx="1530459" cy="1539009"/>
              <a:chOff x="5220072" y="2885087"/>
              <a:chExt cx="1530459" cy="1539009"/>
            </a:xfrm>
          </p:grpSpPr>
          <p:pic>
            <p:nvPicPr>
              <p:cNvPr id="26" name="图片 24">
                <a:extLst>
                  <a:ext uri="{FF2B5EF4-FFF2-40B4-BE49-F238E27FC236}">
                    <a16:creationId xmlns:a16="http://schemas.microsoft.com/office/drawing/2014/main" id="{9F60A46F-5B66-4015-84C6-7CF6BD2B955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2885087"/>
                <a:ext cx="806332" cy="15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5">
                <a:extLst>
                  <a:ext uri="{FF2B5EF4-FFF2-40B4-BE49-F238E27FC236}">
                    <a16:creationId xmlns:a16="http://schemas.microsoft.com/office/drawing/2014/main" id="{1DEAE815-5FDA-4B3E-AD76-0997C0798A7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32528" y="2951319"/>
                <a:ext cx="718003" cy="141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矩形 24">
              <a:extLst>
                <a:ext uri="{FF2B5EF4-FFF2-40B4-BE49-F238E27FC236}">
                  <a16:creationId xmlns:a16="http://schemas.microsoft.com/office/drawing/2014/main" id="{CF9F6E31-3E22-4656-B45B-5AB643CC1517}"/>
                </a:ext>
              </a:extLst>
            </p:cNvPr>
            <p:cNvSpPr/>
            <p:nvPr/>
          </p:nvSpPr>
          <p:spPr>
            <a:xfrm>
              <a:off x="7788285" y="5118761"/>
              <a:ext cx="2433569" cy="579162"/>
            </a:xfrm>
            <a:prstGeom prst="rect">
              <a:avLst/>
            </a:prstGeom>
          </p:spPr>
          <p:txBody>
            <a:bodyPr wrap="square">
              <a:spAutoFit/>
            </a:bodyPr>
            <a:lstStyle/>
            <a:p>
              <a:pPr eaLnBrk="1" hangingPunct="1">
                <a:defRPr/>
              </a:pPr>
              <a:r>
                <a:rPr lang="zh-CN" altLang="en-US" sz="2400" dirty="0">
                  <a:solidFill>
                    <a:srgbClr val="333333"/>
                  </a:solidFill>
                  <a:latin typeface="+mn-ea"/>
                  <a:ea typeface="+mn-ea"/>
                </a:rPr>
                <a:t>完美匹配</a:t>
              </a:r>
            </a:p>
          </p:txBody>
        </p:sp>
      </p:grpSp>
      <p:sp>
        <p:nvSpPr>
          <p:cNvPr id="28" name="灯片编号占位符 11">
            <a:extLst>
              <a:ext uri="{FF2B5EF4-FFF2-40B4-BE49-F238E27FC236}">
                <a16:creationId xmlns:a16="http://schemas.microsoft.com/office/drawing/2014/main" id="{C3232FED-B934-43AA-A115-378863F02520}"/>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648575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C01256-0998-4E8C-9F65-3272F1C642AB}"/>
              </a:ext>
            </a:extLst>
          </p:cNvPr>
          <p:cNvSpPr/>
          <p:nvPr/>
        </p:nvSpPr>
        <p:spPr>
          <a:xfrm>
            <a:off x="395536" y="1731665"/>
            <a:ext cx="7704856" cy="461665"/>
          </a:xfrm>
          <a:prstGeom prst="rect">
            <a:avLst/>
          </a:prstGeom>
        </p:spPr>
        <p:txBody>
          <a:bodyPr wrap="square">
            <a:spAutoFit/>
          </a:bodyPr>
          <a:lstStyle/>
          <a:p>
            <a:pPr eaLnBrk="1" hangingPunct="1">
              <a:defRPr/>
            </a:pPr>
            <a:r>
              <a:rPr lang="zh-CN" altLang="en-US" sz="2400" dirty="0">
                <a:solidFill>
                  <a:srgbClr val="333333"/>
                </a:solidFill>
                <a:latin typeface="+mn-ea"/>
                <a:ea typeface="+mn-ea"/>
              </a:rPr>
              <a:t>那么汇款单里面都写了些什么呢？简单来说如下图：</a:t>
            </a:r>
          </a:p>
        </p:txBody>
      </p:sp>
      <p:pic>
        <p:nvPicPr>
          <p:cNvPr id="157700" name="图片 7">
            <a:extLst>
              <a:ext uri="{FF2B5EF4-FFF2-40B4-BE49-F238E27FC236}">
                <a16:creationId xmlns:a16="http://schemas.microsoft.com/office/drawing/2014/main" id="{83EEFFD5-E523-43B6-B85A-98579AE22FFA}"/>
              </a:ext>
            </a:extLst>
          </p:cNvPr>
          <p:cNvPicPr>
            <a:picLocks noChangeAspect="1"/>
          </p:cNvPicPr>
          <p:nvPr/>
        </p:nvPicPr>
        <p:blipFill>
          <a:blip r:embed="rId3">
            <a:extLst>
              <a:ext uri="{28A0092B-C50C-407E-A947-70E740481C1C}">
                <a14:useLocalDpi xmlns:a14="http://schemas.microsoft.com/office/drawing/2010/main" val="0"/>
              </a:ext>
            </a:extLst>
          </a:blip>
          <a:srcRect t="3847" r="1636" b="7707"/>
          <a:stretch>
            <a:fillRect/>
          </a:stretch>
        </p:blipFill>
        <p:spPr bwMode="auto">
          <a:xfrm>
            <a:off x="606050" y="2472974"/>
            <a:ext cx="7838237" cy="150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53ADF85-8733-4945-A364-E9EF562E7BBC}"/>
              </a:ext>
            </a:extLst>
          </p:cNvPr>
          <p:cNvSpPr/>
          <p:nvPr/>
        </p:nvSpPr>
        <p:spPr>
          <a:xfrm>
            <a:off x="497820" y="4145133"/>
            <a:ext cx="8307388" cy="1200329"/>
          </a:xfrm>
          <a:prstGeom prst="rect">
            <a:avLst/>
          </a:prstGeom>
        </p:spPr>
        <p:txBody>
          <a:bodyPr wrap="square">
            <a:spAutoFit/>
          </a:bodyPr>
          <a:lstStyle/>
          <a:p>
            <a:pPr eaLnBrk="1" hangingPunct="1">
              <a:defRPr/>
            </a:pPr>
            <a:r>
              <a:rPr lang="en-US" altLang="zh-CN" sz="2400" dirty="0">
                <a:solidFill>
                  <a:srgbClr val="333333"/>
                </a:solidFill>
                <a:latin typeface="+mn-ea"/>
                <a:ea typeface="+mn-ea"/>
              </a:rPr>
              <a:t>Bob</a:t>
            </a:r>
            <a:r>
              <a:rPr lang="zh-CN" altLang="en-US" sz="2400" dirty="0">
                <a:solidFill>
                  <a:srgbClr val="333333"/>
                </a:solidFill>
                <a:latin typeface="+mn-ea"/>
                <a:ea typeface="+mn-ea"/>
              </a:rPr>
              <a:t>在填完汇款单并盖章之后，会把这张单子发给所有参与者</a:t>
            </a:r>
            <a:r>
              <a:rPr lang="en-US" altLang="zh-CN" sz="2400" dirty="0">
                <a:solidFill>
                  <a:srgbClr val="333333"/>
                </a:solidFill>
                <a:latin typeface="+mn-ea"/>
                <a:ea typeface="+mn-ea"/>
              </a:rPr>
              <a:t>(</a:t>
            </a:r>
            <a:r>
              <a:rPr lang="zh-CN" altLang="en-US" sz="2400" dirty="0">
                <a:solidFill>
                  <a:srgbClr val="333333"/>
                </a:solidFill>
                <a:latin typeface="+mn-ea"/>
                <a:ea typeface="+mn-ea"/>
              </a:rPr>
              <a:t>村民</a:t>
            </a:r>
            <a:r>
              <a:rPr lang="en-US" altLang="zh-CN" sz="2400" dirty="0">
                <a:solidFill>
                  <a:srgbClr val="333333"/>
                </a:solidFill>
                <a:latin typeface="+mn-ea"/>
                <a:ea typeface="+mn-ea"/>
              </a:rPr>
              <a:t>)</a:t>
            </a:r>
            <a:r>
              <a:rPr lang="zh-CN" altLang="en-US" sz="2400" dirty="0">
                <a:solidFill>
                  <a:srgbClr val="333333"/>
                </a:solidFill>
                <a:latin typeface="+mn-ea"/>
                <a:ea typeface="+mn-ea"/>
              </a:rPr>
              <a:t>，每一个接收到单子的人，都会默默地把单子复制一份，写在手上。</a:t>
            </a:r>
          </a:p>
        </p:txBody>
      </p:sp>
      <p:sp>
        <p:nvSpPr>
          <p:cNvPr id="9" name="矩形 8">
            <a:extLst>
              <a:ext uri="{FF2B5EF4-FFF2-40B4-BE49-F238E27FC236}">
                <a16:creationId xmlns:a16="http://schemas.microsoft.com/office/drawing/2014/main" id="{5E32150E-B8CE-4A88-B907-4D749F58327A}"/>
              </a:ext>
            </a:extLst>
          </p:cNvPr>
          <p:cNvSpPr/>
          <p:nvPr/>
        </p:nvSpPr>
        <p:spPr>
          <a:xfrm>
            <a:off x="497820" y="5345462"/>
            <a:ext cx="8307388" cy="1200329"/>
          </a:xfrm>
          <a:prstGeom prst="rect">
            <a:avLst/>
          </a:prstGeom>
        </p:spPr>
        <p:txBody>
          <a:bodyPr wrap="square">
            <a:spAutoFit/>
          </a:bodyPr>
          <a:lstStyle/>
          <a:p>
            <a:pPr eaLnBrk="1" hangingPunct="1">
              <a:defRPr/>
            </a:pPr>
            <a:r>
              <a:rPr lang="zh-CN" altLang="en-US" sz="2400" dirty="0">
                <a:solidFill>
                  <a:srgbClr val="333333"/>
                </a:solidFill>
                <a:latin typeface="+mn-ea"/>
                <a:ea typeface="+mn-ea"/>
              </a:rPr>
              <a:t>但一张汇款单的分量太小了，还不值得往大家的账本上记录，等到村民们收集到一定数量的汇款单之后，他们就要开始动脑</a:t>
            </a:r>
            <a:r>
              <a:rPr lang="zh-CN" altLang="en-US" sz="2400" b="1" dirty="0">
                <a:solidFill>
                  <a:srgbClr val="FF0000"/>
                </a:solidFill>
                <a:latin typeface="+mn-ea"/>
                <a:ea typeface="+mn-ea"/>
              </a:rPr>
              <a:t>算一个数学难题</a:t>
            </a:r>
            <a:r>
              <a:rPr lang="zh-CN" altLang="en-US" sz="2400" dirty="0">
                <a:solidFill>
                  <a:srgbClr val="333333"/>
                </a:solidFill>
                <a:latin typeface="+mn-ea"/>
                <a:ea typeface="+mn-ea"/>
              </a:rPr>
              <a:t>！</a:t>
            </a:r>
          </a:p>
        </p:txBody>
      </p:sp>
      <p:sp>
        <p:nvSpPr>
          <p:cNvPr id="10"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1"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2"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3" name="灯片编号占位符 11">
            <a:extLst>
              <a:ext uri="{FF2B5EF4-FFF2-40B4-BE49-F238E27FC236}">
                <a16:creationId xmlns:a16="http://schemas.microsoft.com/office/drawing/2014/main" id="{85C2504C-7C57-4C28-8109-5E6DC3A07E03}"/>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959627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16D81F7-4DC6-427E-B503-ED30A8298FC3}"/>
              </a:ext>
            </a:extLst>
          </p:cNvPr>
          <p:cNvSpPr>
            <a:spLocks noGrp="1" noChangeArrowheads="1"/>
          </p:cNvSpPr>
          <p:nvPr>
            <p:ph type="title" idx="4294967295"/>
          </p:nvPr>
        </p:nvSpPr>
        <p:spPr/>
        <p:txBody>
          <a:body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74755" name="Text Box 3">
            <a:extLst>
              <a:ext uri="{FF2B5EF4-FFF2-40B4-BE49-F238E27FC236}">
                <a16:creationId xmlns:a16="http://schemas.microsoft.com/office/drawing/2014/main" id="{4B141FCD-162F-489D-90CA-259A4B97809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a:extLst>
              <a:ext uri="{FF2B5EF4-FFF2-40B4-BE49-F238E27FC236}">
                <a16:creationId xmlns:a16="http://schemas.microsoft.com/office/drawing/2014/main" id="{5BF72D42-62D5-4CA1-8ADB-A5C03F7FAEB4}"/>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1.4 </a:t>
            </a:r>
            <a:r>
              <a:rPr lang="en-US" altLang="zh-CN" sz="2400" b="1"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87AFC2AF-DE2F-4753-9E8D-31CAC7C1268E}"/>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a:t>
            </a:fld>
            <a:endParaRPr lang="zh-CN" altLang="en-US" sz="1800" dirty="0">
              <a:latin typeface="Calibri" panose="020F0502020204030204" pitchFamily="34" charset="0"/>
              <a:ea typeface="宋体" panose="02010600030101010101" pitchFamily="2" charset="-122"/>
            </a:endParaRPr>
          </a:p>
        </p:txBody>
      </p:sp>
      <p:sp>
        <p:nvSpPr>
          <p:cNvPr id="9" name="Text Box 4">
            <a:extLst>
              <a:ext uri="{FF2B5EF4-FFF2-40B4-BE49-F238E27FC236}">
                <a16:creationId xmlns:a16="http://schemas.microsoft.com/office/drawing/2014/main" id="{AAE73E18-DA9A-47C1-B46B-7629610C2C79}"/>
              </a:ext>
            </a:extLst>
          </p:cNvPr>
          <p:cNvSpPr txBox="1">
            <a:spLocks noChangeArrowheads="1"/>
          </p:cNvSpPr>
          <p:nvPr/>
        </p:nvSpPr>
        <p:spPr bwMode="auto">
          <a:xfrm>
            <a:off x="581025" y="1758950"/>
            <a:ext cx="792162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Wingdings" panose="05000000000000000000" pitchFamily="2" charset="2"/>
              <a:buChar char="u"/>
            </a:pPr>
            <a:r>
              <a:rPr lang="en-US" altLang="zh-CN" sz="2400">
                <a:latin typeface="宋体" panose="02010600030101010101" pitchFamily="2" charset="-122"/>
                <a:ea typeface="宋体" panose="02010600030101010101" pitchFamily="2" charset="-122"/>
              </a:rPr>
              <a:t>WEP</a:t>
            </a:r>
            <a:r>
              <a:rPr lang="zh-CN" altLang="en-US" sz="2400">
                <a:latin typeface="宋体" panose="02010600030101010101" pitchFamily="2" charset="-122"/>
                <a:ea typeface="宋体" panose="02010600030101010101" pitchFamily="2" charset="-122"/>
              </a:rPr>
              <a:t>认证方式</a:t>
            </a:r>
            <a:r>
              <a:rPr lang="en-US" altLang="zh-CN" sz="2400">
                <a:latin typeface="宋体" panose="02010600030101010101" pitchFamily="2" charset="-122"/>
                <a:ea typeface="宋体" panose="02010600030101010101" pitchFamily="2" charset="-122"/>
              </a:rPr>
              <a:t>--Shared Key authentication</a:t>
            </a:r>
            <a:endParaRPr lang="zh-CN" altLang="en-US" sz="2400">
              <a:latin typeface="宋体" panose="02010600030101010101" pitchFamily="2" charset="-122"/>
              <a:ea typeface="宋体" panose="02010600030101010101" pitchFamily="2" charset="-122"/>
            </a:endParaRPr>
          </a:p>
        </p:txBody>
      </p:sp>
      <p:sp>
        <p:nvSpPr>
          <p:cNvPr id="10" name="文本框 4">
            <a:extLst>
              <a:ext uri="{FF2B5EF4-FFF2-40B4-BE49-F238E27FC236}">
                <a16:creationId xmlns:a16="http://schemas.microsoft.com/office/drawing/2014/main" id="{F2E39675-564C-43ED-8416-AAE9BD9BF549}"/>
              </a:ext>
            </a:extLst>
          </p:cNvPr>
          <p:cNvSpPr txBox="1">
            <a:spLocks noChangeArrowheads="1"/>
          </p:cNvSpPr>
          <p:nvPr/>
        </p:nvSpPr>
        <p:spPr bwMode="auto">
          <a:xfrm>
            <a:off x="581025" y="2611438"/>
            <a:ext cx="4105275"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atinLnBrk="1">
              <a:lnSpc>
                <a:spcPct val="150000"/>
              </a:lnSpc>
              <a:spcBef>
                <a:spcPct val="0"/>
              </a:spcBef>
              <a:buFont typeface="Arial" panose="020B0604020202020204" pitchFamily="34" charset="0"/>
              <a:buNone/>
            </a:pPr>
            <a:r>
              <a:rPr lang="zh-CN" altLang="en-US" sz="2200" b="1" dirty="0">
                <a:solidFill>
                  <a:srgbClr val="000000"/>
                </a:solidFill>
                <a:latin typeface="宋体" panose="02010600030101010101" pitchFamily="2" charset="-122"/>
                <a:ea typeface="宋体" panose="02010600030101010101" pitchFamily="2" charset="-122"/>
              </a:rPr>
              <a:t>共享密钥认证</a:t>
            </a:r>
            <a:r>
              <a:rPr lang="zh-CN" altLang="en-US" sz="2200" dirty="0">
                <a:solidFill>
                  <a:srgbClr val="000000"/>
                </a:solidFill>
                <a:latin typeface="宋体" panose="02010600030101010101" pitchFamily="2" charset="-122"/>
                <a:ea typeface="宋体" panose="02010600030101010101" pitchFamily="2" charset="-122"/>
              </a:rPr>
              <a:t>是通过</a:t>
            </a:r>
            <a:r>
              <a:rPr lang="en-US" altLang="zh-CN" sz="2200" dirty="0">
                <a:solidFill>
                  <a:srgbClr val="000000"/>
                </a:solidFill>
                <a:latin typeface="宋体" panose="02010600030101010101" pitchFamily="2" charset="-122"/>
                <a:ea typeface="宋体" panose="02010600030101010101" pitchFamily="2" charset="-122"/>
              </a:rPr>
              <a:t>AP</a:t>
            </a:r>
            <a:r>
              <a:rPr lang="zh-CN" altLang="en-US" sz="2200" dirty="0">
                <a:solidFill>
                  <a:srgbClr val="000000"/>
                </a:solidFill>
                <a:latin typeface="宋体" panose="02010600030101010101" pitchFamily="2" charset="-122"/>
                <a:ea typeface="宋体" panose="02010600030101010101" pitchFamily="2" charset="-122"/>
              </a:rPr>
              <a:t>与</a:t>
            </a:r>
            <a:r>
              <a:rPr lang="en-US" altLang="zh-CN" sz="2200" dirty="0">
                <a:solidFill>
                  <a:srgbClr val="000000"/>
                </a:solidFill>
                <a:latin typeface="宋体" panose="02010600030101010101" pitchFamily="2" charset="-122"/>
                <a:ea typeface="宋体" panose="02010600030101010101" pitchFamily="2" charset="-122"/>
              </a:rPr>
              <a:t>station</a:t>
            </a:r>
            <a:r>
              <a:rPr lang="zh-CN" altLang="en-US" sz="2200" dirty="0">
                <a:solidFill>
                  <a:srgbClr val="000000"/>
                </a:solidFill>
                <a:latin typeface="宋体" panose="02010600030101010101" pitchFamily="2" charset="-122"/>
                <a:ea typeface="宋体" panose="02010600030101010101" pitchFamily="2" charset="-122"/>
              </a:rPr>
              <a:t>是否共享同一密钥来实现的</a:t>
            </a:r>
            <a:r>
              <a:rPr lang="en-US" altLang="zh-CN" sz="2200" dirty="0">
                <a:solidFill>
                  <a:srgbClr val="FF0000"/>
                </a:solidFill>
                <a:latin typeface="宋体" panose="02010600030101010101" pitchFamily="2" charset="-122"/>
                <a:ea typeface="宋体" panose="02010600030101010101" pitchFamily="2" charset="-122"/>
              </a:rPr>
              <a:t>(AP</a:t>
            </a:r>
            <a:r>
              <a:rPr lang="zh-CN" altLang="en-US" sz="2200" dirty="0">
                <a:solidFill>
                  <a:srgbClr val="FF0000"/>
                </a:solidFill>
                <a:latin typeface="宋体" panose="02010600030101010101" pitchFamily="2" charset="-122"/>
                <a:ea typeface="宋体" panose="02010600030101010101" pitchFamily="2" charset="-122"/>
              </a:rPr>
              <a:t>客户端需要放送与接入点预存密钥匹配的密钥</a:t>
            </a:r>
            <a:r>
              <a:rPr lang="en-US" altLang="zh-CN" sz="2200" dirty="0">
                <a:solidFill>
                  <a:srgbClr val="FF0000"/>
                </a:solidFill>
                <a:latin typeface="宋体" panose="02010600030101010101" pitchFamily="2" charset="-122"/>
                <a:ea typeface="宋体" panose="02010600030101010101" pitchFamily="2" charset="-122"/>
              </a:rPr>
              <a:t>)</a:t>
            </a:r>
            <a:r>
              <a:rPr lang="zh-CN" altLang="en-US" sz="2200" dirty="0">
                <a:solidFill>
                  <a:srgbClr val="000000"/>
                </a:solidFill>
                <a:latin typeface="宋体" panose="02010600030101010101" pitchFamily="2" charset="-122"/>
                <a:ea typeface="宋体" panose="02010600030101010101" pitchFamily="2" charset="-122"/>
              </a:rPr>
              <a:t>。</a:t>
            </a:r>
            <a:endParaRPr lang="en-US" altLang="zh-CN" sz="2200" dirty="0">
              <a:solidFill>
                <a:srgbClr val="000000"/>
              </a:solidFill>
              <a:latin typeface="宋体" panose="02010600030101010101" pitchFamily="2" charset="-122"/>
              <a:ea typeface="宋体" panose="02010600030101010101" pitchFamily="2" charset="-122"/>
            </a:endParaRPr>
          </a:p>
          <a:p>
            <a:pPr latinLnBrk="1">
              <a:lnSpc>
                <a:spcPct val="150000"/>
              </a:lnSpc>
              <a:spcBef>
                <a:spcPct val="0"/>
              </a:spcBef>
              <a:buFont typeface="Arial" panose="020B0604020202020204" pitchFamily="34" charset="0"/>
              <a:buNone/>
            </a:pPr>
            <a:r>
              <a:rPr lang="en-US" altLang="zh-CN" sz="2200" dirty="0">
                <a:solidFill>
                  <a:srgbClr val="000000"/>
                </a:solidFill>
                <a:latin typeface="宋体" panose="02010600030101010101" pitchFamily="2" charset="-122"/>
                <a:ea typeface="宋体" panose="02010600030101010101" pitchFamily="2" charset="-122"/>
              </a:rPr>
              <a:t>  </a:t>
            </a:r>
            <a:r>
              <a:rPr lang="zh-CN" altLang="en-US" sz="2200" dirty="0">
                <a:solidFill>
                  <a:srgbClr val="000000"/>
                </a:solidFill>
                <a:latin typeface="宋体" panose="02010600030101010101" pitchFamily="2" charset="-122"/>
                <a:ea typeface="宋体" panose="02010600030101010101" pitchFamily="2" charset="-122"/>
              </a:rPr>
              <a:t>此认证采用</a:t>
            </a:r>
            <a:r>
              <a:rPr lang="en-US" altLang="zh-CN" sz="2200" dirty="0">
                <a:solidFill>
                  <a:srgbClr val="000000"/>
                </a:solidFill>
                <a:latin typeface="宋体" panose="02010600030101010101" pitchFamily="2" charset="-122"/>
                <a:ea typeface="宋体" panose="02010600030101010101" pitchFamily="2" charset="-122"/>
              </a:rPr>
              <a:t>Challenge-Response</a:t>
            </a:r>
            <a:r>
              <a:rPr lang="zh-CN" altLang="en-US" sz="2200" dirty="0">
                <a:solidFill>
                  <a:srgbClr val="000000"/>
                </a:solidFill>
                <a:latin typeface="宋体" panose="02010600030101010101" pitchFamily="2" charset="-122"/>
                <a:ea typeface="宋体" panose="02010600030101010101" pitchFamily="2" charset="-122"/>
              </a:rPr>
              <a:t>方式，认证流程一共有</a:t>
            </a:r>
            <a:r>
              <a:rPr lang="en-US" altLang="zh-CN" sz="2200" dirty="0">
                <a:solidFill>
                  <a:srgbClr val="000000"/>
                </a:solidFill>
                <a:latin typeface="宋体" panose="02010600030101010101" pitchFamily="2" charset="-122"/>
                <a:ea typeface="宋体" panose="02010600030101010101" pitchFamily="2" charset="-122"/>
              </a:rPr>
              <a:t>4</a:t>
            </a:r>
            <a:r>
              <a:rPr lang="zh-CN" altLang="en-US" sz="2200" dirty="0">
                <a:solidFill>
                  <a:srgbClr val="000000"/>
                </a:solidFill>
                <a:latin typeface="宋体" panose="02010600030101010101" pitchFamily="2" charset="-122"/>
                <a:ea typeface="宋体" panose="02010600030101010101" pitchFamily="2" charset="-122"/>
              </a:rPr>
              <a:t>个步骤，</a:t>
            </a:r>
            <a:r>
              <a:rPr lang="zh-CN" altLang="en-US" sz="2200" dirty="0">
                <a:solidFill>
                  <a:srgbClr val="FF0000"/>
                </a:solidFill>
                <a:latin typeface="宋体" panose="02010600030101010101" pitchFamily="2" charset="-122"/>
                <a:ea typeface="宋体" panose="02010600030101010101" pitchFamily="2" charset="-122"/>
              </a:rPr>
              <a:t>如图二所示</a:t>
            </a:r>
            <a:r>
              <a:rPr lang="zh-CN" altLang="en-US" sz="2200" dirty="0">
                <a:solidFill>
                  <a:srgbClr val="000000"/>
                </a:solidFill>
                <a:latin typeface="宋体" panose="02010600030101010101" pitchFamily="2" charset="-122"/>
                <a:ea typeface="宋体" panose="02010600030101010101" pitchFamily="2" charset="-122"/>
              </a:rPr>
              <a:t>。</a:t>
            </a:r>
            <a:endParaRPr lang="zh-CN" altLang="en-US" sz="2200" dirty="0">
              <a:latin typeface="Times New Roman" panose="02020603050405020304" pitchFamily="18" charset="0"/>
              <a:ea typeface="宋体" panose="02010600030101010101" pitchFamily="2" charset="-122"/>
            </a:endParaRPr>
          </a:p>
        </p:txBody>
      </p:sp>
      <p:pic>
        <p:nvPicPr>
          <p:cNvPr id="11" name="图片 4">
            <a:extLst>
              <a:ext uri="{FF2B5EF4-FFF2-40B4-BE49-F238E27FC236}">
                <a16:creationId xmlns:a16="http://schemas.microsoft.com/office/drawing/2014/main" id="{5BC26BD2-3909-49E9-A147-336081AFE442}"/>
              </a:ext>
            </a:extLst>
          </p:cNvPr>
          <p:cNvPicPr>
            <a:picLocks noChangeAspect="1"/>
          </p:cNvPicPr>
          <p:nvPr/>
        </p:nvPicPr>
        <p:blipFill>
          <a:blip r:embed="rId3">
            <a:extLst>
              <a:ext uri="{28A0092B-C50C-407E-A947-70E740481C1C}">
                <a14:useLocalDpi xmlns:a14="http://schemas.microsoft.com/office/drawing/2010/main" val="0"/>
              </a:ext>
            </a:extLst>
          </a:blip>
          <a:srcRect l="5663" t="1666" r="20720" b="790"/>
          <a:stretch>
            <a:fillRect/>
          </a:stretch>
        </p:blipFill>
        <p:spPr bwMode="auto">
          <a:xfrm>
            <a:off x="5148263" y="2611438"/>
            <a:ext cx="374491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561848"/>
      </p:ext>
    </p:extLst>
  </p:cSld>
  <p:clrMapOvr>
    <a:masterClrMapping/>
  </p:clrMapOvr>
  <p:transition advTm="16782"/>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A6A09E-DBFD-4440-B0E9-8CB6CA9FDEAA}"/>
              </a:ext>
            </a:extLst>
          </p:cNvPr>
          <p:cNvSpPr/>
          <p:nvPr/>
        </p:nvSpPr>
        <p:spPr>
          <a:xfrm>
            <a:off x="352425" y="1863725"/>
            <a:ext cx="8350250" cy="1569660"/>
          </a:xfrm>
          <a:prstGeom prst="rect">
            <a:avLst/>
          </a:prstGeom>
        </p:spPr>
        <p:txBody>
          <a:bodyPr wrap="square">
            <a:spAutoFit/>
          </a:bodyPr>
          <a:lstStyle/>
          <a:p>
            <a:pPr eaLnBrk="1" hangingPunct="1">
              <a:defRPr/>
            </a:pPr>
            <a:r>
              <a:rPr lang="zh-CN" altLang="en-US" sz="2400" dirty="0">
                <a:solidFill>
                  <a:srgbClr val="333333"/>
                </a:solidFill>
                <a:latin typeface="+mn-ea"/>
                <a:ea typeface="+mn-ea"/>
              </a:rPr>
              <a:t>第一个算出数学难题的村民就把自己攒了许久的汇款单和题解打包在一起，告诉所有人，我算出答案了！于是大家纷纷去验证这个答案，确定没问题之后，大家就把这些汇款单和题解真正记录在自己的账簿上。</a:t>
            </a:r>
          </a:p>
        </p:txBody>
      </p:sp>
      <p:sp>
        <p:nvSpPr>
          <p:cNvPr id="5" name="矩形 4">
            <a:extLst>
              <a:ext uri="{FF2B5EF4-FFF2-40B4-BE49-F238E27FC236}">
                <a16:creationId xmlns:a16="http://schemas.microsoft.com/office/drawing/2014/main" id="{A44BC646-69DC-4446-A7D0-0387B4CDF754}"/>
              </a:ext>
            </a:extLst>
          </p:cNvPr>
          <p:cNvSpPr/>
          <p:nvPr/>
        </p:nvSpPr>
        <p:spPr>
          <a:xfrm>
            <a:off x="352425" y="3645024"/>
            <a:ext cx="8350250" cy="830997"/>
          </a:xfrm>
          <a:prstGeom prst="rect">
            <a:avLst/>
          </a:prstGeom>
        </p:spPr>
        <p:txBody>
          <a:bodyPr wrap="square">
            <a:spAutoFit/>
          </a:bodyPr>
          <a:lstStyle/>
          <a:p>
            <a:pPr eaLnBrk="1" hangingPunct="1">
              <a:defRPr/>
            </a:pPr>
            <a:r>
              <a:rPr lang="zh-CN" altLang="en-US" sz="2400" dirty="0">
                <a:solidFill>
                  <a:srgbClr val="333333"/>
                </a:solidFill>
                <a:latin typeface="+mn-ea"/>
                <a:ea typeface="+mn-ea"/>
              </a:rPr>
              <a:t>这其实就是比特币中，</a:t>
            </a:r>
            <a:r>
              <a:rPr lang="zh-CN" altLang="en-US" sz="2400" b="1" dirty="0">
                <a:solidFill>
                  <a:srgbClr val="FF0000"/>
                </a:solidFill>
                <a:latin typeface="+mn-ea"/>
                <a:ea typeface="+mn-ea"/>
              </a:rPr>
              <a:t>记账权</a:t>
            </a:r>
            <a:r>
              <a:rPr lang="zh-CN" altLang="en-US" sz="2400" dirty="0">
                <a:solidFill>
                  <a:srgbClr val="333333"/>
                </a:solidFill>
                <a:latin typeface="+mn-ea"/>
                <a:ea typeface="+mn-ea"/>
              </a:rPr>
              <a:t>的争夺！</a:t>
            </a:r>
            <a:r>
              <a:rPr lang="en-US" altLang="zh-CN" sz="2400" dirty="0">
                <a:solidFill>
                  <a:srgbClr val="333333"/>
                </a:solidFill>
                <a:latin typeface="+mn-ea"/>
                <a:ea typeface="+mn-ea"/>
              </a:rPr>
              <a:t>(</a:t>
            </a:r>
            <a:r>
              <a:rPr lang="zh-CN" altLang="en-US" sz="2400" dirty="0">
                <a:solidFill>
                  <a:srgbClr val="333333"/>
                </a:solidFill>
                <a:latin typeface="+mn-ea"/>
                <a:ea typeface="+mn-ea"/>
              </a:rPr>
              <a:t>即第一个算出数学难题的人抢到了记账权！</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sp>
        <p:nvSpPr>
          <p:cNvPr id="9" name="矩形 8">
            <a:extLst>
              <a:ext uri="{FF2B5EF4-FFF2-40B4-BE49-F238E27FC236}">
                <a16:creationId xmlns:a16="http://schemas.microsoft.com/office/drawing/2014/main" id="{2558BBFD-BD24-4121-8310-00C3C9E37A62}"/>
              </a:ext>
            </a:extLst>
          </p:cNvPr>
          <p:cNvSpPr/>
          <p:nvPr/>
        </p:nvSpPr>
        <p:spPr>
          <a:xfrm>
            <a:off x="350818" y="4869160"/>
            <a:ext cx="8037606" cy="830263"/>
          </a:xfrm>
          <a:prstGeom prst="rect">
            <a:avLst/>
          </a:prstGeom>
        </p:spPr>
        <p:txBody>
          <a:bodyPr wrap="square">
            <a:spAutoFit/>
          </a:bodyPr>
          <a:lstStyle/>
          <a:p>
            <a:pPr algn="just" eaLnBrk="1" hangingPunct="1">
              <a:defRPr/>
            </a:pPr>
            <a:r>
              <a:rPr lang="zh-CN" altLang="en-US" sz="2400" dirty="0">
                <a:solidFill>
                  <a:srgbClr val="333333"/>
                </a:solidFill>
                <a:latin typeface="+mn-ea"/>
                <a:ea typeface="+mn-ea"/>
              </a:rPr>
              <a:t>数学难题可不是白算的，抢下记账权的村民，会拿到比特币系统给他的比特币奖励！</a:t>
            </a:r>
            <a:r>
              <a:rPr lang="en-US" altLang="zh-CN" sz="2400" dirty="0">
                <a:solidFill>
                  <a:srgbClr val="333333"/>
                </a:solidFill>
                <a:latin typeface="+mn-ea"/>
                <a:ea typeface="+mn-ea"/>
              </a:rPr>
              <a:t>(</a:t>
            </a:r>
            <a:r>
              <a:rPr lang="zh-CN" altLang="en-US" sz="2400" dirty="0">
                <a:solidFill>
                  <a:srgbClr val="333333"/>
                </a:solidFill>
                <a:latin typeface="+mn-ea"/>
                <a:ea typeface="+mn-ea"/>
              </a:rPr>
              <a:t>目前是</a:t>
            </a:r>
            <a:r>
              <a:rPr lang="en-US" altLang="zh-CN" sz="2400" dirty="0">
                <a:solidFill>
                  <a:srgbClr val="333333"/>
                </a:solidFill>
                <a:latin typeface="+mn-ea"/>
                <a:ea typeface="+mn-ea"/>
              </a:rPr>
              <a:t>12.5</a:t>
            </a:r>
            <a:r>
              <a:rPr lang="zh-CN" altLang="en-US" sz="2400" dirty="0">
                <a:solidFill>
                  <a:srgbClr val="333333"/>
                </a:solidFill>
                <a:latin typeface="+mn-ea"/>
                <a:ea typeface="+mn-ea"/>
              </a:rPr>
              <a:t>个比特币</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sp>
        <p:nvSpPr>
          <p:cNvPr id="10"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1"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2"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3" name="灯片编号占位符 11">
            <a:extLst>
              <a:ext uri="{FF2B5EF4-FFF2-40B4-BE49-F238E27FC236}">
                <a16:creationId xmlns:a16="http://schemas.microsoft.com/office/drawing/2014/main" id="{890548B4-9180-43C1-B4FD-B787C03A23C4}"/>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337465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C125FD-7029-44BF-9781-01CD318AB275}"/>
              </a:ext>
            </a:extLst>
          </p:cNvPr>
          <p:cNvSpPr/>
          <p:nvPr/>
        </p:nvSpPr>
        <p:spPr>
          <a:xfrm>
            <a:off x="184370" y="1521433"/>
            <a:ext cx="8856662" cy="1570038"/>
          </a:xfrm>
          <a:prstGeom prst="rect">
            <a:avLst/>
          </a:prstGeom>
        </p:spPr>
        <p:txBody>
          <a:bodyPr>
            <a:spAutoFit/>
          </a:bodyPr>
          <a:lstStyle/>
          <a:p>
            <a:pPr eaLnBrk="1" hangingPunct="1">
              <a:defRPr/>
            </a:pPr>
            <a:r>
              <a:rPr lang="zh-CN" altLang="en-US" sz="2400" dirty="0">
                <a:solidFill>
                  <a:srgbClr val="333333"/>
                </a:solidFill>
                <a:latin typeface="+mn-ea"/>
                <a:ea typeface="+mn-ea"/>
              </a:rPr>
              <a:t>算数学难题的过程，其实也就是所谓的</a:t>
            </a:r>
            <a:r>
              <a:rPr lang="en-US" altLang="zh-CN" sz="2400" b="1" dirty="0">
                <a:solidFill>
                  <a:srgbClr val="FF0000"/>
                </a:solidFill>
                <a:latin typeface="+mn-ea"/>
                <a:ea typeface="+mn-ea"/>
              </a:rPr>
              <a:t>”</a:t>
            </a:r>
            <a:r>
              <a:rPr lang="zh-CN" altLang="en-US" sz="2400" b="1" dirty="0">
                <a:solidFill>
                  <a:srgbClr val="FF0000"/>
                </a:solidFill>
                <a:latin typeface="+mn-ea"/>
                <a:ea typeface="+mn-ea"/>
              </a:rPr>
              <a:t>工作量证明</a:t>
            </a:r>
            <a:r>
              <a:rPr lang="en-US" altLang="zh-CN" sz="2400" b="1" dirty="0">
                <a:solidFill>
                  <a:srgbClr val="FF0000"/>
                </a:solidFill>
                <a:latin typeface="+mn-ea"/>
                <a:ea typeface="+mn-ea"/>
              </a:rPr>
              <a:t>(POW)”,</a:t>
            </a:r>
            <a:r>
              <a:rPr lang="zh-CN" altLang="en-US" sz="2400" dirty="0">
                <a:solidFill>
                  <a:srgbClr val="333333"/>
                </a:solidFill>
                <a:latin typeface="+mn-ea"/>
                <a:ea typeface="+mn-ea"/>
              </a:rPr>
              <a:t>它在密码学上通过杂凑函数来实现，每次引入一个随机数进行大量运算，最终算出一个系统想要的值，所以说，算数学难题比拼的其实是算力</a:t>
            </a:r>
            <a:r>
              <a:rPr lang="en-US" altLang="zh-CN" sz="2400" dirty="0">
                <a:solidFill>
                  <a:srgbClr val="333333"/>
                </a:solidFill>
                <a:latin typeface="+mn-ea"/>
                <a:ea typeface="+mn-ea"/>
              </a:rPr>
              <a:t>(</a:t>
            </a:r>
            <a:r>
              <a:rPr lang="zh-CN" altLang="en-US" sz="2400" dirty="0">
                <a:solidFill>
                  <a:srgbClr val="333333"/>
                </a:solidFill>
                <a:latin typeface="+mn-ea"/>
                <a:ea typeface="+mn-ea"/>
              </a:rPr>
              <a:t>也就是狭义上的硬件能力</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2820" name="图片 2">
            <a:extLst>
              <a:ext uri="{FF2B5EF4-FFF2-40B4-BE49-F238E27FC236}">
                <a16:creationId xmlns:a16="http://schemas.microsoft.com/office/drawing/2014/main" id="{A0AE7123-5BA5-40D3-B0A8-4EFD273CFE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3988" y="2944813"/>
            <a:ext cx="378301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B1B645C-F5AD-4589-BCBB-F6E00BE0FD27}"/>
              </a:ext>
            </a:extLst>
          </p:cNvPr>
          <p:cNvSpPr/>
          <p:nvPr/>
        </p:nvSpPr>
        <p:spPr>
          <a:xfrm>
            <a:off x="5724525" y="5229225"/>
            <a:ext cx="3136900" cy="831850"/>
          </a:xfrm>
          <a:prstGeom prst="rect">
            <a:avLst/>
          </a:prstGeom>
        </p:spPr>
        <p:txBody>
          <a:bodyPr>
            <a:spAutoFit/>
          </a:bodyPr>
          <a:lstStyle/>
          <a:p>
            <a:pPr>
              <a:defRPr/>
            </a:pPr>
            <a:r>
              <a:rPr lang="zh-CN" altLang="en-US" sz="2400" dirty="0">
                <a:solidFill>
                  <a:srgbClr val="333333"/>
                </a:solidFill>
                <a:latin typeface="+mn-ea"/>
                <a:ea typeface="+mn-ea"/>
              </a:rPr>
              <a:t>这也是为什么比特币一火，显卡就涨价</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2822" name="Picture 7">
            <a:extLst>
              <a:ext uri="{FF2B5EF4-FFF2-40B4-BE49-F238E27FC236}">
                <a16:creationId xmlns:a16="http://schemas.microsoft.com/office/drawing/2014/main" id="{49F77587-556B-443B-9E99-16A9FF719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7" y="3192563"/>
            <a:ext cx="3783012" cy="283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矩形 2">
            <a:extLst>
              <a:ext uri="{FF2B5EF4-FFF2-40B4-BE49-F238E27FC236}">
                <a16:creationId xmlns:a16="http://schemas.microsoft.com/office/drawing/2014/main" id="{DC5A8374-A333-4ACA-8328-2E51B90356F2}"/>
              </a:ext>
            </a:extLst>
          </p:cNvPr>
          <p:cNvSpPr>
            <a:spLocks noChangeArrowheads="1"/>
          </p:cNvSpPr>
          <p:nvPr/>
        </p:nvSpPr>
        <p:spPr bwMode="auto">
          <a:xfrm>
            <a:off x="165100" y="6237288"/>
            <a:ext cx="555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t>ASIC(Application Specific Integrated Circuit)</a:t>
            </a:r>
            <a:r>
              <a:rPr lang="zh-CN" altLang="en-US" sz="1800"/>
              <a:t>矿机</a:t>
            </a:r>
          </a:p>
        </p:txBody>
      </p:sp>
      <p:sp>
        <p:nvSpPr>
          <p:cNvPr id="10"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1"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2"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3" name="灯片编号占位符 11">
            <a:extLst>
              <a:ext uri="{FF2B5EF4-FFF2-40B4-BE49-F238E27FC236}">
                <a16:creationId xmlns:a16="http://schemas.microsoft.com/office/drawing/2014/main" id="{68DAEA78-3AEB-4EA3-A4E1-E9A0978199DC}"/>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95727657"/>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3B552C-CCD2-4F4E-A0A5-18DA0494D130}"/>
              </a:ext>
            </a:extLst>
          </p:cNvPr>
          <p:cNvSpPr/>
          <p:nvPr/>
        </p:nvSpPr>
        <p:spPr>
          <a:xfrm>
            <a:off x="395535" y="2564904"/>
            <a:ext cx="8307139" cy="2308324"/>
          </a:xfrm>
          <a:prstGeom prst="rect">
            <a:avLst/>
          </a:prstGeom>
        </p:spPr>
        <p:txBody>
          <a:bodyPr wrap="square">
            <a:spAutoFit/>
          </a:bodyPr>
          <a:lstStyle/>
          <a:p>
            <a:pPr marL="457200" indent="-457200" eaLnBrk="1" hangingPunct="1">
              <a:buFontTx/>
              <a:buAutoNum type="arabicPeriod"/>
              <a:defRPr/>
            </a:pPr>
            <a:r>
              <a:rPr lang="zh-CN" altLang="en-US" sz="2400" dirty="0">
                <a:solidFill>
                  <a:srgbClr val="333333"/>
                </a:solidFill>
                <a:latin typeface="+mn-ea"/>
                <a:ea typeface="+mn-ea"/>
              </a:rPr>
              <a:t>首先，是我们的盖章机制，在密码学上叫做</a:t>
            </a:r>
            <a:r>
              <a:rPr lang="zh-CN" altLang="en-US" sz="2400" b="1" dirty="0">
                <a:solidFill>
                  <a:srgbClr val="FF0000"/>
                </a:solidFill>
                <a:latin typeface="+mn-ea"/>
                <a:ea typeface="+mn-ea"/>
              </a:rPr>
              <a:t>数字签名算法</a:t>
            </a:r>
            <a:r>
              <a:rPr lang="zh-CN" altLang="en-US" sz="2400" dirty="0">
                <a:solidFill>
                  <a:srgbClr val="333333"/>
                </a:solidFill>
                <a:latin typeface="+mn-ea"/>
                <a:ea typeface="+mn-ea"/>
              </a:rPr>
              <a:t>！即便是当下最优秀的计算机，也需要几百年才能破解。这个盖章机制能够证明汇款单确实是你本人签的！</a:t>
            </a:r>
            <a:endParaRPr lang="en-US" altLang="zh-CN" sz="2400" dirty="0">
              <a:solidFill>
                <a:srgbClr val="333333"/>
              </a:solidFill>
              <a:latin typeface="+mn-ea"/>
              <a:ea typeface="+mn-ea"/>
            </a:endParaRPr>
          </a:p>
          <a:p>
            <a:pPr marL="457200" indent="-457200" eaLnBrk="1" hangingPunct="1">
              <a:buFontTx/>
              <a:buAutoNum type="arabicPeriod"/>
              <a:defRPr/>
            </a:pPr>
            <a:r>
              <a:rPr lang="zh-CN" altLang="en-US" sz="2400" dirty="0">
                <a:solidFill>
                  <a:srgbClr val="333333"/>
                </a:solidFill>
                <a:latin typeface="+mn-ea"/>
                <a:ea typeface="+mn-ea"/>
              </a:rPr>
              <a:t>然后，我们的“每人一本账”的形式，能够确保账本安全，并且不被篡改</a:t>
            </a:r>
            <a:r>
              <a:rPr lang="en-US" altLang="zh-CN" sz="2400" dirty="0">
                <a:solidFill>
                  <a:srgbClr val="333333"/>
                </a:solidFill>
                <a:latin typeface="+mn-ea"/>
                <a:ea typeface="+mn-ea"/>
              </a:rPr>
              <a:t>(</a:t>
            </a:r>
            <a:r>
              <a:rPr lang="zh-CN" altLang="en-US" sz="2400" b="1" dirty="0">
                <a:solidFill>
                  <a:srgbClr val="FF0000"/>
                </a:solidFill>
                <a:latin typeface="+mn-ea"/>
                <a:ea typeface="+mn-ea"/>
              </a:rPr>
              <a:t>除非半数以上的村民都不干了，或者半数以上村民一起作假</a:t>
            </a:r>
            <a:r>
              <a:rPr lang="en-US" altLang="zh-CN" sz="2400" dirty="0">
                <a:solidFill>
                  <a:srgbClr val="333333"/>
                </a:solidFill>
                <a:latin typeface="+mn-ea"/>
                <a:ea typeface="+mn-ea"/>
              </a:rPr>
              <a:t>)</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p:txBody>
      </p:sp>
      <p:sp>
        <p:nvSpPr>
          <p:cNvPr id="8" name="矩形 7">
            <a:extLst>
              <a:ext uri="{FF2B5EF4-FFF2-40B4-BE49-F238E27FC236}">
                <a16:creationId xmlns:a16="http://schemas.microsoft.com/office/drawing/2014/main" id="{1F96AD96-D4D0-438F-B014-D850F71C15C4}"/>
              </a:ext>
            </a:extLst>
          </p:cNvPr>
          <p:cNvSpPr/>
          <p:nvPr/>
        </p:nvSpPr>
        <p:spPr>
          <a:xfrm>
            <a:off x="107950" y="1586239"/>
            <a:ext cx="5473700" cy="461963"/>
          </a:xfrm>
          <a:prstGeom prst="rect">
            <a:avLst/>
          </a:prstGeom>
        </p:spPr>
        <p:txBody>
          <a:bodyPr>
            <a:spAutoFit/>
          </a:bodyPr>
          <a:lstStyle/>
          <a:p>
            <a:pPr eaLnBrk="1" hangingPunct="1">
              <a:defRPr/>
            </a:pPr>
            <a:r>
              <a:rPr lang="zh-CN" altLang="en-US" sz="2400" dirty="0">
                <a:solidFill>
                  <a:srgbClr val="333333"/>
                </a:solidFill>
                <a:latin typeface="+mn-ea"/>
                <a:ea typeface="+mn-ea"/>
              </a:rPr>
              <a:t>最后，我们简单说说比特币为什么安全！</a:t>
            </a:r>
          </a:p>
        </p:txBody>
      </p:sp>
      <p:sp>
        <p:nvSpPr>
          <p:cNvPr id="9"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0"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1"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2" name="灯片编号占位符 11">
            <a:extLst>
              <a:ext uri="{FF2B5EF4-FFF2-40B4-BE49-F238E27FC236}">
                <a16:creationId xmlns:a16="http://schemas.microsoft.com/office/drawing/2014/main" id="{7CC48EA0-135D-4E5C-9F2A-101B7C0DB40A}"/>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753125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8793B1A-0A68-41AB-B5CA-08FCE9B2B25D}"/>
              </a:ext>
            </a:extLst>
          </p:cNvPr>
          <p:cNvSpPr/>
          <p:nvPr/>
        </p:nvSpPr>
        <p:spPr>
          <a:xfrm>
            <a:off x="539552" y="1976278"/>
            <a:ext cx="7848872" cy="830997"/>
          </a:xfrm>
          <a:prstGeom prst="rect">
            <a:avLst/>
          </a:prstGeom>
        </p:spPr>
        <p:txBody>
          <a:bodyPr wrap="square">
            <a:spAutoFit/>
          </a:bodyPr>
          <a:lstStyle/>
          <a:p>
            <a:pPr eaLnBrk="1" hangingPunct="1">
              <a:defRPr/>
            </a:pPr>
            <a:r>
              <a:rPr lang="zh-CN" altLang="en-US" sz="2400" dirty="0">
                <a:solidFill>
                  <a:srgbClr val="333333"/>
                </a:solidFill>
                <a:latin typeface="+mn-ea"/>
                <a:ea typeface="+mn-ea"/>
              </a:rPr>
              <a:t>如果我们要验证某一比记在账本中的汇款单有没有被造假，我们应该怎么办呢？</a:t>
            </a:r>
          </a:p>
        </p:txBody>
      </p:sp>
      <p:sp>
        <p:nvSpPr>
          <p:cNvPr id="17" name="矩形 16">
            <a:extLst>
              <a:ext uri="{FF2B5EF4-FFF2-40B4-BE49-F238E27FC236}">
                <a16:creationId xmlns:a16="http://schemas.microsoft.com/office/drawing/2014/main" id="{DCAAAF36-E463-4C04-A72C-8178C1DD9EEC}"/>
              </a:ext>
            </a:extLst>
          </p:cNvPr>
          <p:cNvSpPr/>
          <p:nvPr/>
        </p:nvSpPr>
        <p:spPr>
          <a:xfrm>
            <a:off x="611560" y="2925314"/>
            <a:ext cx="7776863" cy="830997"/>
          </a:xfrm>
          <a:prstGeom prst="rect">
            <a:avLst/>
          </a:prstGeom>
        </p:spPr>
        <p:txBody>
          <a:bodyPr wrap="square">
            <a:spAutoFit/>
          </a:bodyPr>
          <a:lstStyle/>
          <a:p>
            <a:pPr algn="just" eaLnBrk="1" hangingPunct="1">
              <a:defRPr/>
            </a:pPr>
            <a:r>
              <a:rPr lang="zh-CN" altLang="en-US" sz="2400" dirty="0">
                <a:solidFill>
                  <a:srgbClr val="333333"/>
                </a:solidFill>
                <a:latin typeface="+mn-ea"/>
                <a:ea typeface="+mn-ea"/>
              </a:rPr>
              <a:t>一般的想法，就是多找几个人的账本，然后大家找出要验证的汇款单</a:t>
            </a:r>
            <a:r>
              <a:rPr lang="en-US" altLang="zh-CN" sz="2400" dirty="0">
                <a:solidFill>
                  <a:srgbClr val="333333"/>
                </a:solidFill>
                <a:latin typeface="+mn-ea"/>
                <a:ea typeface="+mn-ea"/>
              </a:rPr>
              <a:t>(O(n))</a:t>
            </a:r>
            <a:r>
              <a:rPr lang="zh-CN" altLang="en-US" sz="2400" dirty="0">
                <a:solidFill>
                  <a:srgbClr val="333333"/>
                </a:solidFill>
                <a:latin typeface="+mn-ea"/>
                <a:ea typeface="+mn-ea"/>
              </a:rPr>
              <a:t>，当面对质，但是这样真的高效吗？</a:t>
            </a:r>
          </a:p>
        </p:txBody>
      </p:sp>
      <p:sp>
        <p:nvSpPr>
          <p:cNvPr id="18" name="矩形 17">
            <a:extLst>
              <a:ext uri="{FF2B5EF4-FFF2-40B4-BE49-F238E27FC236}">
                <a16:creationId xmlns:a16="http://schemas.microsoft.com/office/drawing/2014/main" id="{84B2847E-EE10-4757-A369-A5D3386D1F8C}"/>
              </a:ext>
            </a:extLst>
          </p:cNvPr>
          <p:cNvSpPr/>
          <p:nvPr/>
        </p:nvSpPr>
        <p:spPr>
          <a:xfrm>
            <a:off x="4932040" y="3992116"/>
            <a:ext cx="4070899" cy="2308324"/>
          </a:xfrm>
          <a:prstGeom prst="rect">
            <a:avLst/>
          </a:prstGeom>
        </p:spPr>
        <p:txBody>
          <a:bodyPr wrap="square">
            <a:spAutoFit/>
          </a:bodyPr>
          <a:lstStyle/>
          <a:p>
            <a:pPr marL="180000" indent="-180000" algn="just" eaLnBrk="1" hangingPunct="1">
              <a:buFont typeface="Arial" panose="020B0604020202020204" pitchFamily="34" charset="0"/>
              <a:buChar char="•"/>
              <a:defRPr/>
            </a:pPr>
            <a:r>
              <a:rPr lang="zh-CN" altLang="en-US" sz="2400" dirty="0">
                <a:solidFill>
                  <a:srgbClr val="333333"/>
                </a:solidFill>
                <a:latin typeface="+mn-ea"/>
                <a:ea typeface="+mn-ea"/>
              </a:rPr>
              <a:t>所以比特币引入了</a:t>
            </a:r>
            <a:r>
              <a:rPr lang="en-US" altLang="zh-CN" sz="2400" dirty="0">
                <a:solidFill>
                  <a:srgbClr val="333333"/>
                </a:solidFill>
                <a:latin typeface="+mn-ea"/>
                <a:ea typeface="+mn-ea"/>
              </a:rPr>
              <a:t>merkle</a:t>
            </a:r>
            <a:r>
              <a:rPr lang="zh-CN" altLang="en-US" sz="2400" dirty="0">
                <a:solidFill>
                  <a:srgbClr val="333333"/>
                </a:solidFill>
                <a:latin typeface="+mn-ea"/>
                <a:ea typeface="+mn-ea"/>
              </a:rPr>
              <a:t>树，它是比特币实际使用的存储方式。</a:t>
            </a:r>
            <a:endParaRPr lang="en-US" altLang="zh-CN" sz="2400" dirty="0">
              <a:solidFill>
                <a:srgbClr val="333333"/>
              </a:solidFill>
              <a:latin typeface="+mn-ea"/>
              <a:ea typeface="+mn-ea"/>
            </a:endParaRPr>
          </a:p>
          <a:p>
            <a:pPr marL="180000" indent="-180000" algn="just" eaLnBrk="1" hangingPunct="1">
              <a:buFont typeface="Arial" panose="020B0604020202020204" pitchFamily="34" charset="0"/>
              <a:buChar char="•"/>
              <a:defRPr/>
            </a:pPr>
            <a:r>
              <a:rPr lang="zh-CN" altLang="en-US" sz="2400" dirty="0">
                <a:solidFill>
                  <a:srgbClr val="333333"/>
                </a:solidFill>
                <a:latin typeface="+mn-ea"/>
                <a:ea typeface="+mn-ea"/>
              </a:rPr>
              <a:t>在树形结构中，每个节点之间会存在父</a:t>
            </a:r>
            <a:r>
              <a:rPr lang="en-US" altLang="zh-CN" sz="2400" dirty="0">
                <a:solidFill>
                  <a:srgbClr val="333333"/>
                </a:solidFill>
                <a:latin typeface="+mn-ea"/>
                <a:ea typeface="+mn-ea"/>
              </a:rPr>
              <a:t>-</a:t>
            </a:r>
            <a:r>
              <a:rPr lang="zh-CN" altLang="en-US" sz="2400" dirty="0">
                <a:solidFill>
                  <a:srgbClr val="333333"/>
                </a:solidFill>
                <a:latin typeface="+mn-ea"/>
                <a:ea typeface="+mn-ea"/>
              </a:rPr>
              <a:t>子关系</a:t>
            </a:r>
            <a:r>
              <a:rPr lang="en-US" altLang="zh-CN" sz="2400" dirty="0">
                <a:solidFill>
                  <a:srgbClr val="333333"/>
                </a:solidFill>
                <a:latin typeface="+mn-ea"/>
                <a:ea typeface="+mn-ea"/>
              </a:rPr>
              <a:t>(</a:t>
            </a:r>
            <a:r>
              <a:rPr lang="zh-CN" altLang="en-US" sz="2400" dirty="0">
                <a:solidFill>
                  <a:srgbClr val="333333"/>
                </a:solidFill>
                <a:latin typeface="+mn-ea"/>
                <a:ea typeface="+mn-ea"/>
              </a:rPr>
              <a:t>箭头</a:t>
            </a:r>
            <a:r>
              <a:rPr lang="en-US" altLang="zh-CN" sz="2400" dirty="0">
                <a:solidFill>
                  <a:srgbClr val="333333"/>
                </a:solidFill>
                <a:latin typeface="+mn-ea"/>
                <a:ea typeface="+mn-ea"/>
              </a:rPr>
              <a:t>)</a:t>
            </a:r>
            <a:r>
              <a:rPr lang="zh-CN" altLang="en-US" sz="2400" dirty="0">
                <a:solidFill>
                  <a:srgbClr val="333333"/>
                </a:solidFill>
                <a:latin typeface="+mn-ea"/>
                <a:ea typeface="+mn-ea"/>
              </a:rPr>
              <a:t>，循着关系去搜索十分快速。</a:t>
            </a:r>
          </a:p>
        </p:txBody>
      </p:sp>
      <p:pic>
        <p:nvPicPr>
          <p:cNvPr id="19" name="图片 9">
            <a:extLst>
              <a:ext uri="{FF2B5EF4-FFF2-40B4-BE49-F238E27FC236}">
                <a16:creationId xmlns:a16="http://schemas.microsoft.com/office/drawing/2014/main" id="{4269D602-4791-4593-B988-13F1C1FE3DE1}"/>
              </a:ext>
            </a:extLst>
          </p:cNvPr>
          <p:cNvPicPr>
            <a:picLocks noChangeAspect="1"/>
          </p:cNvPicPr>
          <p:nvPr/>
        </p:nvPicPr>
        <p:blipFill>
          <a:blip r:embed="rId2">
            <a:extLst>
              <a:ext uri="{28A0092B-C50C-407E-A947-70E740481C1C}">
                <a14:useLocalDpi xmlns:a14="http://schemas.microsoft.com/office/drawing/2010/main" val="0"/>
              </a:ext>
            </a:extLst>
          </a:blip>
          <a:srcRect r="3151"/>
          <a:stretch>
            <a:fillRect/>
          </a:stretch>
        </p:blipFill>
        <p:spPr bwMode="auto">
          <a:xfrm>
            <a:off x="539552" y="4065830"/>
            <a:ext cx="4280567" cy="243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24"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25"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D6D5F263-0AB9-4E1F-87BB-B6BF543530C1}"/>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6017645"/>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09AEA7C-A7A4-4124-87C9-3FFE54FB5EE9}"/>
              </a:ext>
            </a:extLst>
          </p:cNvPr>
          <p:cNvSpPr/>
          <p:nvPr/>
        </p:nvSpPr>
        <p:spPr>
          <a:xfrm>
            <a:off x="5861050" y="2276872"/>
            <a:ext cx="3081338" cy="830263"/>
          </a:xfrm>
          <a:prstGeom prst="rect">
            <a:avLst/>
          </a:prstGeom>
        </p:spPr>
        <p:txBody>
          <a:bodyPr>
            <a:spAutoFit/>
          </a:bodyPr>
          <a:lstStyle/>
          <a:p>
            <a:pPr eaLnBrk="1" hangingPunct="1">
              <a:defRPr/>
            </a:pPr>
            <a:r>
              <a:rPr lang="zh-CN" altLang="en-US" sz="2400" dirty="0">
                <a:solidFill>
                  <a:srgbClr val="333333"/>
                </a:solidFill>
                <a:latin typeface="+mn-ea"/>
                <a:ea typeface="+mn-ea"/>
              </a:rPr>
              <a:t>底下的每一份交易都是一张汇款单。</a:t>
            </a:r>
          </a:p>
        </p:txBody>
      </p:sp>
      <p:pic>
        <p:nvPicPr>
          <p:cNvPr id="171012" name="图片 9">
            <a:extLst>
              <a:ext uri="{FF2B5EF4-FFF2-40B4-BE49-F238E27FC236}">
                <a16:creationId xmlns:a16="http://schemas.microsoft.com/office/drawing/2014/main" id="{735EA8CB-B2EB-4E1D-AFF8-68EFF6B624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780928"/>
            <a:ext cx="572452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3343F5DD-DAB3-4A2E-B32F-DFD2367EC3D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A81C7D11-CDE7-485B-BEC0-02EB43974081}"/>
              </a:ext>
            </a:extLst>
          </p:cNvPr>
          <p:cNvSpPr/>
          <p:nvPr/>
        </p:nvSpPr>
        <p:spPr>
          <a:xfrm>
            <a:off x="5879290" y="3341192"/>
            <a:ext cx="3081338" cy="1200150"/>
          </a:xfrm>
          <a:prstGeom prst="rect">
            <a:avLst/>
          </a:prstGeom>
        </p:spPr>
        <p:txBody>
          <a:bodyPr>
            <a:spAutoFit/>
          </a:bodyPr>
          <a:lstStyle/>
          <a:p>
            <a:pPr algn="just" eaLnBrk="1" hangingPunct="1">
              <a:defRPr/>
            </a:pPr>
            <a:r>
              <a:rPr lang="zh-CN" altLang="en-US" sz="2400" dirty="0">
                <a:solidFill>
                  <a:srgbClr val="333333"/>
                </a:solidFill>
                <a:latin typeface="+mn-ea"/>
                <a:ea typeface="+mn-ea"/>
              </a:rPr>
              <a:t>每一份</a:t>
            </a:r>
            <a:r>
              <a:rPr lang="en-US" altLang="zh-CN" sz="2400" dirty="0">
                <a:solidFill>
                  <a:srgbClr val="333333"/>
                </a:solidFill>
                <a:latin typeface="+mn-ea"/>
                <a:ea typeface="+mn-ea"/>
              </a:rPr>
              <a:t>Hash{</a:t>
            </a:r>
            <a:r>
              <a:rPr lang="zh-CN" altLang="en-US" sz="2400" dirty="0">
                <a:solidFill>
                  <a:srgbClr val="333333"/>
                </a:solidFill>
                <a:latin typeface="+mn-ea"/>
                <a:ea typeface="+mn-ea"/>
              </a:rPr>
              <a:t>数字</a:t>
            </a:r>
            <a:r>
              <a:rPr lang="en-US" altLang="zh-CN" sz="2400" dirty="0">
                <a:solidFill>
                  <a:srgbClr val="333333"/>
                </a:solidFill>
                <a:latin typeface="+mn-ea"/>
                <a:ea typeface="+mn-ea"/>
              </a:rPr>
              <a:t>}</a:t>
            </a:r>
            <a:r>
              <a:rPr lang="zh-CN" altLang="en-US" sz="2400" dirty="0">
                <a:solidFill>
                  <a:srgbClr val="333333"/>
                </a:solidFill>
                <a:latin typeface="+mn-ea"/>
                <a:ea typeface="+mn-ea"/>
              </a:rPr>
              <a:t>，都是对下一个节点使用哈希算法的结果。</a:t>
            </a:r>
          </a:p>
        </p:txBody>
      </p:sp>
      <p:sp>
        <p:nvSpPr>
          <p:cNvPr id="10" name="矩形 9">
            <a:extLst>
              <a:ext uri="{FF2B5EF4-FFF2-40B4-BE49-F238E27FC236}">
                <a16:creationId xmlns:a16="http://schemas.microsoft.com/office/drawing/2014/main" id="{F4B836E2-4B0F-4FA8-B230-C265F732F0DD}"/>
              </a:ext>
            </a:extLst>
          </p:cNvPr>
          <p:cNvSpPr/>
          <p:nvPr/>
        </p:nvSpPr>
        <p:spPr>
          <a:xfrm>
            <a:off x="5879290" y="4788350"/>
            <a:ext cx="3081338" cy="1570037"/>
          </a:xfrm>
          <a:prstGeom prst="rect">
            <a:avLst/>
          </a:prstGeom>
        </p:spPr>
        <p:txBody>
          <a:bodyPr>
            <a:spAutoFit/>
          </a:bodyPr>
          <a:lstStyle/>
          <a:p>
            <a:pPr eaLnBrk="1" hangingPunct="1">
              <a:defRPr/>
            </a:pPr>
            <a:r>
              <a:rPr lang="en-US" altLang="zh-CN" sz="2400" dirty="0">
                <a:solidFill>
                  <a:srgbClr val="333333"/>
                </a:solidFill>
                <a:latin typeface="+mn-ea"/>
                <a:ea typeface="+mn-ea"/>
              </a:rPr>
              <a:t>Merkle</a:t>
            </a:r>
            <a:r>
              <a:rPr lang="zh-CN" altLang="en-US" sz="2400" dirty="0">
                <a:solidFill>
                  <a:srgbClr val="333333"/>
                </a:solidFill>
                <a:latin typeface="+mn-ea"/>
                <a:ea typeface="+mn-ea"/>
              </a:rPr>
              <a:t>树就是这样层层哈希上来，最后会聚集到一个点上来，这个点叫做</a:t>
            </a:r>
            <a:r>
              <a:rPr lang="en-US" altLang="zh-CN" sz="2400" dirty="0">
                <a:solidFill>
                  <a:srgbClr val="333333"/>
                </a:solidFill>
                <a:latin typeface="+mn-ea"/>
                <a:ea typeface="+mn-ea"/>
              </a:rPr>
              <a:t>merkle</a:t>
            </a:r>
            <a:r>
              <a:rPr lang="zh-CN" altLang="en-US" sz="2400" dirty="0">
                <a:solidFill>
                  <a:srgbClr val="333333"/>
                </a:solidFill>
                <a:latin typeface="+mn-ea"/>
                <a:ea typeface="+mn-ea"/>
              </a:rPr>
              <a:t>根。</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2"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3" name="灯片编号占位符 11">
            <a:extLst>
              <a:ext uri="{FF2B5EF4-FFF2-40B4-BE49-F238E27FC236}">
                <a16:creationId xmlns:a16="http://schemas.microsoft.com/office/drawing/2014/main" id="{07C3524E-BAA4-46E6-9F8E-D5C748EDE795}"/>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88313737"/>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8BE0C61-1973-492A-A35A-60FDFF4D0BEE}"/>
              </a:ext>
            </a:extLst>
          </p:cNvPr>
          <p:cNvSpPr/>
          <p:nvPr/>
        </p:nvSpPr>
        <p:spPr>
          <a:xfrm>
            <a:off x="5861050" y="1652736"/>
            <a:ext cx="3081338" cy="1570038"/>
          </a:xfrm>
          <a:prstGeom prst="rect">
            <a:avLst/>
          </a:prstGeom>
        </p:spPr>
        <p:txBody>
          <a:bodyPr>
            <a:spAutoFit/>
          </a:bodyPr>
          <a:lstStyle/>
          <a:p>
            <a:pPr eaLnBrk="1" hangingPunct="1">
              <a:defRPr/>
            </a:pPr>
            <a:r>
              <a:rPr lang="en-US" altLang="zh-CN" sz="2400" dirty="0">
                <a:solidFill>
                  <a:srgbClr val="333333"/>
                </a:solidFill>
                <a:latin typeface="+mn-ea"/>
                <a:ea typeface="+mn-ea"/>
              </a:rPr>
              <a:t>Q: </a:t>
            </a:r>
            <a:r>
              <a:rPr lang="zh-CN" altLang="en-US" sz="2400" dirty="0">
                <a:solidFill>
                  <a:srgbClr val="333333"/>
                </a:solidFill>
                <a:latin typeface="+mn-ea"/>
                <a:ea typeface="+mn-ea"/>
              </a:rPr>
              <a:t>那么我们现在怎么验证一比交易呢？假如要验证区块结构图中交易</a:t>
            </a:r>
            <a:r>
              <a:rPr lang="en-US" altLang="zh-CN" sz="2400" dirty="0">
                <a:solidFill>
                  <a:srgbClr val="333333"/>
                </a:solidFill>
                <a:latin typeface="+mn-ea"/>
                <a:ea typeface="+mn-ea"/>
              </a:rPr>
              <a:t>6</a:t>
            </a:r>
            <a:r>
              <a:rPr lang="zh-CN" altLang="en-US" sz="2400" dirty="0">
                <a:solidFill>
                  <a:srgbClr val="333333"/>
                </a:solidFill>
                <a:latin typeface="+mn-ea"/>
                <a:ea typeface="+mn-ea"/>
              </a:rPr>
              <a:t>。</a:t>
            </a:r>
          </a:p>
        </p:txBody>
      </p:sp>
      <p:pic>
        <p:nvPicPr>
          <p:cNvPr id="175108" name="图片 9">
            <a:extLst>
              <a:ext uri="{FF2B5EF4-FFF2-40B4-BE49-F238E27FC236}">
                <a16:creationId xmlns:a16="http://schemas.microsoft.com/office/drawing/2014/main" id="{BCF0B8B5-88CB-4490-9F15-F7E100FD3F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420938"/>
            <a:ext cx="572452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9" name="文本框 3">
            <a:extLst>
              <a:ext uri="{FF2B5EF4-FFF2-40B4-BE49-F238E27FC236}">
                <a16:creationId xmlns:a16="http://schemas.microsoft.com/office/drawing/2014/main" id="{C5FB71E6-C87E-495D-AE31-DEE17E1AAE06}"/>
              </a:ext>
            </a:extLst>
          </p:cNvPr>
          <p:cNvSpPr txBox="1">
            <a:spLocks noChangeArrowheads="1"/>
          </p:cNvSpPr>
          <p:nvPr/>
        </p:nvSpPr>
        <p:spPr bwMode="auto">
          <a:xfrm>
            <a:off x="2339975" y="2051050"/>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Merkle</a:t>
            </a:r>
            <a:r>
              <a:rPr lang="zh-CN" altLang="en-US" sz="1800">
                <a:latin typeface="Arial" panose="020B0604020202020204" pitchFamily="34" charset="0"/>
                <a:ea typeface="宋体" panose="02010600030101010101" pitchFamily="2" charset="-122"/>
              </a:rPr>
              <a:t>根</a:t>
            </a:r>
          </a:p>
        </p:txBody>
      </p:sp>
      <p:sp>
        <p:nvSpPr>
          <p:cNvPr id="10" name="矩形 9">
            <a:extLst>
              <a:ext uri="{FF2B5EF4-FFF2-40B4-BE49-F238E27FC236}">
                <a16:creationId xmlns:a16="http://schemas.microsoft.com/office/drawing/2014/main" id="{095E0D3F-44B2-4E19-B589-027FD3A9A940}"/>
              </a:ext>
            </a:extLst>
          </p:cNvPr>
          <p:cNvSpPr/>
          <p:nvPr/>
        </p:nvSpPr>
        <p:spPr>
          <a:xfrm>
            <a:off x="5882630" y="3371765"/>
            <a:ext cx="3081338" cy="3046413"/>
          </a:xfrm>
          <a:prstGeom prst="rect">
            <a:avLst/>
          </a:prstGeom>
        </p:spPr>
        <p:txBody>
          <a:bodyPr>
            <a:spAutoFit/>
          </a:bodyPr>
          <a:lstStyle/>
          <a:p>
            <a:pPr algn="just" eaLnBrk="1" hangingPunct="1">
              <a:defRPr/>
            </a:pPr>
            <a:r>
              <a:rPr lang="en-US" altLang="zh-CN" sz="2400" dirty="0">
                <a:solidFill>
                  <a:srgbClr val="333333"/>
                </a:solidFill>
                <a:latin typeface="+mn-ea"/>
                <a:ea typeface="+mn-ea"/>
              </a:rPr>
              <a:t>A: </a:t>
            </a:r>
            <a:r>
              <a:rPr lang="zh-CN" altLang="en-US" sz="2400" dirty="0">
                <a:solidFill>
                  <a:srgbClr val="333333"/>
                </a:solidFill>
                <a:latin typeface="+mn-ea"/>
                <a:ea typeface="+mn-ea"/>
              </a:rPr>
              <a:t>只需要从交易</a:t>
            </a:r>
            <a:r>
              <a:rPr lang="en-US" altLang="zh-CN" sz="2400" dirty="0">
                <a:solidFill>
                  <a:srgbClr val="333333"/>
                </a:solidFill>
                <a:latin typeface="+mn-ea"/>
                <a:ea typeface="+mn-ea"/>
              </a:rPr>
              <a:t>6</a:t>
            </a:r>
            <a:r>
              <a:rPr lang="zh-CN" altLang="en-US" sz="2400" dirty="0">
                <a:solidFill>
                  <a:srgbClr val="333333"/>
                </a:solidFill>
                <a:latin typeface="+mn-ea"/>
                <a:ea typeface="+mn-ea"/>
              </a:rPr>
              <a:t>哈希值沿</a:t>
            </a:r>
            <a:r>
              <a:rPr lang="en-US" altLang="zh-CN" sz="2400" dirty="0">
                <a:solidFill>
                  <a:srgbClr val="333333"/>
                </a:solidFill>
                <a:latin typeface="+mn-ea"/>
                <a:ea typeface="+mn-ea"/>
              </a:rPr>
              <a:t>Merkle</a:t>
            </a:r>
            <a:r>
              <a:rPr lang="zh-CN" altLang="en-US" sz="2400" dirty="0">
                <a:solidFill>
                  <a:srgbClr val="333333"/>
                </a:solidFill>
                <a:latin typeface="+mn-ea"/>
                <a:ea typeface="+mn-ea"/>
              </a:rPr>
              <a:t>树上溯至区块头根哈希处的哈希序列 </a:t>
            </a:r>
            <a:r>
              <a:rPr lang="en-US" altLang="zh-CN" sz="2400" dirty="0">
                <a:solidFill>
                  <a:srgbClr val="333333"/>
                </a:solidFill>
                <a:latin typeface="+mn-ea"/>
                <a:ea typeface="+mn-ea"/>
              </a:rPr>
              <a:t>(</a:t>
            </a:r>
            <a:r>
              <a:rPr lang="zh-CN" altLang="en-US" sz="2400" dirty="0">
                <a:solidFill>
                  <a:srgbClr val="333333"/>
                </a:solidFill>
                <a:latin typeface="+mn-ea"/>
                <a:ea typeface="+mn-ea"/>
              </a:rPr>
              <a:t>即</a:t>
            </a:r>
            <a:r>
              <a:rPr lang="en-US" altLang="zh-CN" sz="2400" dirty="0">
                <a:solidFill>
                  <a:srgbClr val="333333"/>
                </a:solidFill>
                <a:latin typeface="+mn-ea"/>
                <a:ea typeface="+mn-ea"/>
              </a:rPr>
              <a:t>Hash6, 5, 56, 78, 5678, 1234</a:t>
            </a:r>
            <a:r>
              <a:rPr lang="zh-CN" altLang="en-US" sz="2400" dirty="0">
                <a:solidFill>
                  <a:srgbClr val="333333"/>
                </a:solidFill>
                <a:latin typeface="+mn-ea"/>
                <a:ea typeface="+mn-ea"/>
              </a:rPr>
              <a:t>，</a:t>
            </a:r>
            <a:r>
              <a:rPr lang="en-US" altLang="zh-CN" sz="2400" dirty="0">
                <a:solidFill>
                  <a:srgbClr val="333333"/>
                </a:solidFill>
                <a:latin typeface="+mn-ea"/>
                <a:ea typeface="+mn-ea"/>
              </a:rPr>
              <a:t>1-8) </a:t>
            </a:r>
            <a:r>
              <a:rPr lang="zh-CN" altLang="en-US" sz="2400" dirty="0">
                <a:solidFill>
                  <a:srgbClr val="333333"/>
                </a:solidFill>
                <a:latin typeface="+mn-ea"/>
                <a:ea typeface="+mn-ea"/>
              </a:rPr>
              <a:t>来确认交易的存在性和正确性即可。</a:t>
            </a:r>
          </a:p>
        </p:txBody>
      </p:sp>
      <p:sp>
        <p:nvSpPr>
          <p:cNvPr id="2" name="矩形 1"/>
          <p:cNvSpPr/>
          <p:nvPr/>
        </p:nvSpPr>
        <p:spPr>
          <a:xfrm>
            <a:off x="396465" y="5625197"/>
            <a:ext cx="5039544" cy="646331"/>
          </a:xfrm>
          <a:prstGeom prst="rect">
            <a:avLst/>
          </a:prstGeom>
        </p:spPr>
        <p:txBody>
          <a:bodyPr wrap="square">
            <a:spAutoFit/>
          </a:bodyPr>
          <a:lstStyle/>
          <a:p>
            <a:pPr eaLnBrk="1" hangingPunct="1">
              <a:defRPr/>
            </a:pPr>
            <a:r>
              <a:rPr lang="zh-CN" altLang="en-US" dirty="0">
                <a:solidFill>
                  <a:srgbClr val="333333"/>
                </a:solidFill>
                <a:latin typeface="+mn-ea"/>
                <a:ea typeface="+mn-ea"/>
              </a:rPr>
              <a:t>在</a:t>
            </a:r>
            <a:r>
              <a:rPr lang="en-US" altLang="zh-CN" dirty="0">
                <a:solidFill>
                  <a:srgbClr val="333333"/>
                </a:solidFill>
                <a:latin typeface="+mn-ea"/>
                <a:ea typeface="+mn-ea"/>
              </a:rPr>
              <a:t>N</a:t>
            </a:r>
            <a:r>
              <a:rPr lang="zh-CN" altLang="en-US" dirty="0">
                <a:solidFill>
                  <a:srgbClr val="333333"/>
                </a:solidFill>
                <a:latin typeface="+mn-ea"/>
                <a:ea typeface="+mn-ea"/>
              </a:rPr>
              <a:t>个交易组成的区块中确认任一交易只需要计算</a:t>
            </a:r>
            <a:r>
              <a:rPr lang="en-US" altLang="zh-CN" dirty="0">
                <a:solidFill>
                  <a:srgbClr val="333333"/>
                </a:solidFill>
                <a:latin typeface="+mn-ea"/>
                <a:ea typeface="+mn-ea"/>
              </a:rPr>
              <a:t>O(log2(N))</a:t>
            </a:r>
            <a:r>
              <a:rPr lang="zh-CN" altLang="en-US" dirty="0">
                <a:solidFill>
                  <a:srgbClr val="333333"/>
                </a:solidFill>
                <a:latin typeface="+mn-ea"/>
                <a:ea typeface="+mn-ea"/>
              </a:rPr>
              <a:t>个字节的哈希值，非常快速高效</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2"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3"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4" name="灯片编号占位符 11">
            <a:extLst>
              <a:ext uri="{FF2B5EF4-FFF2-40B4-BE49-F238E27FC236}">
                <a16:creationId xmlns:a16="http://schemas.microsoft.com/office/drawing/2014/main" id="{3196FC6C-6671-40BE-A4A3-13B85901A8CF}"/>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36125919"/>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6965BEA-DFCB-4B86-AE50-5A5F81F7C310}"/>
              </a:ext>
            </a:extLst>
          </p:cNvPr>
          <p:cNvSpPr/>
          <p:nvPr/>
        </p:nvSpPr>
        <p:spPr>
          <a:xfrm>
            <a:off x="395287" y="1749770"/>
            <a:ext cx="8353425" cy="461963"/>
          </a:xfrm>
          <a:prstGeom prst="rect">
            <a:avLst/>
          </a:prstGeom>
        </p:spPr>
        <p:txBody>
          <a:bodyPr>
            <a:spAutoFit/>
          </a:bodyPr>
          <a:lstStyle/>
          <a:p>
            <a:pPr eaLnBrk="1" hangingPunct="1">
              <a:defRPr/>
            </a:pPr>
            <a:r>
              <a:rPr lang="zh-CN" altLang="en-US" sz="2400" dirty="0">
                <a:solidFill>
                  <a:srgbClr val="333333"/>
                </a:solidFill>
                <a:latin typeface="+mn-ea"/>
                <a:ea typeface="+mn-ea"/>
              </a:rPr>
              <a:t>通过使用</a:t>
            </a:r>
            <a:r>
              <a:rPr lang="en-US" altLang="zh-CN" sz="2400" dirty="0">
                <a:solidFill>
                  <a:srgbClr val="333333"/>
                </a:solidFill>
                <a:latin typeface="+mn-ea"/>
                <a:ea typeface="+mn-ea"/>
              </a:rPr>
              <a:t>merkle</a:t>
            </a:r>
            <a:r>
              <a:rPr lang="zh-CN" altLang="en-US" sz="2400" dirty="0">
                <a:solidFill>
                  <a:srgbClr val="333333"/>
                </a:solidFill>
                <a:latin typeface="+mn-ea"/>
                <a:ea typeface="+mn-ea"/>
              </a:rPr>
              <a:t>树的结构，我们把区块分成</a:t>
            </a:r>
            <a:r>
              <a:rPr lang="zh-CN" altLang="en-US" sz="2400" b="1" dirty="0">
                <a:solidFill>
                  <a:srgbClr val="FF0000"/>
                </a:solidFill>
                <a:latin typeface="+mn-ea"/>
                <a:ea typeface="+mn-ea"/>
              </a:rPr>
              <a:t>区块头</a:t>
            </a:r>
            <a:r>
              <a:rPr lang="zh-CN" altLang="en-US" sz="2400" dirty="0">
                <a:solidFill>
                  <a:srgbClr val="333333"/>
                </a:solidFill>
                <a:latin typeface="+mn-ea"/>
                <a:ea typeface="+mn-ea"/>
              </a:rPr>
              <a:t>和</a:t>
            </a:r>
            <a:r>
              <a:rPr lang="zh-CN" altLang="en-US" sz="2400" b="1" dirty="0">
                <a:solidFill>
                  <a:srgbClr val="FF0000"/>
                </a:solidFill>
                <a:latin typeface="+mn-ea"/>
                <a:ea typeface="+mn-ea"/>
              </a:rPr>
              <a:t>区块体</a:t>
            </a:r>
          </a:p>
        </p:txBody>
      </p:sp>
      <p:pic>
        <p:nvPicPr>
          <p:cNvPr id="178180" name="图片 2">
            <a:extLst>
              <a:ext uri="{FF2B5EF4-FFF2-40B4-BE49-F238E27FC236}">
                <a16:creationId xmlns:a16="http://schemas.microsoft.com/office/drawing/2014/main" id="{DE27EBEB-17D9-4F3B-973E-2651598EBC63}"/>
              </a:ext>
            </a:extLst>
          </p:cNvPr>
          <p:cNvPicPr>
            <a:picLocks noChangeAspect="1"/>
          </p:cNvPicPr>
          <p:nvPr/>
        </p:nvPicPr>
        <p:blipFill>
          <a:blip r:embed="rId2">
            <a:extLst>
              <a:ext uri="{28A0092B-C50C-407E-A947-70E740481C1C}">
                <a14:useLocalDpi xmlns:a14="http://schemas.microsoft.com/office/drawing/2010/main" val="0"/>
              </a:ext>
            </a:extLst>
          </a:blip>
          <a:srcRect t="1643" b="4768"/>
          <a:stretch>
            <a:fillRect/>
          </a:stretch>
        </p:blipFill>
        <p:spPr bwMode="auto">
          <a:xfrm>
            <a:off x="2051720" y="2420888"/>
            <a:ext cx="4968552" cy="27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1ED2DB0A-03D5-4F4F-8040-E4783B6C1A04}"/>
              </a:ext>
            </a:extLst>
          </p:cNvPr>
          <p:cNvSpPr/>
          <p:nvPr/>
        </p:nvSpPr>
        <p:spPr>
          <a:xfrm>
            <a:off x="365255" y="5517232"/>
            <a:ext cx="8383457" cy="830263"/>
          </a:xfrm>
          <a:prstGeom prst="rect">
            <a:avLst/>
          </a:prstGeom>
        </p:spPr>
        <p:txBody>
          <a:bodyPr wrap="square">
            <a:spAutoFit/>
          </a:bodyPr>
          <a:lstStyle/>
          <a:p>
            <a:pPr eaLnBrk="1" hangingPunct="1">
              <a:defRPr/>
            </a:pPr>
            <a:r>
              <a:rPr lang="zh-CN" altLang="en-US" sz="2400" dirty="0">
                <a:solidFill>
                  <a:srgbClr val="333333"/>
                </a:solidFill>
                <a:latin typeface="+mn-ea"/>
                <a:ea typeface="+mn-ea"/>
              </a:rPr>
              <a:t>区块头记录了整个区块的整体信息，包括一个</a:t>
            </a:r>
            <a:r>
              <a:rPr lang="en-US" altLang="zh-CN" sz="2400" dirty="0">
                <a:solidFill>
                  <a:srgbClr val="333333"/>
                </a:solidFill>
                <a:latin typeface="+mn-ea"/>
                <a:ea typeface="+mn-ea"/>
              </a:rPr>
              <a:t>merkle</a:t>
            </a:r>
            <a:r>
              <a:rPr lang="zh-CN" altLang="en-US" sz="2400" dirty="0">
                <a:solidFill>
                  <a:srgbClr val="333333"/>
                </a:solidFill>
                <a:latin typeface="+mn-ea"/>
                <a:ea typeface="+mn-ea"/>
              </a:rPr>
              <a:t>树的头，而区块体记录了整个</a:t>
            </a:r>
            <a:r>
              <a:rPr lang="en-US" altLang="zh-CN" sz="2400" dirty="0">
                <a:solidFill>
                  <a:srgbClr val="333333"/>
                </a:solidFill>
                <a:latin typeface="+mn-ea"/>
                <a:ea typeface="+mn-ea"/>
              </a:rPr>
              <a:t>merkle</a:t>
            </a:r>
            <a:r>
              <a:rPr lang="zh-CN" altLang="en-US" sz="2400" dirty="0">
                <a:solidFill>
                  <a:srgbClr val="333333"/>
                </a:solidFill>
                <a:latin typeface="+mn-ea"/>
                <a:ea typeface="+mn-ea"/>
              </a:rPr>
              <a:t>树。</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2"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3"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4" name="灯片编号占位符 11">
            <a:extLst>
              <a:ext uri="{FF2B5EF4-FFF2-40B4-BE49-F238E27FC236}">
                <a16:creationId xmlns:a16="http://schemas.microsoft.com/office/drawing/2014/main" id="{7F711CDF-F3D5-45CF-B0DE-D643390B4539}"/>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87284782"/>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933F5A0-B8C7-40FF-8C48-E85D4BDD75B5}"/>
              </a:ext>
            </a:extLst>
          </p:cNvPr>
          <p:cNvSpPr/>
          <p:nvPr/>
        </p:nvSpPr>
        <p:spPr>
          <a:xfrm>
            <a:off x="539552" y="1844824"/>
            <a:ext cx="6985198" cy="1570037"/>
          </a:xfrm>
          <a:prstGeom prst="rect">
            <a:avLst/>
          </a:prstGeom>
        </p:spPr>
        <p:txBody>
          <a:bodyPr wrap="square">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我们平时只要随身携带区块头就可以了</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当需要的时候再通过</a:t>
            </a:r>
            <a:r>
              <a:rPr lang="en-US" altLang="zh-CN" sz="2400" dirty="0">
                <a:solidFill>
                  <a:srgbClr val="333333"/>
                </a:solidFill>
                <a:latin typeface="+mn-ea"/>
                <a:ea typeface="+mn-ea"/>
              </a:rPr>
              <a:t>merkle</a:t>
            </a:r>
            <a:r>
              <a:rPr lang="zh-CN" altLang="en-US" sz="2400" dirty="0">
                <a:solidFill>
                  <a:srgbClr val="333333"/>
                </a:solidFill>
                <a:latin typeface="+mn-ea"/>
                <a:ea typeface="+mn-ea"/>
              </a:rPr>
              <a:t>根去寻找需要验证的交易</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这也叫比特币的</a:t>
            </a:r>
            <a:r>
              <a:rPr lang="zh-CN" altLang="en-US" sz="2400" b="1" dirty="0">
                <a:solidFill>
                  <a:srgbClr val="FF0000"/>
                </a:solidFill>
                <a:latin typeface="+mn-ea"/>
                <a:ea typeface="+mn-ea"/>
              </a:rPr>
              <a:t>简化支付验证</a:t>
            </a:r>
            <a:r>
              <a:rPr lang="zh-CN" altLang="en-US" sz="2400" dirty="0">
                <a:solidFill>
                  <a:srgbClr val="333333"/>
                </a:solidFill>
                <a:latin typeface="+mn-ea"/>
                <a:ea typeface="+mn-ea"/>
              </a:rPr>
              <a:t>技术</a:t>
            </a:r>
          </a:p>
        </p:txBody>
      </p:sp>
      <p:sp>
        <p:nvSpPr>
          <p:cNvPr id="9" name="矩形 8">
            <a:extLst>
              <a:ext uri="{FF2B5EF4-FFF2-40B4-BE49-F238E27FC236}">
                <a16:creationId xmlns:a16="http://schemas.microsoft.com/office/drawing/2014/main" id="{02F7B339-AA64-4FFD-97A4-7305629943A7}"/>
              </a:ext>
            </a:extLst>
          </p:cNvPr>
          <p:cNvSpPr/>
          <p:nvPr/>
        </p:nvSpPr>
        <p:spPr>
          <a:xfrm>
            <a:off x="568152" y="3651349"/>
            <a:ext cx="8064500" cy="2678113"/>
          </a:xfrm>
          <a:prstGeom prst="rect">
            <a:avLst/>
          </a:prstGeom>
        </p:spPr>
        <p:txBody>
          <a:bodyPr>
            <a:spAutoFit/>
          </a:bodyPr>
          <a:lstStyle/>
          <a:p>
            <a:pPr marL="342900" indent="-342900" eaLnBrk="1" hangingPunct="1">
              <a:buFont typeface="Arial" panose="020B0604020202020204" pitchFamily="34" charset="0"/>
              <a:buChar char="•"/>
              <a:defRPr/>
            </a:pPr>
            <a:r>
              <a:rPr lang="zh-CN" altLang="en-US" sz="2400" dirty="0">
                <a:solidFill>
                  <a:srgbClr val="333333"/>
                </a:solidFill>
                <a:latin typeface="+mn-ea"/>
                <a:ea typeface="+mn-ea"/>
              </a:rPr>
              <a:t>区块头的其他参数含义：</a:t>
            </a:r>
            <a:endParaRPr lang="en-US" altLang="zh-CN" sz="2400" dirty="0">
              <a:solidFill>
                <a:srgbClr val="333333"/>
              </a:solidFill>
              <a:latin typeface="+mn-ea"/>
              <a:ea typeface="+mn-ea"/>
            </a:endParaRPr>
          </a:p>
          <a:p>
            <a:pPr eaLnBrk="1" hangingPunct="1">
              <a:defRPr/>
            </a:pP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父区块哈希</a:t>
            </a:r>
            <a:r>
              <a:rPr lang="zh-CN" altLang="en-US" sz="2400" dirty="0">
                <a:solidFill>
                  <a:srgbClr val="333333"/>
                </a:solidFill>
                <a:latin typeface="+mn-ea"/>
                <a:ea typeface="+mn-ea"/>
              </a:rPr>
              <a:t>：对上一个区块的哈希值，大小为</a:t>
            </a:r>
            <a:r>
              <a:rPr lang="en-US" altLang="zh-CN" sz="2400" dirty="0">
                <a:solidFill>
                  <a:srgbClr val="333333"/>
                </a:solidFill>
                <a:latin typeface="+mn-ea"/>
                <a:ea typeface="+mn-ea"/>
              </a:rPr>
              <a:t>32</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版本</a:t>
            </a:r>
            <a:r>
              <a:rPr lang="zh-CN" altLang="en-US" sz="2400" dirty="0">
                <a:solidFill>
                  <a:srgbClr val="333333"/>
                </a:solidFill>
                <a:latin typeface="+mn-ea"/>
                <a:ea typeface="+mn-ea"/>
              </a:rPr>
              <a:t>：代表当前区块的版本号，大小为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时间戳</a:t>
            </a:r>
            <a:r>
              <a:rPr lang="zh-CN" altLang="en-US" sz="2400" dirty="0">
                <a:solidFill>
                  <a:srgbClr val="333333"/>
                </a:solidFill>
                <a:latin typeface="+mn-ea"/>
                <a:ea typeface="+mn-ea"/>
              </a:rPr>
              <a:t>：记录着区块的生成时间，大小为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难度，随机数</a:t>
            </a:r>
            <a:r>
              <a:rPr lang="zh-CN" altLang="en-US" sz="2400" dirty="0">
                <a:solidFill>
                  <a:srgbClr val="333333"/>
                </a:solidFill>
                <a:latin typeface="+mn-ea"/>
                <a:ea typeface="+mn-ea"/>
              </a:rPr>
              <a:t>：和解决数学难题的相关参数，大小为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en-US" altLang="zh-CN" sz="2400" b="1" dirty="0">
                <a:solidFill>
                  <a:srgbClr val="FF0000"/>
                </a:solidFill>
                <a:latin typeface="+mn-ea"/>
                <a:ea typeface="+mn-ea"/>
              </a:rPr>
              <a:t>Merkle</a:t>
            </a:r>
            <a:r>
              <a:rPr lang="zh-CN" altLang="en-US" sz="2400" b="1" dirty="0">
                <a:solidFill>
                  <a:srgbClr val="FF0000"/>
                </a:solidFill>
                <a:latin typeface="+mn-ea"/>
                <a:ea typeface="+mn-ea"/>
              </a:rPr>
              <a:t>根</a:t>
            </a:r>
            <a:r>
              <a:rPr lang="zh-CN" altLang="en-US" sz="2400" dirty="0">
                <a:solidFill>
                  <a:srgbClr val="333333"/>
                </a:solidFill>
                <a:latin typeface="+mn-ea"/>
                <a:ea typeface="+mn-ea"/>
              </a:rPr>
              <a:t>：大小为</a:t>
            </a:r>
            <a:r>
              <a:rPr lang="en-US" altLang="zh-CN" sz="2400" dirty="0">
                <a:solidFill>
                  <a:srgbClr val="333333"/>
                </a:solidFill>
                <a:latin typeface="+mn-ea"/>
                <a:ea typeface="+mn-ea"/>
              </a:rPr>
              <a:t>32</a:t>
            </a:r>
            <a:r>
              <a:rPr lang="zh-CN" altLang="en-US" sz="2400" dirty="0">
                <a:solidFill>
                  <a:srgbClr val="333333"/>
                </a:solidFill>
                <a:latin typeface="+mn-ea"/>
                <a:ea typeface="+mn-ea"/>
              </a:rPr>
              <a:t>字节</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2"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3"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5.6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4" name="灯片编号占位符 11">
            <a:extLst>
              <a:ext uri="{FF2B5EF4-FFF2-40B4-BE49-F238E27FC236}">
                <a16:creationId xmlns:a16="http://schemas.microsoft.com/office/drawing/2014/main" id="{3C9375C4-48F2-40D1-89FF-9E87995E689C}"/>
              </a:ext>
            </a:extLst>
          </p:cNvPr>
          <p:cNvSpPr txBox="1"/>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6248609"/>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9E9A9E5-0DD1-4BB7-8906-9E361B0DD629}"/>
              </a:ext>
            </a:extLst>
          </p:cNvPr>
          <p:cNvSpPr/>
          <p:nvPr/>
        </p:nvSpPr>
        <p:spPr>
          <a:xfrm>
            <a:off x="366658" y="1694871"/>
            <a:ext cx="8208962" cy="4524315"/>
          </a:xfrm>
          <a:prstGeom prst="rect">
            <a:avLst/>
          </a:prstGeom>
        </p:spPr>
        <p:txBody>
          <a:bodyPr>
            <a:spAutoFit/>
          </a:bodyPr>
          <a:lstStyle/>
          <a:p>
            <a:pPr eaLnBrk="1" hangingPunct="1">
              <a:defRPr/>
            </a:pPr>
            <a:r>
              <a:rPr lang="zh-CN" altLang="en-US" sz="2400" dirty="0">
                <a:solidFill>
                  <a:srgbClr val="333333"/>
                </a:solidFill>
                <a:latin typeface="+mn-ea"/>
                <a:ea typeface="+mn-ea"/>
              </a:rPr>
              <a:t>大家也为不同类型的区块链发明出了不同的记账权争夺方式。</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除去我们比特币的工作量证明</a:t>
            </a:r>
            <a:r>
              <a:rPr lang="en-US" altLang="zh-CN" sz="2400" dirty="0">
                <a:solidFill>
                  <a:srgbClr val="333333"/>
                </a:solidFill>
                <a:latin typeface="+mn-ea"/>
                <a:ea typeface="+mn-ea"/>
              </a:rPr>
              <a:t>(POW</a:t>
            </a:r>
            <a:r>
              <a:rPr lang="zh-CN" altLang="en-US" sz="2400" dirty="0">
                <a:solidFill>
                  <a:srgbClr val="333333"/>
                </a:solidFill>
                <a:latin typeface="+mn-ea"/>
                <a:ea typeface="+mn-ea"/>
              </a:rPr>
              <a:t>，通过比谁先算出来数学难题来争夺记账权</a:t>
            </a:r>
            <a:r>
              <a:rPr lang="en-US" altLang="zh-CN" sz="2400" dirty="0">
                <a:solidFill>
                  <a:srgbClr val="333333"/>
                </a:solidFill>
                <a:latin typeface="+mn-ea"/>
                <a:ea typeface="+mn-ea"/>
              </a:rPr>
              <a:t>)</a:t>
            </a:r>
            <a:r>
              <a:rPr lang="zh-CN" altLang="en-US" sz="2400" dirty="0">
                <a:solidFill>
                  <a:srgbClr val="333333"/>
                </a:solidFill>
                <a:latin typeface="+mn-ea"/>
                <a:ea typeface="+mn-ea"/>
              </a:rPr>
              <a:t>之外，主流的还有</a:t>
            </a:r>
            <a:r>
              <a:rPr lang="en-US" altLang="zh-CN" sz="2400" dirty="0">
                <a:solidFill>
                  <a:srgbClr val="333333"/>
                </a:solidFill>
                <a:latin typeface="+mn-ea"/>
                <a:ea typeface="+mn-ea"/>
              </a:rPr>
              <a:t>POS</a:t>
            </a:r>
            <a:r>
              <a:rPr lang="zh-CN" altLang="en-US" sz="2400" dirty="0">
                <a:solidFill>
                  <a:srgbClr val="333333"/>
                </a:solidFill>
                <a:latin typeface="+mn-ea"/>
                <a:ea typeface="+mn-ea"/>
              </a:rPr>
              <a:t>，</a:t>
            </a:r>
            <a:r>
              <a:rPr lang="en-US" altLang="zh-CN" sz="2400" dirty="0">
                <a:solidFill>
                  <a:srgbClr val="333333"/>
                </a:solidFill>
                <a:latin typeface="+mn-ea"/>
                <a:ea typeface="+mn-ea"/>
              </a:rPr>
              <a:t>PBFT</a:t>
            </a:r>
            <a:r>
              <a:rPr lang="zh-CN" altLang="en-US" sz="2400" dirty="0">
                <a:solidFill>
                  <a:srgbClr val="333333"/>
                </a:solidFill>
                <a:latin typeface="+mn-ea"/>
                <a:ea typeface="+mn-ea"/>
              </a:rPr>
              <a:t>等。</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由于这些算法的主要功能是让一堆记账人达成谁能记账的共识，所以这类算法又被统称为</a:t>
            </a:r>
            <a:r>
              <a:rPr lang="zh-CN" altLang="en-US" sz="2400" b="1" dirty="0">
                <a:solidFill>
                  <a:srgbClr val="FF0000"/>
                </a:solidFill>
                <a:latin typeface="+mn-ea"/>
                <a:ea typeface="+mn-ea"/>
              </a:rPr>
              <a:t>共识算法</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之前，我们已经介绍过了工作量证明</a:t>
            </a:r>
            <a:r>
              <a:rPr lang="en-US" altLang="zh-CN" sz="2400" dirty="0">
                <a:solidFill>
                  <a:srgbClr val="333333"/>
                </a:solidFill>
                <a:latin typeface="+mn-ea"/>
                <a:ea typeface="+mn-ea"/>
              </a:rPr>
              <a:t>(POW)</a:t>
            </a:r>
            <a:r>
              <a:rPr lang="zh-CN" altLang="en-US" sz="2400" dirty="0">
                <a:solidFill>
                  <a:srgbClr val="333333"/>
                </a:solidFill>
                <a:latin typeface="+mn-ea"/>
                <a:ea typeface="+mn-ea"/>
              </a:rPr>
              <a:t>，现在我们再来介绍一下权益证明</a:t>
            </a:r>
            <a:r>
              <a:rPr lang="en-US" altLang="zh-CN" sz="2400" dirty="0">
                <a:solidFill>
                  <a:srgbClr val="333333"/>
                </a:solidFill>
                <a:latin typeface="+mn-ea"/>
                <a:ea typeface="+mn-ea"/>
              </a:rPr>
              <a:t>(POS)</a:t>
            </a:r>
            <a:r>
              <a:rPr lang="zh-CN" altLang="en-US" sz="2400" dirty="0">
                <a:solidFill>
                  <a:srgbClr val="333333"/>
                </a:solidFill>
                <a:latin typeface="+mn-ea"/>
                <a:ea typeface="+mn-ea"/>
              </a:rPr>
              <a:t>。</a:t>
            </a: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我们回想一下</a:t>
            </a:r>
            <a:r>
              <a:rPr lang="en-US" altLang="zh-CN" sz="2400" dirty="0">
                <a:solidFill>
                  <a:srgbClr val="333333"/>
                </a:solidFill>
                <a:latin typeface="+mn-ea"/>
                <a:ea typeface="+mn-ea"/>
              </a:rPr>
              <a:t>POW</a:t>
            </a:r>
            <a:r>
              <a:rPr lang="zh-CN" altLang="en-US" sz="2400" dirty="0">
                <a:solidFill>
                  <a:srgbClr val="333333"/>
                </a:solidFill>
                <a:latin typeface="+mn-ea"/>
                <a:ea typeface="+mn-ea"/>
              </a:rPr>
              <a:t>的工作形式，即通过比谁先算出数学题的方式来抢夺记账权，那么如果现在村民当中出现了一个天才，他的计算能力超强，每次都是他先抢到记账权，这该怎么办呢？</a:t>
            </a:r>
          </a:p>
          <a:p>
            <a:pPr marL="180000" indent="-180000" eaLnBrk="1" hangingPunct="1">
              <a:buFont typeface="Arial" panose="020B0604020202020204" pitchFamily="34" charset="0"/>
              <a:buChar char="•"/>
              <a:defRPr/>
            </a:pPr>
            <a:endParaRPr lang="zh-CN" altLang="en-US" sz="2400" dirty="0">
              <a:solidFill>
                <a:srgbClr val="333333"/>
              </a:solidFill>
              <a:latin typeface="+mn-ea"/>
              <a:ea typeface="+mn-ea"/>
            </a:endParaRPr>
          </a:p>
        </p:txBody>
      </p:sp>
      <p:sp>
        <p:nvSpPr>
          <p:cNvPr id="5" name="TextBox 49">
            <a:extLst>
              <a:ext uri="{FF2B5EF4-FFF2-40B4-BE49-F238E27FC236}">
                <a16:creationId xmlns:a16="http://schemas.microsoft.com/office/drawing/2014/main" id="{31CBDDAF-0BA5-4ABF-A13F-511EDE753AF4}"/>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5.7 </a:t>
            </a:r>
            <a:r>
              <a:rPr lang="zh-CN" altLang="en-US" sz="2400" b="1" dirty="0">
                <a:latin typeface="黑体" panose="02010609060101010101" pitchFamily="49" charset="-122"/>
                <a:ea typeface="黑体" panose="02010609060101010101" pitchFamily="49" charset="-122"/>
              </a:rPr>
              <a:t>共识算法</a:t>
            </a:r>
          </a:p>
        </p:txBody>
      </p:sp>
      <p:sp>
        <p:nvSpPr>
          <p:cNvPr id="6" name="灯片编号占位符 11">
            <a:extLst>
              <a:ext uri="{FF2B5EF4-FFF2-40B4-BE49-F238E27FC236}">
                <a16:creationId xmlns:a16="http://schemas.microsoft.com/office/drawing/2014/main" id="{B560157C-BA86-4078-83F6-FA99F046A911}"/>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158</a:t>
            </a:fld>
            <a:endParaRPr lang="zh-CN" altLang="en-US" sz="1800" dirty="0">
              <a:latin typeface="Calibri" panose="020F0502020204030204" pitchFamily="34" charset="0"/>
              <a:ea typeface="宋体" panose="02010600030101010101" pitchFamily="2" charset="-122"/>
            </a:endParaRPr>
          </a:p>
        </p:txBody>
      </p:sp>
      <p:sp>
        <p:nvSpPr>
          <p:cNvPr id="12"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3"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Tree>
    <p:extLst>
      <p:ext uri="{BB962C8B-B14F-4D97-AF65-F5344CB8AC3E}">
        <p14:creationId xmlns:p14="http://schemas.microsoft.com/office/powerpoint/2010/main" val="14414243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3425994-9E29-490B-B862-3A889D73113F}"/>
              </a:ext>
            </a:extLst>
          </p:cNvPr>
          <p:cNvSpPr/>
          <p:nvPr/>
        </p:nvSpPr>
        <p:spPr>
          <a:xfrm>
            <a:off x="420688" y="1700808"/>
            <a:ext cx="8208962" cy="3046412"/>
          </a:xfrm>
          <a:prstGeom prst="rect">
            <a:avLst/>
          </a:prstGeom>
        </p:spPr>
        <p:txBody>
          <a:bodyPr>
            <a:spAutoFit/>
          </a:bodyPr>
          <a:lstStyle/>
          <a:p>
            <a:pPr>
              <a:defRPr/>
            </a:pPr>
            <a:r>
              <a:rPr lang="en-US" altLang="zh-CN" sz="2400" dirty="0">
                <a:solidFill>
                  <a:srgbClr val="333333"/>
                </a:solidFill>
                <a:latin typeface="+mn-ea"/>
                <a:ea typeface="+mn-ea"/>
              </a:rPr>
              <a:t>POS</a:t>
            </a:r>
            <a:r>
              <a:rPr lang="zh-CN" altLang="en-US" sz="2400" dirty="0">
                <a:solidFill>
                  <a:srgbClr val="333333"/>
                </a:solidFill>
                <a:latin typeface="+mn-ea"/>
                <a:ea typeface="+mn-ea"/>
              </a:rPr>
              <a:t>在这时粉墨登场。</a:t>
            </a:r>
            <a:r>
              <a:rPr lang="en-US" altLang="zh-CN" sz="2400" dirty="0">
                <a:solidFill>
                  <a:srgbClr val="333333"/>
                </a:solidFill>
                <a:latin typeface="+mn-ea"/>
                <a:ea typeface="+mn-ea"/>
              </a:rPr>
              <a:t>POS</a:t>
            </a:r>
            <a:r>
              <a:rPr lang="zh-CN" altLang="en-US" sz="2400" dirty="0">
                <a:solidFill>
                  <a:srgbClr val="333333"/>
                </a:solidFill>
                <a:latin typeface="+mn-ea"/>
                <a:ea typeface="+mn-ea"/>
              </a:rPr>
              <a:t>也即权益证明。</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简单来说就是拥有更多的币，谁就拿到记账权。这里的币考虑了币的数量和币龄两个因素。</a:t>
            </a:r>
            <a:endParaRPr lang="en-US" altLang="zh-CN" sz="2400" dirty="0">
              <a:solidFill>
                <a:srgbClr val="333333"/>
              </a:solidFill>
              <a:latin typeface="+mn-ea"/>
              <a:ea typeface="+mn-ea"/>
            </a:endParaRPr>
          </a:p>
          <a:p>
            <a:pPr marL="637200" lvl="1" indent="-180000">
              <a:buFont typeface="Arial" panose="020B0604020202020204" pitchFamily="34" charset="0"/>
              <a:buChar char="•"/>
              <a:defRPr/>
            </a:pPr>
            <a:r>
              <a:rPr lang="zh-CN" altLang="en-US" sz="2400" dirty="0">
                <a:solidFill>
                  <a:srgbClr val="333333"/>
                </a:solidFill>
                <a:latin typeface="+mn-ea"/>
                <a:ea typeface="+mn-ea"/>
              </a:rPr>
              <a:t>什么是币龄呢，简单理解，就是你拥有币的时间。</a:t>
            </a:r>
          </a:p>
          <a:p>
            <a:pPr marL="637200" lvl="1" indent="-180000">
              <a:buFont typeface="Arial" panose="020B0604020202020204" pitchFamily="34" charset="0"/>
              <a:buChar char="•"/>
              <a:defRPr/>
            </a:pPr>
            <a:r>
              <a:rPr lang="zh-CN" altLang="en-US" sz="2400" dirty="0">
                <a:solidFill>
                  <a:srgbClr val="333333"/>
                </a:solidFill>
                <a:latin typeface="+mn-ea"/>
                <a:ea typeface="+mn-ea"/>
              </a:rPr>
              <a:t>也就是说，你拥有的币越多，币龄越长，就有越大的概率获得记账权。</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这个形式很像股份公司的形式，即谁是大股东谁说了算！</a:t>
            </a:r>
          </a:p>
          <a:p>
            <a:pPr eaLnBrk="1" hangingPunct="1">
              <a:defRPr/>
            </a:pPr>
            <a:endParaRPr lang="zh-CN" altLang="en-US" sz="2400" dirty="0">
              <a:solidFill>
                <a:srgbClr val="333333"/>
              </a:solidFill>
              <a:latin typeface="+mn-ea"/>
              <a:ea typeface="+mn-ea"/>
            </a:endParaRPr>
          </a:p>
        </p:txBody>
      </p:sp>
      <p:sp>
        <p:nvSpPr>
          <p:cNvPr id="6" name="灯片编号占位符 11">
            <a:extLst>
              <a:ext uri="{FF2B5EF4-FFF2-40B4-BE49-F238E27FC236}">
                <a16:creationId xmlns:a16="http://schemas.microsoft.com/office/drawing/2014/main" id="{B90EFC1B-B7A4-4C70-9C19-595769C973CE}"/>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159</a:t>
            </a:fld>
            <a:endParaRPr lang="zh-CN" altLang="en-US" sz="1800" dirty="0">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65E5192E-4DA5-481F-B271-0F866FA1EAF2}"/>
              </a:ext>
            </a:extLst>
          </p:cNvPr>
          <p:cNvSpPr/>
          <p:nvPr/>
        </p:nvSpPr>
        <p:spPr>
          <a:xfrm>
            <a:off x="467519" y="4747220"/>
            <a:ext cx="8208962" cy="1570037"/>
          </a:xfrm>
          <a:prstGeom prst="rect">
            <a:avLst/>
          </a:prstGeom>
        </p:spPr>
        <p:txBody>
          <a:bodyPr>
            <a:spAutoFit/>
          </a:bodyPr>
          <a:lstStyle/>
          <a:p>
            <a:pPr>
              <a:defRPr/>
            </a:pPr>
            <a:r>
              <a:rPr lang="en-US" altLang="zh-CN" sz="2400" dirty="0">
                <a:solidFill>
                  <a:srgbClr val="333333"/>
                </a:solidFill>
                <a:latin typeface="+mn-ea"/>
                <a:ea typeface="+mn-ea"/>
              </a:rPr>
              <a:t>POS</a:t>
            </a:r>
            <a:r>
              <a:rPr lang="zh-CN" altLang="en-US" sz="2400" dirty="0">
                <a:solidFill>
                  <a:srgbClr val="333333"/>
                </a:solidFill>
                <a:latin typeface="+mn-ea"/>
                <a:ea typeface="+mn-ea"/>
              </a:rPr>
              <a:t>当然也有它自己的问题</a:t>
            </a:r>
            <a:r>
              <a:rPr lang="en-US" altLang="zh-CN" sz="2400" dirty="0">
                <a:solidFill>
                  <a:srgbClr val="333333"/>
                </a:solidFill>
                <a:latin typeface="+mn-ea"/>
                <a:ea typeface="+mn-ea"/>
              </a:rPr>
              <a:t>:</a:t>
            </a:r>
          </a:p>
          <a:p>
            <a:pPr marL="180000" indent="-180000">
              <a:buFont typeface="Arial" panose="020B0604020202020204" pitchFamily="34" charset="0"/>
              <a:buChar char="•"/>
              <a:defRPr/>
            </a:pPr>
            <a:r>
              <a:rPr lang="zh-CN" altLang="en-US" sz="2400" dirty="0">
                <a:solidFill>
                  <a:srgbClr val="333333"/>
                </a:solidFill>
                <a:latin typeface="+mn-ea"/>
                <a:ea typeface="+mn-ea"/>
              </a:rPr>
              <a:t>如何在规则上限制股东的权力，防止一家独大，是</a:t>
            </a:r>
            <a:r>
              <a:rPr lang="en-US" altLang="zh-CN" sz="2400" dirty="0">
                <a:solidFill>
                  <a:srgbClr val="333333"/>
                </a:solidFill>
                <a:latin typeface="+mn-ea"/>
              </a:rPr>
              <a:t>POS</a:t>
            </a:r>
            <a:r>
              <a:rPr lang="zh-CN" altLang="en-US" sz="2400" dirty="0">
                <a:solidFill>
                  <a:srgbClr val="333333"/>
                </a:solidFill>
                <a:latin typeface="+mn-ea"/>
                <a:ea typeface="+mn-ea"/>
              </a:rPr>
              <a:t>在具体实现中需要考虑的问题。</a:t>
            </a:r>
          </a:p>
          <a:p>
            <a:pPr eaLnBrk="1" hangingPunct="1">
              <a:defRPr/>
            </a:pPr>
            <a:endParaRPr lang="zh-CN" altLang="en-US" sz="2400" dirty="0">
              <a:solidFill>
                <a:srgbClr val="333333"/>
              </a:solidFill>
              <a:latin typeface="+mn-ea"/>
              <a:ea typeface="+mn-ea"/>
            </a:endParaRPr>
          </a:p>
        </p:txBody>
      </p:sp>
      <p:sp>
        <p:nvSpPr>
          <p:cNvPr id="10" name="TextBox 49">
            <a:extLst>
              <a:ext uri="{FF2B5EF4-FFF2-40B4-BE49-F238E27FC236}">
                <a16:creationId xmlns:a16="http://schemas.microsoft.com/office/drawing/2014/main" id="{31CBDDAF-0BA5-4ABF-A13F-511EDE753AF4}"/>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5.7 </a:t>
            </a:r>
            <a:r>
              <a:rPr lang="zh-CN" altLang="en-US" sz="2400" b="1" dirty="0">
                <a:latin typeface="黑体" panose="02010609060101010101" pitchFamily="49" charset="-122"/>
                <a:ea typeface="黑体" panose="02010609060101010101" pitchFamily="49" charset="-122"/>
              </a:rPr>
              <a:t>共识算法</a:t>
            </a:r>
          </a:p>
        </p:txBody>
      </p:sp>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12"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Tree>
    <p:extLst>
      <p:ext uri="{BB962C8B-B14F-4D97-AF65-F5344CB8AC3E}">
        <p14:creationId xmlns:p14="http://schemas.microsoft.com/office/powerpoint/2010/main" val="3234483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 Box 3">
            <a:extLst>
              <a:ext uri="{FF2B5EF4-FFF2-40B4-BE49-F238E27FC236}">
                <a16:creationId xmlns:a16="http://schemas.microsoft.com/office/drawing/2014/main" id="{4B141FCD-162F-489D-90CA-259A4B97809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a:extLst>
              <a:ext uri="{FF2B5EF4-FFF2-40B4-BE49-F238E27FC236}">
                <a16:creationId xmlns:a16="http://schemas.microsoft.com/office/drawing/2014/main" id="{5BF72D42-62D5-4CA1-8ADB-A5C03F7FAEB4}"/>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1.4 </a:t>
            </a:r>
            <a:r>
              <a:rPr lang="en-US" altLang="zh-CN" sz="2400" b="1"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768CC093-6B4D-473D-BCE8-456594E2DCC3}"/>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16</a:t>
            </a:fld>
            <a:endParaRPr lang="zh-CN" altLang="en-US" sz="1800" dirty="0">
              <a:latin typeface="Calibri" panose="020F0502020204030204" pitchFamily="34" charset="0"/>
              <a:ea typeface="宋体" panose="02010600030101010101" pitchFamily="2" charset="-122"/>
            </a:endParaRPr>
          </a:p>
        </p:txBody>
      </p:sp>
      <p:sp>
        <p:nvSpPr>
          <p:cNvPr id="10" name="Rectangle 2">
            <a:extLst>
              <a:ext uri="{FF2B5EF4-FFF2-40B4-BE49-F238E27FC236}">
                <a16:creationId xmlns:a16="http://schemas.microsoft.com/office/drawing/2014/main" id="{2B2C70DA-A644-49DE-A2AF-23CED564FF2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1" name="Text Box 3">
            <a:extLst>
              <a:ext uri="{FF2B5EF4-FFF2-40B4-BE49-F238E27FC236}">
                <a16:creationId xmlns:a16="http://schemas.microsoft.com/office/drawing/2014/main" id="{41E505E2-B899-46BC-A388-CC68772BF2B3}"/>
              </a:ext>
            </a:extLst>
          </p:cNvPr>
          <p:cNvSpPr txBox="1">
            <a:spLocks noChangeArrowheads="1"/>
          </p:cNvSpPr>
          <p:nvPr/>
        </p:nvSpPr>
        <p:spPr bwMode="auto">
          <a:xfrm>
            <a:off x="663551" y="1817639"/>
            <a:ext cx="184150" cy="336550"/>
          </a:xfrm>
          <a:prstGeom prst="rect">
            <a:avLst/>
          </a:prstGeom>
          <a:noFill/>
          <a:ln w="9525">
            <a:noFill/>
            <a:miter lim="800000"/>
            <a:headEnd/>
            <a:tailEnd/>
          </a:ln>
          <a:effectLst/>
        </p:spPr>
        <p:txBody>
          <a:bodyPr wrap="none">
            <a:spAutoFit/>
          </a:bodyPr>
          <a:lstStyle/>
          <a:p>
            <a:pPr>
              <a:defRPr/>
            </a:pPr>
            <a:endParaRPr lang="zh-CN" altLang="zh-CN">
              <a:effectLst>
                <a:outerShdw blurRad="38100" dist="38100" dir="2700000" algn="tl">
                  <a:srgbClr val="C0C0C0"/>
                </a:outerShdw>
              </a:effectLst>
            </a:endParaRPr>
          </a:p>
        </p:txBody>
      </p:sp>
      <p:sp>
        <p:nvSpPr>
          <p:cNvPr id="12" name="Text Box 4">
            <a:extLst>
              <a:ext uri="{FF2B5EF4-FFF2-40B4-BE49-F238E27FC236}">
                <a16:creationId xmlns:a16="http://schemas.microsoft.com/office/drawing/2014/main" id="{729FD290-FFA4-41AB-8CCB-82AF9829AD00}"/>
              </a:ext>
            </a:extLst>
          </p:cNvPr>
          <p:cNvSpPr txBox="1">
            <a:spLocks noChangeArrowheads="1"/>
          </p:cNvSpPr>
          <p:nvPr/>
        </p:nvSpPr>
        <p:spPr bwMode="auto">
          <a:xfrm>
            <a:off x="285726" y="1660476"/>
            <a:ext cx="3889375" cy="369888"/>
          </a:xfrm>
          <a:prstGeom prst="rect">
            <a:avLst/>
          </a:prstGeom>
          <a:noFill/>
          <a:ln w="9525">
            <a:noFill/>
            <a:miter lim="800000"/>
            <a:headEnd/>
            <a:tailEnd/>
          </a:ln>
          <a:effectLst/>
        </p:spPr>
        <p:txBody>
          <a:bodyPr wrap="none">
            <a:spAutoFit/>
          </a:bodyPr>
          <a:lstStyle/>
          <a:p>
            <a:pPr>
              <a:defRPr/>
            </a:pPr>
            <a:r>
              <a:rPr lang="en-US" altLang="zh-CN" b="1" dirty="0">
                <a:solidFill>
                  <a:schemeClr val="tx1">
                    <a:lumMod val="95000"/>
                    <a:lumOff val="5000"/>
                  </a:schemeClr>
                </a:solidFill>
                <a:latin typeface="+mn-ea"/>
                <a:ea typeface="+mn-ea"/>
              </a:rPr>
              <a:t>WEP-Shared Key Authentication</a:t>
            </a:r>
          </a:p>
        </p:txBody>
      </p:sp>
      <p:sp>
        <p:nvSpPr>
          <p:cNvPr id="13" name="laptop">
            <a:extLst>
              <a:ext uri="{FF2B5EF4-FFF2-40B4-BE49-F238E27FC236}">
                <a16:creationId xmlns:a16="http://schemas.microsoft.com/office/drawing/2014/main" id="{917F688D-F487-44AE-802E-9958B4E4FBE0}"/>
              </a:ext>
            </a:extLst>
          </p:cNvPr>
          <p:cNvSpPr>
            <a:spLocks noEditPoints="1" noChangeArrowheads="1"/>
          </p:cNvSpPr>
          <p:nvPr/>
        </p:nvSpPr>
        <p:spPr bwMode="auto">
          <a:xfrm>
            <a:off x="1763688" y="2289126"/>
            <a:ext cx="1441450" cy="7524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pPr>
              <a:defRPr/>
            </a:pPr>
            <a:r>
              <a:rPr lang="en-US" altLang="zh-CN" dirty="0">
                <a:solidFill>
                  <a:srgbClr val="FF0000"/>
                </a:solidFill>
                <a:effectLst>
                  <a:outerShdw blurRad="38100" dist="38100" dir="2700000" algn="tl">
                    <a:srgbClr val="000000"/>
                  </a:outerShdw>
                </a:effectLst>
              </a:rPr>
              <a:t>    STA</a:t>
            </a:r>
          </a:p>
        </p:txBody>
      </p:sp>
      <p:sp>
        <p:nvSpPr>
          <p:cNvPr id="14" name="modem">
            <a:extLst>
              <a:ext uri="{FF2B5EF4-FFF2-40B4-BE49-F238E27FC236}">
                <a16:creationId xmlns:a16="http://schemas.microsoft.com/office/drawing/2014/main" id="{147C4C41-270A-4D01-B89F-809E6EA89096}"/>
              </a:ext>
            </a:extLst>
          </p:cNvPr>
          <p:cNvSpPr>
            <a:spLocks noEditPoints="1" noChangeArrowheads="1"/>
          </p:cNvSpPr>
          <p:nvPr/>
        </p:nvSpPr>
        <p:spPr bwMode="auto">
          <a:xfrm>
            <a:off x="5580038" y="2362151"/>
            <a:ext cx="936625" cy="649288"/>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pPr>
              <a:defRPr/>
            </a:pPr>
            <a:r>
              <a:rPr lang="en-US" altLang="zh-CN">
                <a:solidFill>
                  <a:srgbClr val="FF0000"/>
                </a:solidFill>
                <a:effectLst>
                  <a:outerShdw blurRad="38100" dist="38100" dir="2700000" algn="tl">
                    <a:srgbClr val="000000"/>
                  </a:outerShdw>
                </a:effectLst>
              </a:rPr>
              <a:t>   WTP</a:t>
            </a:r>
          </a:p>
        </p:txBody>
      </p:sp>
      <p:sp>
        <p:nvSpPr>
          <p:cNvPr id="15" name="Line 7">
            <a:extLst>
              <a:ext uri="{FF2B5EF4-FFF2-40B4-BE49-F238E27FC236}">
                <a16:creationId xmlns:a16="http://schemas.microsoft.com/office/drawing/2014/main" id="{111F81F7-DCB7-42C3-8BF1-67E04DB0A156}"/>
              </a:ext>
            </a:extLst>
          </p:cNvPr>
          <p:cNvSpPr>
            <a:spLocks noChangeShapeType="1"/>
          </p:cNvSpPr>
          <p:nvPr/>
        </p:nvSpPr>
        <p:spPr bwMode="auto">
          <a:xfrm>
            <a:off x="2482826" y="3081289"/>
            <a:ext cx="0" cy="3313112"/>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6" name="Line 8">
            <a:extLst>
              <a:ext uri="{FF2B5EF4-FFF2-40B4-BE49-F238E27FC236}">
                <a16:creationId xmlns:a16="http://schemas.microsoft.com/office/drawing/2014/main" id="{8191F85B-3C33-48BA-BD81-234A82353167}"/>
              </a:ext>
            </a:extLst>
          </p:cNvPr>
          <p:cNvSpPr>
            <a:spLocks noChangeShapeType="1"/>
          </p:cNvSpPr>
          <p:nvPr/>
        </p:nvSpPr>
        <p:spPr bwMode="auto">
          <a:xfrm>
            <a:off x="6299176" y="3081289"/>
            <a:ext cx="0" cy="3313112"/>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7" name="Line 9">
            <a:extLst>
              <a:ext uri="{FF2B5EF4-FFF2-40B4-BE49-F238E27FC236}">
                <a16:creationId xmlns:a16="http://schemas.microsoft.com/office/drawing/2014/main" id="{CA98C296-9CD8-4E40-A23D-16D2B254DEF0}"/>
              </a:ext>
            </a:extLst>
          </p:cNvPr>
          <p:cNvSpPr>
            <a:spLocks noChangeShapeType="1"/>
          </p:cNvSpPr>
          <p:nvPr/>
        </p:nvSpPr>
        <p:spPr bwMode="auto">
          <a:xfrm>
            <a:off x="2482826" y="3297189"/>
            <a:ext cx="3816350" cy="360362"/>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8" name="Line 10">
            <a:extLst>
              <a:ext uri="{FF2B5EF4-FFF2-40B4-BE49-F238E27FC236}">
                <a16:creationId xmlns:a16="http://schemas.microsoft.com/office/drawing/2014/main" id="{CD58B305-836B-4022-AD5F-797C2DF7C0B8}"/>
              </a:ext>
            </a:extLst>
          </p:cNvPr>
          <p:cNvSpPr>
            <a:spLocks noChangeShapeType="1"/>
          </p:cNvSpPr>
          <p:nvPr/>
        </p:nvSpPr>
        <p:spPr bwMode="auto">
          <a:xfrm flipH="1">
            <a:off x="2482826" y="4017914"/>
            <a:ext cx="3816350" cy="43180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9" name="Line 11">
            <a:extLst>
              <a:ext uri="{FF2B5EF4-FFF2-40B4-BE49-F238E27FC236}">
                <a16:creationId xmlns:a16="http://schemas.microsoft.com/office/drawing/2014/main" id="{AA436D15-5A92-4CB7-AF0B-247AE6B1A649}"/>
              </a:ext>
            </a:extLst>
          </p:cNvPr>
          <p:cNvSpPr>
            <a:spLocks noChangeShapeType="1"/>
          </p:cNvSpPr>
          <p:nvPr/>
        </p:nvSpPr>
        <p:spPr bwMode="auto">
          <a:xfrm>
            <a:off x="2482826" y="4737051"/>
            <a:ext cx="3816350" cy="43180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0" name="Line 12">
            <a:extLst>
              <a:ext uri="{FF2B5EF4-FFF2-40B4-BE49-F238E27FC236}">
                <a16:creationId xmlns:a16="http://schemas.microsoft.com/office/drawing/2014/main" id="{40B25076-9534-4A0A-8C2E-5BF6876C0AFB}"/>
              </a:ext>
            </a:extLst>
          </p:cNvPr>
          <p:cNvSpPr>
            <a:spLocks noChangeShapeType="1"/>
          </p:cNvSpPr>
          <p:nvPr/>
        </p:nvSpPr>
        <p:spPr bwMode="auto">
          <a:xfrm flipH="1">
            <a:off x="2482826" y="5457776"/>
            <a:ext cx="3816350" cy="43180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 name="Text Box 13">
            <a:extLst>
              <a:ext uri="{FF2B5EF4-FFF2-40B4-BE49-F238E27FC236}">
                <a16:creationId xmlns:a16="http://schemas.microsoft.com/office/drawing/2014/main" id="{E25B0699-FBF7-4A94-8530-BBFBCB797A00}"/>
              </a:ext>
            </a:extLst>
          </p:cNvPr>
          <p:cNvSpPr txBox="1">
            <a:spLocks noChangeArrowheads="1"/>
          </p:cNvSpPr>
          <p:nvPr/>
        </p:nvSpPr>
        <p:spPr bwMode="auto">
          <a:xfrm>
            <a:off x="3922688" y="3152726"/>
            <a:ext cx="1262063" cy="307975"/>
          </a:xfrm>
          <a:prstGeom prst="rect">
            <a:avLst/>
          </a:prstGeom>
          <a:noFill/>
          <a:ln w="9525">
            <a:noFill/>
            <a:miter lim="800000"/>
            <a:headEnd/>
            <a:tailEnd/>
          </a:ln>
          <a:effectLst/>
        </p:spPr>
        <p:txBody>
          <a:bodyPr wrap="none">
            <a:spAutoFit/>
          </a:bodyPr>
          <a:lstStyle/>
          <a:p>
            <a:pPr>
              <a:defRPr/>
            </a:pPr>
            <a:r>
              <a:rPr lang="zh-CN" altLang="en-US" sz="1400" dirty="0">
                <a:effectLst>
                  <a:outerShdw blurRad="38100" dist="38100" dir="2700000" algn="tl">
                    <a:srgbClr val="C0C0C0"/>
                  </a:outerShdw>
                </a:effectLst>
              </a:rPr>
              <a:t>身份认证请求</a:t>
            </a:r>
          </a:p>
        </p:txBody>
      </p:sp>
      <p:sp>
        <p:nvSpPr>
          <p:cNvPr id="22" name="Text Box 14">
            <a:extLst>
              <a:ext uri="{FF2B5EF4-FFF2-40B4-BE49-F238E27FC236}">
                <a16:creationId xmlns:a16="http://schemas.microsoft.com/office/drawing/2014/main" id="{424E2D08-63EF-4D11-B648-441F38BF23A6}"/>
              </a:ext>
            </a:extLst>
          </p:cNvPr>
          <p:cNvSpPr txBox="1">
            <a:spLocks noChangeArrowheads="1"/>
          </p:cNvSpPr>
          <p:nvPr/>
        </p:nvSpPr>
        <p:spPr bwMode="auto">
          <a:xfrm>
            <a:off x="2987651" y="4017914"/>
            <a:ext cx="1082675" cy="307975"/>
          </a:xfrm>
          <a:prstGeom prst="rect">
            <a:avLst/>
          </a:prstGeom>
          <a:noFill/>
          <a:ln w="9525">
            <a:noFill/>
            <a:miter lim="800000"/>
            <a:headEnd/>
            <a:tailEnd/>
          </a:ln>
          <a:effectLst/>
        </p:spPr>
        <p:txBody>
          <a:bodyPr wrap="none">
            <a:spAutoFit/>
          </a:bodyPr>
          <a:lstStyle/>
          <a:p>
            <a:pPr>
              <a:defRPr/>
            </a:pPr>
            <a:r>
              <a:rPr lang="zh-CN" altLang="en-US" sz="1400" dirty="0">
                <a:effectLst>
                  <a:outerShdw blurRad="38100" dist="38100" dir="2700000" algn="tl">
                    <a:srgbClr val="C0C0C0"/>
                  </a:outerShdw>
                </a:effectLst>
              </a:rPr>
              <a:t>发送随机数</a:t>
            </a:r>
          </a:p>
        </p:txBody>
      </p:sp>
      <p:sp>
        <p:nvSpPr>
          <p:cNvPr id="23" name="Text Box 15">
            <a:extLst>
              <a:ext uri="{FF2B5EF4-FFF2-40B4-BE49-F238E27FC236}">
                <a16:creationId xmlns:a16="http://schemas.microsoft.com/office/drawing/2014/main" id="{535B7BFC-14B0-496B-8073-577A1A4B85FF}"/>
              </a:ext>
            </a:extLst>
          </p:cNvPr>
          <p:cNvSpPr txBox="1">
            <a:spLocks noChangeArrowheads="1"/>
          </p:cNvSpPr>
          <p:nvPr/>
        </p:nvSpPr>
        <p:spPr bwMode="auto">
          <a:xfrm>
            <a:off x="4714851" y="4665614"/>
            <a:ext cx="1082675" cy="307975"/>
          </a:xfrm>
          <a:prstGeom prst="rect">
            <a:avLst/>
          </a:prstGeom>
          <a:noFill/>
          <a:ln w="9525">
            <a:noFill/>
            <a:miter lim="800000"/>
            <a:headEnd/>
            <a:tailEnd/>
          </a:ln>
          <a:effectLst/>
        </p:spPr>
        <p:txBody>
          <a:bodyPr wrap="none">
            <a:spAutoFit/>
          </a:bodyPr>
          <a:lstStyle/>
          <a:p>
            <a:pPr>
              <a:defRPr/>
            </a:pPr>
            <a:r>
              <a:rPr lang="zh-CN" altLang="en-US" sz="1400" dirty="0">
                <a:effectLst>
                  <a:outerShdw blurRad="38100" dist="38100" dir="2700000" algn="tl">
                    <a:srgbClr val="C0C0C0"/>
                  </a:outerShdw>
                </a:effectLst>
              </a:rPr>
              <a:t>用密文响应</a:t>
            </a:r>
          </a:p>
        </p:txBody>
      </p:sp>
      <p:sp>
        <p:nvSpPr>
          <p:cNvPr id="24" name="Text Box 16">
            <a:extLst>
              <a:ext uri="{FF2B5EF4-FFF2-40B4-BE49-F238E27FC236}">
                <a16:creationId xmlns:a16="http://schemas.microsoft.com/office/drawing/2014/main" id="{D0862093-2BBE-4035-B6CC-6DAE8869F731}"/>
              </a:ext>
            </a:extLst>
          </p:cNvPr>
          <p:cNvSpPr txBox="1">
            <a:spLocks noChangeArrowheads="1"/>
          </p:cNvSpPr>
          <p:nvPr/>
        </p:nvSpPr>
        <p:spPr bwMode="auto">
          <a:xfrm>
            <a:off x="2843188" y="5457776"/>
            <a:ext cx="903288" cy="307975"/>
          </a:xfrm>
          <a:prstGeom prst="rect">
            <a:avLst/>
          </a:prstGeom>
          <a:noFill/>
          <a:ln w="9525">
            <a:noFill/>
            <a:miter lim="800000"/>
            <a:headEnd/>
            <a:tailEnd/>
          </a:ln>
          <a:effectLst/>
        </p:spPr>
        <p:txBody>
          <a:bodyPr wrap="none">
            <a:spAutoFit/>
          </a:bodyPr>
          <a:lstStyle/>
          <a:p>
            <a:pPr>
              <a:defRPr/>
            </a:pPr>
            <a:r>
              <a:rPr lang="zh-CN" altLang="en-US" sz="1400" dirty="0">
                <a:effectLst>
                  <a:outerShdw blurRad="38100" dist="38100" dir="2700000" algn="tl">
                    <a:srgbClr val="C0C0C0"/>
                  </a:outerShdw>
                </a:effectLst>
              </a:rPr>
              <a:t>确认成功</a:t>
            </a:r>
          </a:p>
        </p:txBody>
      </p:sp>
      <p:sp>
        <p:nvSpPr>
          <p:cNvPr id="25" name="Text Box 17">
            <a:extLst>
              <a:ext uri="{FF2B5EF4-FFF2-40B4-BE49-F238E27FC236}">
                <a16:creationId xmlns:a16="http://schemas.microsoft.com/office/drawing/2014/main" id="{262484B7-9415-4525-B6D7-602E5035F6E7}"/>
              </a:ext>
            </a:extLst>
          </p:cNvPr>
          <p:cNvSpPr txBox="1">
            <a:spLocks noChangeArrowheads="1"/>
          </p:cNvSpPr>
          <p:nvPr/>
        </p:nvSpPr>
        <p:spPr bwMode="auto">
          <a:xfrm>
            <a:off x="6443638" y="3657551"/>
            <a:ext cx="2159000" cy="307975"/>
          </a:xfrm>
          <a:prstGeom prst="rect">
            <a:avLst/>
          </a:prstGeom>
          <a:noFill/>
          <a:ln w="9525">
            <a:noFill/>
            <a:miter lim="800000"/>
            <a:headEnd/>
            <a:tailEnd/>
          </a:ln>
          <a:effectLst/>
        </p:spPr>
        <p:txBody>
          <a:bodyPr wrap="none">
            <a:spAutoFit/>
          </a:bodyPr>
          <a:lstStyle/>
          <a:p>
            <a:pPr>
              <a:defRPr/>
            </a:pPr>
            <a:r>
              <a:rPr lang="zh-CN" altLang="en-US" sz="1400" dirty="0">
                <a:effectLst>
                  <a:outerShdw blurRad="38100" dist="38100" dir="2700000" algn="tl">
                    <a:srgbClr val="C0C0C0"/>
                  </a:outerShdw>
                </a:effectLst>
              </a:rPr>
              <a:t>生成随机数发送到客户端</a:t>
            </a:r>
          </a:p>
        </p:txBody>
      </p:sp>
      <p:sp>
        <p:nvSpPr>
          <p:cNvPr id="26" name="Text Box 18">
            <a:extLst>
              <a:ext uri="{FF2B5EF4-FFF2-40B4-BE49-F238E27FC236}">
                <a16:creationId xmlns:a16="http://schemas.microsoft.com/office/drawing/2014/main" id="{708349F8-C894-49CB-AFF7-20DBEA095FD8}"/>
              </a:ext>
            </a:extLst>
          </p:cNvPr>
          <p:cNvSpPr txBox="1">
            <a:spLocks noChangeArrowheads="1"/>
          </p:cNvSpPr>
          <p:nvPr/>
        </p:nvSpPr>
        <p:spPr bwMode="auto">
          <a:xfrm>
            <a:off x="6443638" y="5025976"/>
            <a:ext cx="2376488" cy="738188"/>
          </a:xfrm>
          <a:prstGeom prst="rect">
            <a:avLst/>
          </a:prstGeom>
          <a:noFill/>
          <a:ln w="9525">
            <a:noFill/>
            <a:miter lim="800000"/>
            <a:headEnd/>
            <a:tailEnd/>
          </a:ln>
          <a:effectLst/>
        </p:spPr>
        <p:txBody>
          <a:bodyPr>
            <a:spAutoFit/>
          </a:bodyPr>
          <a:lstStyle/>
          <a:p>
            <a:pPr>
              <a:defRPr/>
            </a:pPr>
            <a:r>
              <a:rPr lang="zh-CN" altLang="en-US" sz="1400" dirty="0">
                <a:effectLst>
                  <a:outerShdw blurRad="38100" dist="38100" dir="2700000" algn="tl">
                    <a:srgbClr val="C0C0C0"/>
                  </a:outerShdw>
                </a:effectLst>
              </a:rPr>
              <a:t>解密收到的相应结果，并与原发送的随机数进行比较，如果相同则认为成功</a:t>
            </a:r>
          </a:p>
        </p:txBody>
      </p:sp>
      <p:sp>
        <p:nvSpPr>
          <p:cNvPr id="27" name="Text Box 19">
            <a:extLst>
              <a:ext uri="{FF2B5EF4-FFF2-40B4-BE49-F238E27FC236}">
                <a16:creationId xmlns:a16="http://schemas.microsoft.com/office/drawing/2014/main" id="{44890B86-2DC6-4589-ADA4-3A3A3590D96E}"/>
              </a:ext>
            </a:extLst>
          </p:cNvPr>
          <p:cNvSpPr txBox="1">
            <a:spLocks noChangeArrowheads="1"/>
          </p:cNvSpPr>
          <p:nvPr/>
        </p:nvSpPr>
        <p:spPr bwMode="auto">
          <a:xfrm>
            <a:off x="971526" y="4449714"/>
            <a:ext cx="1439862" cy="307975"/>
          </a:xfrm>
          <a:prstGeom prst="rect">
            <a:avLst/>
          </a:prstGeom>
          <a:noFill/>
          <a:ln w="9525">
            <a:noFill/>
            <a:miter lim="800000"/>
            <a:headEnd/>
            <a:tailEnd/>
          </a:ln>
          <a:effectLst/>
        </p:spPr>
        <p:txBody>
          <a:bodyPr>
            <a:spAutoFit/>
          </a:bodyPr>
          <a:lstStyle/>
          <a:p>
            <a:pPr>
              <a:defRPr/>
            </a:pPr>
            <a:r>
              <a:rPr lang="en-US" altLang="zh-CN" sz="1400" dirty="0">
                <a:effectLst>
                  <a:outerShdw blurRad="38100" dist="38100" dir="2700000" algn="tl">
                    <a:srgbClr val="C0C0C0"/>
                  </a:outerShdw>
                </a:effectLst>
              </a:rPr>
              <a:t>RC4</a:t>
            </a:r>
            <a:r>
              <a:rPr lang="zh-CN" altLang="en-US" sz="1400" dirty="0">
                <a:effectLst>
                  <a:outerShdw blurRad="38100" dist="38100" dir="2700000" algn="tl">
                    <a:srgbClr val="C0C0C0"/>
                  </a:outerShdw>
                </a:effectLst>
              </a:rPr>
              <a:t>加密随机数</a:t>
            </a:r>
          </a:p>
        </p:txBody>
      </p:sp>
    </p:spTree>
    <p:extLst>
      <p:ext uri="{BB962C8B-B14F-4D97-AF65-F5344CB8AC3E}">
        <p14:creationId xmlns:p14="http://schemas.microsoft.com/office/powerpoint/2010/main" val="75315824"/>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21" grpId="0"/>
      <p:bldP spid="22" grpId="0"/>
      <p:bldP spid="23" grpId="0"/>
      <p:bldP spid="24" grpId="0"/>
      <p:bldP spid="25" grpId="0"/>
      <p:bldP spid="26" grpId="0"/>
      <p:bldP spid="2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45AD5-962C-418F-9143-28EBDDE3FDEB}"/>
              </a:ext>
            </a:extLst>
          </p:cNvPr>
          <p:cNvSpPr>
            <a:spLocks noGrp="1"/>
          </p:cNvSpPr>
          <p:nvPr>
            <p:ph type="title"/>
          </p:nvPr>
        </p:nvSpPr>
        <p:spPr/>
        <p:txBody>
          <a:bodyPr/>
          <a:lstStyle/>
          <a:p>
            <a:pPr algn="ctr">
              <a:spcBef>
                <a:spcPct val="0"/>
              </a:spcBef>
              <a:buFontTx/>
              <a:buNone/>
              <a:defRPr/>
            </a:pPr>
            <a:r>
              <a:rPr lang="en-US" altLang="zh-CN" sz="2800" dirty="0">
                <a:solidFill>
                  <a:schemeClr val="bg1"/>
                </a:solidFill>
                <a:cs typeface="+mj-cs"/>
              </a:rPr>
              <a:t>5. </a:t>
            </a:r>
            <a:r>
              <a:rPr lang="zh-CN" altLang="en-US" sz="2800" dirty="0">
                <a:solidFill>
                  <a:schemeClr val="bg1"/>
                </a:solidFill>
                <a:cs typeface="+mj-cs"/>
              </a:rPr>
              <a:t>车联网与区块链</a:t>
            </a:r>
          </a:p>
        </p:txBody>
      </p:sp>
      <p:sp>
        <p:nvSpPr>
          <p:cNvPr id="187395" name="Text Box 5">
            <a:extLst>
              <a:ext uri="{FF2B5EF4-FFF2-40B4-BE49-F238E27FC236}">
                <a16:creationId xmlns:a16="http://schemas.microsoft.com/office/drawing/2014/main" id="{4826C6DD-7E21-4C5C-9C19-2146F301A71F}"/>
              </a:ext>
            </a:extLst>
          </p:cNvPr>
          <p:cNvSpPr txBox="1">
            <a:spLocks noChangeArrowheads="1"/>
          </p:cNvSpPr>
          <p:nvPr/>
        </p:nvSpPr>
        <p:spPr bwMode="auto">
          <a:xfrm>
            <a:off x="1752513" y="1846820"/>
            <a:ext cx="5545311" cy="42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车联网安全风险及攻击者类型</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消息分类与安全共享技术</a:t>
            </a:r>
            <a:endParaRPr lang="en-US" altLang="zh-CN" sz="2400" b="1" dirty="0">
              <a:latin typeface="宋体" panose="02010600030101010101" pitchFamily="2" charset="-122"/>
              <a:ea typeface="宋体" panose="02010600030101010101" pitchFamily="2" charset="-122"/>
            </a:endParaRPr>
          </a:p>
          <a:p>
            <a:pPr marL="1485900" lvl="2" indent="-342900">
              <a:lnSpc>
                <a:spcPct val="150000"/>
              </a:lnSpc>
              <a:spcBef>
                <a:spcPct val="0"/>
              </a:spcBef>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通知</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状态消息及先后验对策</a:t>
            </a:r>
            <a:endParaRPr lang="en-US" altLang="zh-CN" sz="20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车联网通信协议</a:t>
            </a:r>
            <a:endParaRPr lang="en-US" altLang="zh-CN" sz="2400" b="1" dirty="0">
              <a:latin typeface="宋体" panose="02010600030101010101" pitchFamily="2" charset="-122"/>
              <a:ea typeface="宋体" panose="02010600030101010101" pitchFamily="2" charset="-122"/>
            </a:endParaRPr>
          </a:p>
          <a:p>
            <a:pPr marL="1485900" lvl="2" indent="-342900">
              <a:lnSpc>
                <a:spcPct val="150000"/>
              </a:lnSpc>
              <a:spcBef>
                <a:spcPct val="0"/>
              </a:spcBef>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DSRS</a:t>
            </a:r>
            <a:r>
              <a:rPr lang="zh-CN" altLang="en-US" sz="2000" b="1" dirty="0">
                <a:latin typeface="宋体" panose="02010600030101010101" pitchFamily="2" charset="-122"/>
                <a:ea typeface="宋体" panose="02010600030101010101" pitchFamily="2" charset="-122"/>
              </a:rPr>
              <a:t>与</a:t>
            </a:r>
            <a:r>
              <a:rPr lang="en-US" altLang="zh-CN" sz="2000" b="1" dirty="0">
                <a:latin typeface="宋体" panose="02010600030101010101" pitchFamily="2" charset="-122"/>
                <a:ea typeface="宋体" panose="02010600030101010101" pitchFamily="2" charset="-122"/>
              </a:rPr>
              <a:t>LTEV</a:t>
            </a:r>
          </a:p>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区块链基本概念及其结构</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比特币交易流程</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共识算法</a:t>
            </a:r>
            <a:endParaRPr lang="en-US" altLang="zh-CN" sz="2400" b="1" dirty="0">
              <a:latin typeface="宋体" panose="02010600030101010101" pitchFamily="2" charset="-122"/>
              <a:ea typeface="宋体" panose="02010600030101010101" pitchFamily="2" charset="-122"/>
            </a:endParaRPr>
          </a:p>
        </p:txBody>
      </p:sp>
      <p:sp>
        <p:nvSpPr>
          <p:cNvPr id="187396" name="TextBox 49">
            <a:extLst>
              <a:ext uri="{FF2B5EF4-FFF2-40B4-BE49-F238E27FC236}">
                <a16:creationId xmlns:a16="http://schemas.microsoft.com/office/drawing/2014/main" id="{1DAE8B55-A686-4E55-975E-AB2ADC1EE657}"/>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5.8 </a:t>
            </a:r>
            <a:r>
              <a:rPr lang="zh-CN" altLang="en-US" sz="2400" b="1" dirty="0">
                <a:latin typeface="黑体" panose="02010609060101010101" pitchFamily="49" charset="-122"/>
                <a:ea typeface="黑体" panose="02010609060101010101" pitchFamily="49" charset="-122"/>
              </a:rPr>
              <a:t>本章复习重点</a:t>
            </a:r>
          </a:p>
        </p:txBody>
      </p:sp>
      <p:sp>
        <p:nvSpPr>
          <p:cNvPr id="4" name="灯片编号占位符 11">
            <a:extLst>
              <a:ext uri="{FF2B5EF4-FFF2-40B4-BE49-F238E27FC236}">
                <a16:creationId xmlns:a16="http://schemas.microsoft.com/office/drawing/2014/main" id="{47956B8B-570A-4637-8FA9-547C16160B9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160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74335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161</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rgbClr val="FFFF00"/>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a:t>
              </a:r>
            </a:p>
          </p:txBody>
        </p:sp>
      </p:grpSp>
    </p:spTree>
    <p:extLst>
      <p:ext uri="{BB962C8B-B14F-4D97-AF65-F5344CB8AC3E}">
        <p14:creationId xmlns:p14="http://schemas.microsoft.com/office/powerpoint/2010/main" val="15772967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892EA37-D0E0-6B36-F6DB-83ECA8E7689F}"/>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20483" name="Text Box 3">
            <a:extLst>
              <a:ext uri="{FF2B5EF4-FFF2-40B4-BE49-F238E27FC236}">
                <a16:creationId xmlns:a16="http://schemas.microsoft.com/office/drawing/2014/main" id="{BED3DFDE-6A2E-E752-1662-7807966CD688}"/>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0484" name="TextBox 49">
            <a:extLst>
              <a:ext uri="{FF2B5EF4-FFF2-40B4-BE49-F238E27FC236}">
                <a16:creationId xmlns:a16="http://schemas.microsoft.com/office/drawing/2014/main" id="{D81EA1C8-D2FE-06F6-3D25-647C1767662C}"/>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6.1 </a:t>
            </a:r>
            <a:r>
              <a:rPr lang="zh-CN" altLang="en-US" sz="2400" b="1" dirty="0">
                <a:latin typeface="黑体" panose="02010609060101010101" pitchFamily="49" charset="-122"/>
                <a:ea typeface="黑体" panose="02010609060101010101" pitchFamily="49" charset="-122"/>
              </a:rPr>
              <a:t>联邦学习的定义</a:t>
            </a:r>
          </a:p>
        </p:txBody>
      </p:sp>
      <p:sp>
        <p:nvSpPr>
          <p:cNvPr id="20485" name="文本框 14">
            <a:extLst>
              <a:ext uri="{FF2B5EF4-FFF2-40B4-BE49-F238E27FC236}">
                <a16:creationId xmlns:a16="http://schemas.microsoft.com/office/drawing/2014/main" id="{89BD2289-40DF-15E9-F0C4-468BA29C8F66}"/>
              </a:ext>
            </a:extLst>
          </p:cNvPr>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0486" name="灯片编号占位符 11">
            <a:extLst>
              <a:ext uri="{FF2B5EF4-FFF2-40B4-BE49-F238E27FC236}">
                <a16:creationId xmlns:a16="http://schemas.microsoft.com/office/drawing/2014/main" id="{9E625DC8-23DB-12B5-8BC1-247367EAB63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4F2C686-D900-417E-BD36-652853FDD01A}" type="slidenum">
              <a:rPr lang="zh-CN" altLang="en-US" sz="1800">
                <a:latin typeface="Calibri" panose="020F0502020204030204" pitchFamily="34" charset="0"/>
                <a:ea typeface="宋体" panose="02010600030101010101" pitchFamily="2" charset="-122"/>
              </a:rPr>
              <a:pPr>
                <a:spcBef>
                  <a:spcPct val="0"/>
                </a:spcBef>
                <a:buFontTx/>
                <a:buNone/>
              </a:pPr>
              <a:t>162</a:t>
            </a:fld>
            <a:endParaRPr lang="zh-CN" altLang="en-US" sz="1800">
              <a:latin typeface="Calibri" panose="020F050202020403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C762F602-4B09-047D-4C08-6E79D682043D}"/>
              </a:ext>
            </a:extLst>
          </p:cNvPr>
          <p:cNvSpPr txBox="1"/>
          <p:nvPr/>
        </p:nvSpPr>
        <p:spPr>
          <a:xfrm>
            <a:off x="107950" y="1649413"/>
            <a:ext cx="9026525" cy="4913312"/>
          </a:xfrm>
          <a:prstGeom prst="rect">
            <a:avLst/>
          </a:prstGeom>
          <a:noFill/>
        </p:spPr>
        <p:txBody>
          <a:bodyPr>
            <a:spAutoFit/>
          </a:bodyPr>
          <a:lstStyle/>
          <a:p>
            <a:pPr>
              <a:lnSpc>
                <a:spcPct val="150000"/>
              </a:lnSpc>
              <a:defRPr/>
            </a:pPr>
            <a:r>
              <a:rPr lang="zh-CN" altLang="en-US" sz="2200" dirty="0">
                <a:solidFill>
                  <a:srgbClr val="333333"/>
                </a:solidFill>
                <a:latin typeface="Helvetica Neue"/>
              </a:rPr>
              <a:t>       联邦机器学习是一个机器学习框架，能有效帮助多个机构在满足用户隐私保护、数据安全和政府法规的要求下，进行数据使用和机器学习建模。</a:t>
            </a:r>
            <a:endParaRPr lang="en-US" altLang="zh-CN" sz="2200" dirty="0">
              <a:solidFill>
                <a:srgbClr val="333333"/>
              </a:solidFill>
              <a:latin typeface="Helvetica Neue"/>
            </a:endParaRPr>
          </a:p>
          <a:p>
            <a:pPr>
              <a:lnSpc>
                <a:spcPct val="150000"/>
              </a:lnSpc>
              <a:defRPr/>
            </a:pPr>
            <a:r>
              <a:rPr lang="zh-CN" altLang="en-US" sz="2400" dirty="0">
                <a:solidFill>
                  <a:srgbClr val="333333"/>
                </a:solidFill>
                <a:latin typeface="Helvetica Neue"/>
              </a:rPr>
              <a:t>      </a:t>
            </a:r>
            <a:r>
              <a:rPr lang="zh-CN" altLang="en-US" sz="2200" dirty="0">
                <a:solidFill>
                  <a:srgbClr val="333333"/>
                </a:solidFill>
                <a:latin typeface="Helvetica Neue"/>
              </a:rPr>
              <a:t> </a:t>
            </a:r>
            <a:r>
              <a:rPr lang="zh-CN" altLang="en-US" sz="2200" b="1" dirty="0">
                <a:solidFill>
                  <a:srgbClr val="333333"/>
                </a:solidFill>
                <a:latin typeface="Helvetica Neue"/>
              </a:rPr>
              <a:t>联邦学习系统</a:t>
            </a:r>
            <a:r>
              <a:rPr lang="zh-CN" altLang="en-US" sz="2200" dirty="0">
                <a:solidFill>
                  <a:srgbClr val="333333"/>
                </a:solidFill>
                <a:latin typeface="Helvetica Neue"/>
              </a:rPr>
              <a:t>是一个学习过程，数据所有者</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P</a:t>
            </a:r>
            <a:r>
              <a:rPr lang="en-US"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latin typeface="宋体" panose="02010600030101010101" pitchFamily="2" charset="-122"/>
                <a:cs typeface="Times New Roman" panose="02020603050405020304" pitchFamily="18" charset="0"/>
              </a:rPr>
              <a:t>，利用各自的数据</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D</a:t>
            </a:r>
            <a:r>
              <a:rPr lang="en-US"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rgbClr val="333333"/>
                </a:solidFill>
                <a:latin typeface="Helvetica Neue"/>
              </a:rPr>
              <a:t>共同训练一个模型</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FED </a:t>
            </a:r>
            <a:r>
              <a:rPr lang="zh-CN" altLang="en-US" sz="2200" dirty="0">
                <a:solidFill>
                  <a:srgbClr val="333333"/>
                </a:solidFill>
                <a:latin typeface="Helvetica Neue"/>
              </a:rPr>
              <a:t>。</a:t>
            </a:r>
            <a:endParaRPr lang="en-US" altLang="zh-CN" sz="2200" baseline="-25000" dirty="0">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u"/>
              <a:defRPr/>
            </a:pPr>
            <a:r>
              <a:rPr lang="zh-CN" altLang="en-US" sz="2000" dirty="0">
                <a:latin typeface="宋体" panose="02010600030101010101" pitchFamily="2" charset="-122"/>
                <a:cs typeface="Times New Roman" panose="02020603050405020304" pitchFamily="18" charset="0"/>
              </a:rPr>
              <a:t>在此过程中，任何数据所有者</a:t>
            </a:r>
            <a:r>
              <a:rPr lang="en-US" altLang="zh-CN" sz="2000" dirty="0">
                <a:latin typeface="宋体" panose="02010600030101010101" pitchFamily="2" charset="-122"/>
                <a:cs typeface="Times New Roman" panose="02020603050405020304" pitchFamily="18" charset="0"/>
              </a:rPr>
              <a:t>P</a:t>
            </a:r>
            <a:r>
              <a:rPr lang="en-US" altLang="zh-CN" sz="2000" baseline="-25000" dirty="0">
                <a:latin typeface="宋体" panose="02010600030101010101" pitchFamily="2" charset="-122"/>
                <a:cs typeface="Times New Roman" panose="02020603050405020304" pitchFamily="18" charset="0"/>
              </a:rPr>
              <a:t>i</a:t>
            </a:r>
            <a:r>
              <a:rPr lang="zh-CN" altLang="en-US" sz="2000" dirty="0">
                <a:latin typeface="宋体" panose="02010600030101010101" pitchFamily="2" charset="-122"/>
                <a:cs typeface="Times New Roman" panose="02020603050405020304" pitchFamily="18" charset="0"/>
              </a:rPr>
              <a:t>都不会向其他人公开其数据</a:t>
            </a:r>
            <a:r>
              <a:rPr lang="en-US" altLang="zh-CN" sz="2000" dirty="0">
                <a:latin typeface="宋体" panose="02010600030101010101" pitchFamily="2" charset="-122"/>
                <a:cs typeface="Times New Roman" panose="02020603050405020304" pitchFamily="18" charset="0"/>
              </a:rPr>
              <a:t>D</a:t>
            </a:r>
            <a:r>
              <a:rPr lang="en-US" altLang="zh-CN" sz="2000" baseline="-25000" dirty="0">
                <a:latin typeface="宋体" panose="02010600030101010101" pitchFamily="2" charset="-122"/>
                <a:cs typeface="Times New Roman" panose="02020603050405020304" pitchFamily="18" charset="0"/>
              </a:rPr>
              <a:t>i</a:t>
            </a:r>
            <a:r>
              <a:rPr lang="zh-CN" altLang="en-US" sz="2000" dirty="0">
                <a:latin typeface="宋体" panose="02010600030101010101" pitchFamily="2" charset="-122"/>
                <a:cs typeface="Times New Roman" panose="02020603050405020304" pitchFamily="18" charset="0"/>
              </a:rPr>
              <a:t>。</a:t>
            </a:r>
            <a:endParaRPr lang="en-US" altLang="zh-CN" sz="2000" dirty="0">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u"/>
              <a:defRPr/>
            </a:pPr>
            <a:r>
              <a:rPr lang="zh-CN" altLang="en-US" sz="2000" dirty="0">
                <a:latin typeface="宋体" panose="02010600030101010101" pitchFamily="2" charset="-122"/>
                <a:cs typeface="Times New Roman" panose="02020603050405020304" pitchFamily="18" charset="0"/>
              </a:rPr>
              <a:t>通过安全的参数交换和聚合，建立共享的机器学习模型。</a:t>
            </a:r>
            <a:endParaRPr lang="en-US" altLang="zh-CN" sz="2000" dirty="0">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u"/>
              <a:defRPr/>
            </a:pPr>
            <a:r>
              <a:rPr lang="zh-CN" altLang="en-US" sz="2000" dirty="0">
                <a:latin typeface="宋体" panose="02010600030101010101" pitchFamily="2" charset="-122"/>
              </a:rPr>
              <a:t>训练过程中，每个参与者都将数据保留在本地，数据不互通，保护隐私。</a:t>
            </a:r>
            <a:endParaRPr lang="en-US" altLang="zh-CN" sz="2000" dirty="0">
              <a:latin typeface="宋体" panose="02010600030101010101" pitchFamily="2" charset="-122"/>
            </a:endParaRPr>
          </a:p>
          <a:p>
            <a:pPr marL="342900" indent="-342900">
              <a:lnSpc>
                <a:spcPct val="150000"/>
              </a:lnSpc>
              <a:buFont typeface="Wingdings" panose="05000000000000000000" pitchFamily="2" charset="2"/>
              <a:buChar char="u"/>
              <a:defRPr/>
            </a:pPr>
            <a:r>
              <a:rPr lang="zh-CN" altLang="en-US" sz="2000" dirty="0">
                <a:latin typeface="宋体" panose="02010600030101010101" pitchFamily="2" charset="-122"/>
              </a:rPr>
              <a:t>联邦学习模型相关信息都是以加密方式交换，且最终模型效果逼近理想模型（将所有训练数据集集中在一起得到的机器学习模型）。</a:t>
            </a:r>
            <a:endParaRPr lang="en-US" altLang="zh-CN" sz="2400" dirty="0">
              <a:solidFill>
                <a:srgbClr val="333333"/>
              </a:solidFill>
              <a:latin typeface="宋体" panose="02010600030101010101" pitchFamily="2" charset="-122"/>
            </a:endParaRPr>
          </a:p>
        </p:txBody>
      </p:sp>
    </p:spTree>
  </p:cSld>
  <p:clrMapOvr>
    <a:masterClrMapping/>
  </p:clrMapOvr>
  <p:transition advTm="16782"/>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03B84D0-A364-30E1-E96A-BFC1E498A8EF}"/>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51203" name="Text Box 3">
            <a:extLst>
              <a:ext uri="{FF2B5EF4-FFF2-40B4-BE49-F238E27FC236}">
                <a16:creationId xmlns:a16="http://schemas.microsoft.com/office/drawing/2014/main" id="{B0214846-2AC8-25D3-EDBC-A25734EC14F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51204" name="TextBox 49">
            <a:extLst>
              <a:ext uri="{FF2B5EF4-FFF2-40B4-BE49-F238E27FC236}">
                <a16:creationId xmlns:a16="http://schemas.microsoft.com/office/drawing/2014/main" id="{D41F010C-A058-C668-888F-7A66F79C20BC}"/>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6.2 </a:t>
            </a:r>
            <a:r>
              <a:rPr lang="zh-CN" altLang="en-US" sz="2400" b="1" dirty="0">
                <a:latin typeface="黑体" panose="02010609060101010101" pitchFamily="49" charset="-122"/>
                <a:ea typeface="黑体" panose="02010609060101010101" pitchFamily="49" charset="-122"/>
              </a:rPr>
              <a:t>分布式机器学习介绍</a:t>
            </a:r>
          </a:p>
        </p:txBody>
      </p:sp>
      <p:sp>
        <p:nvSpPr>
          <p:cNvPr id="51205" name="文本框 3">
            <a:extLst>
              <a:ext uri="{FF2B5EF4-FFF2-40B4-BE49-F238E27FC236}">
                <a16:creationId xmlns:a16="http://schemas.microsoft.com/office/drawing/2014/main" id="{64D4DCC5-8F9C-8BF3-CA7B-FD27797341C9}"/>
              </a:ext>
            </a:extLst>
          </p:cNvPr>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数据传输隐私威胁</a:t>
            </a:r>
          </a:p>
        </p:txBody>
      </p:sp>
      <p:sp>
        <p:nvSpPr>
          <p:cNvPr id="51206" name="灯片编号占位符 11">
            <a:extLst>
              <a:ext uri="{FF2B5EF4-FFF2-40B4-BE49-F238E27FC236}">
                <a16:creationId xmlns:a16="http://schemas.microsoft.com/office/drawing/2014/main" id="{D3AEC26E-24A2-7382-E0E3-1E8C418D64C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1469085-530E-4322-98D8-461609BD1626}" type="slidenum">
              <a:rPr lang="zh-CN" altLang="en-US" sz="1800">
                <a:latin typeface="Calibri" panose="020F0502020204030204" pitchFamily="34" charset="0"/>
                <a:ea typeface="宋体" panose="02010600030101010101" pitchFamily="2" charset="-122"/>
              </a:rPr>
              <a:pPr>
                <a:spcBef>
                  <a:spcPct val="0"/>
                </a:spcBef>
                <a:buFontTx/>
                <a:buNone/>
              </a:pPr>
              <a:t>163</a:t>
            </a:fld>
            <a:endParaRPr lang="zh-CN" altLang="en-US" sz="1800">
              <a:latin typeface="Calibri" panose="020F0502020204030204" pitchFamily="34" charset="0"/>
              <a:ea typeface="宋体" panose="02010600030101010101" pitchFamily="2" charset="-122"/>
            </a:endParaRPr>
          </a:p>
        </p:txBody>
      </p:sp>
      <p:sp>
        <p:nvSpPr>
          <p:cNvPr id="51207" name="文本框 2">
            <a:extLst>
              <a:ext uri="{FF2B5EF4-FFF2-40B4-BE49-F238E27FC236}">
                <a16:creationId xmlns:a16="http://schemas.microsoft.com/office/drawing/2014/main" id="{450A2E55-14E4-3B57-5956-B474F3A267B2}"/>
              </a:ext>
            </a:extLst>
          </p:cNvPr>
          <p:cNvSpPr txBox="1">
            <a:spLocks noChangeArrowheads="1"/>
          </p:cNvSpPr>
          <p:nvPr/>
        </p:nvSpPr>
        <p:spPr bwMode="auto">
          <a:xfrm>
            <a:off x="90488" y="1508125"/>
            <a:ext cx="5051425"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ts val="600"/>
              </a:spcBef>
            </a:pPr>
            <a:r>
              <a:rPr lang="zh-CN" altLang="en-US" sz="2400">
                <a:latin typeface="宋体" panose="02010600030101010101" pitchFamily="2" charset="-122"/>
              </a:rPr>
              <a:t>   分布式机器学习也称为分布式学习，是指</a:t>
            </a:r>
            <a:r>
              <a:rPr lang="zh-CN" altLang="en-US" sz="2400" b="1">
                <a:latin typeface="宋体" panose="02010600030101010101" pitchFamily="2" charset="-122"/>
              </a:rPr>
              <a:t>利用多个计算节点</a:t>
            </a:r>
            <a:r>
              <a:rPr lang="zh-CN" altLang="en-US" sz="2400">
                <a:latin typeface="宋体" panose="02010600030101010101" pitchFamily="2" charset="-122"/>
              </a:rPr>
              <a:t>（也称为工作者，</a:t>
            </a:r>
            <a:r>
              <a:rPr lang="en-US" altLang="zh-CN" sz="2400">
                <a:latin typeface="宋体" panose="02010600030101010101" pitchFamily="2" charset="-122"/>
              </a:rPr>
              <a:t>Worker</a:t>
            </a:r>
            <a:r>
              <a:rPr lang="zh-CN" altLang="en-US" sz="2400">
                <a:latin typeface="宋体" panose="02010600030101010101" pitchFamily="2" charset="-122"/>
              </a:rPr>
              <a:t>）</a:t>
            </a:r>
            <a:r>
              <a:rPr lang="zh-CN" altLang="en-US" sz="2400" b="1">
                <a:latin typeface="宋体" panose="02010600030101010101" pitchFamily="2" charset="-122"/>
              </a:rPr>
              <a:t>进行机器学习或者深度学习的算法和系统</a:t>
            </a:r>
            <a:r>
              <a:rPr lang="zh-CN" altLang="en-US" sz="2400">
                <a:latin typeface="宋体" panose="02010600030101010101" pitchFamily="2" charset="-122"/>
              </a:rPr>
              <a:t>，旨在提高性能、保护隐私，且可扩展为规模、更大数据量更大的模型。</a:t>
            </a:r>
          </a:p>
        </p:txBody>
      </p:sp>
      <p:pic>
        <p:nvPicPr>
          <p:cNvPr id="51208" name="图片 3">
            <a:extLst>
              <a:ext uri="{FF2B5EF4-FFF2-40B4-BE49-F238E27FC236}">
                <a16:creationId xmlns:a16="http://schemas.microsoft.com/office/drawing/2014/main" id="{ACE815C5-FC7E-7DA6-D42F-865147578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788" y="1943100"/>
            <a:ext cx="38957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A9344BF-5E0A-64DF-1E5B-661C678EDE84}"/>
              </a:ext>
            </a:extLst>
          </p:cNvPr>
          <p:cNvSpPr txBox="1">
            <a:spLocks/>
          </p:cNvSpPr>
          <p:nvPr/>
        </p:nvSpPr>
        <p:spPr>
          <a:xfrm>
            <a:off x="382588" y="4416425"/>
            <a:ext cx="8378825" cy="2178050"/>
          </a:xfrm>
          <a:prstGeom prst="rect">
            <a:avLst/>
          </a:prstGeom>
          <a:ln w="22225">
            <a:solidFill>
              <a:schemeClr val="accent1">
                <a:lumMod val="50000"/>
              </a:schemeClr>
            </a:solidFill>
          </a:ln>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5000"/>
              </a:lnSpc>
              <a:buFont typeface="Arial" panose="020B0604020202020204" pitchFamily="34" charset="0"/>
              <a:buNone/>
              <a:defRPr/>
            </a:pPr>
            <a:r>
              <a:rPr lang="zh-CN" altLang="en-US" sz="2400" dirty="0">
                <a:latin typeface="宋体" panose="02010600030101010101" pitchFamily="2" charset="-122"/>
                <a:ea typeface="宋体" panose="02010600030101010101" pitchFamily="2" charset="-122"/>
              </a:rPr>
              <a:t>联邦学习和分布式机器学习（</a:t>
            </a:r>
            <a:r>
              <a:rPr lang="en-US" altLang="zh-CN" sz="2400" dirty="0">
                <a:latin typeface="宋体" panose="02010600030101010101" pitchFamily="2" charset="-122"/>
                <a:ea typeface="宋体" panose="02010600030101010101" pitchFamily="2" charset="-122"/>
              </a:rPr>
              <a:t>Distributed Machine Learning</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DML</a:t>
            </a:r>
            <a:r>
              <a:rPr lang="zh-CN" altLang="en-US" sz="2400" dirty="0">
                <a:latin typeface="宋体" panose="02010600030101010101" pitchFamily="2" charset="-122"/>
                <a:ea typeface="宋体" panose="02010600030101010101" pitchFamily="2" charset="-122"/>
              </a:rPr>
              <a:t>）有许多</a:t>
            </a:r>
            <a:r>
              <a:rPr lang="zh-CN" altLang="en-US" sz="2400" b="1" dirty="0">
                <a:latin typeface="宋体" panose="02010600030101010101" pitchFamily="2" charset="-122"/>
                <a:ea typeface="宋体" panose="02010600030101010101" pitchFamily="2" charset="-122"/>
              </a:rPr>
              <a:t>共同之处</a:t>
            </a:r>
            <a:endParaRPr lang="en-US" altLang="zh-CN" sz="2400" b="1" dirty="0">
              <a:latin typeface="宋体" panose="02010600030101010101" pitchFamily="2" charset="-122"/>
              <a:ea typeface="宋体" panose="02010600030101010101" pitchFamily="2" charset="-122"/>
            </a:endParaRPr>
          </a:p>
          <a:p>
            <a:pPr>
              <a:lnSpc>
                <a:spcPct val="125000"/>
              </a:lnSpc>
              <a:spcBef>
                <a:spcPts val="600"/>
              </a:spcBef>
              <a:defRPr/>
            </a:pPr>
            <a:r>
              <a:rPr lang="zh-CN" altLang="en-US" sz="2400" dirty="0">
                <a:latin typeface="宋体" panose="02010600030101010101" pitchFamily="2" charset="-122"/>
                <a:ea typeface="宋体" panose="02010600030101010101" pitchFamily="2" charset="-122"/>
              </a:rPr>
              <a:t>例如</a:t>
            </a:r>
            <a:r>
              <a:rPr lang="zh-CN" altLang="en-US" sz="2400" b="1" dirty="0">
                <a:latin typeface="宋体" panose="02010600030101010101" pitchFamily="2" charset="-122"/>
                <a:ea typeface="宋体" panose="02010600030101010101" pitchFamily="2" charset="-122"/>
              </a:rPr>
              <a:t>二者都使用分散化的数据集和分布式的模型训练。</a:t>
            </a:r>
            <a:endParaRPr lang="en-US" altLang="zh-CN" sz="2400" b="1" dirty="0">
              <a:latin typeface="宋体" panose="02010600030101010101" pitchFamily="2" charset="-122"/>
              <a:ea typeface="宋体" panose="02010600030101010101" pitchFamily="2" charset="-122"/>
            </a:endParaRPr>
          </a:p>
          <a:p>
            <a:pPr>
              <a:lnSpc>
                <a:spcPct val="125000"/>
              </a:lnSpc>
              <a:spcBef>
                <a:spcPts val="600"/>
              </a:spcBef>
              <a:defRPr/>
            </a:pPr>
            <a:r>
              <a:rPr lang="zh-CN" altLang="en-US" sz="2400" dirty="0">
                <a:latin typeface="宋体" panose="02010600030101010101" pitchFamily="2" charset="-122"/>
                <a:ea typeface="宋体" panose="02010600030101010101" pitchFamily="2" charset="-122"/>
              </a:rPr>
              <a:t>很多研究者也把联邦学习看作分布式机器学习的一种特殊形式，或者把联邦学习看成是分布式机器学习的下一步发展。</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advTm="16782"/>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52815CF-7EBE-9BB6-BD98-E020BD33DB9B}"/>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53251" name="Text Box 3">
            <a:extLst>
              <a:ext uri="{FF2B5EF4-FFF2-40B4-BE49-F238E27FC236}">
                <a16:creationId xmlns:a16="http://schemas.microsoft.com/office/drawing/2014/main" id="{F445C7AF-708D-DD0D-D863-F025D75294F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53252" name="TextBox 49">
            <a:extLst>
              <a:ext uri="{FF2B5EF4-FFF2-40B4-BE49-F238E27FC236}">
                <a16:creationId xmlns:a16="http://schemas.microsoft.com/office/drawing/2014/main" id="{FCFED30D-C2B9-50C3-4709-8C1779303B0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6.2.1 </a:t>
            </a:r>
            <a:r>
              <a:rPr lang="zh-CN" altLang="en-US" sz="2400" b="1" dirty="0">
                <a:latin typeface="黑体" panose="02010609060101010101" pitchFamily="49" charset="-122"/>
                <a:ea typeface="黑体" panose="02010609060101010101" pitchFamily="49" charset="-122"/>
              </a:rPr>
              <a:t>分布式机器学习介绍</a:t>
            </a:r>
          </a:p>
        </p:txBody>
      </p:sp>
      <p:sp>
        <p:nvSpPr>
          <p:cNvPr id="53253" name="文本框 3">
            <a:extLst>
              <a:ext uri="{FF2B5EF4-FFF2-40B4-BE49-F238E27FC236}">
                <a16:creationId xmlns:a16="http://schemas.microsoft.com/office/drawing/2014/main" id="{CEEA1DCF-355C-2235-74A6-0B1B561293AF}"/>
              </a:ext>
            </a:extLst>
          </p:cNvPr>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数据传输隐私威胁</a:t>
            </a:r>
          </a:p>
        </p:txBody>
      </p:sp>
      <p:sp>
        <p:nvSpPr>
          <p:cNvPr id="53254" name="灯片编号占位符 11">
            <a:extLst>
              <a:ext uri="{FF2B5EF4-FFF2-40B4-BE49-F238E27FC236}">
                <a16:creationId xmlns:a16="http://schemas.microsoft.com/office/drawing/2014/main" id="{7AEEC0A1-C194-B226-C217-54D1D4791E8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DA6834F-5415-4F9F-A3E3-28A49B68BDB8}" type="slidenum">
              <a:rPr lang="zh-CN" altLang="en-US" sz="1800">
                <a:latin typeface="Calibri" panose="020F0502020204030204" pitchFamily="34" charset="0"/>
                <a:ea typeface="宋体" panose="02010600030101010101" pitchFamily="2" charset="-122"/>
              </a:rPr>
              <a:pPr>
                <a:spcBef>
                  <a:spcPct val="0"/>
                </a:spcBef>
                <a:buFontTx/>
                <a:buNone/>
              </a:pPr>
              <a:t>164</a:t>
            </a:fld>
            <a:endParaRPr lang="zh-CN" altLang="en-US" sz="1800">
              <a:latin typeface="Calibri" panose="020F0502020204030204" pitchFamily="34" charset="0"/>
              <a:ea typeface="宋体" panose="02010600030101010101" pitchFamily="2" charset="-122"/>
            </a:endParaRPr>
          </a:p>
        </p:txBody>
      </p:sp>
      <p:pic>
        <p:nvPicPr>
          <p:cNvPr id="53255" name="图片 1">
            <a:extLst>
              <a:ext uri="{FF2B5EF4-FFF2-40B4-BE49-F238E27FC236}">
                <a16:creationId xmlns:a16="http://schemas.microsoft.com/office/drawing/2014/main" id="{6DF676CA-C5EB-8B97-C593-4E24560DBB6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11813" y="2420938"/>
            <a:ext cx="3281362"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矩形 5">
            <a:extLst>
              <a:ext uri="{FF2B5EF4-FFF2-40B4-BE49-F238E27FC236}">
                <a16:creationId xmlns:a16="http://schemas.microsoft.com/office/drawing/2014/main" id="{741CD900-964C-4DF9-FA3A-04FBBFA7FEA4}"/>
              </a:ext>
            </a:extLst>
          </p:cNvPr>
          <p:cNvSpPr>
            <a:spLocks noChangeArrowheads="1"/>
          </p:cNvSpPr>
          <p:nvPr/>
        </p:nvSpPr>
        <p:spPr bwMode="auto">
          <a:xfrm>
            <a:off x="6443663" y="54483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宋体" panose="02010600030101010101" pitchFamily="2" charset="-122"/>
              </a:rPr>
              <a:t>参数服务器系统</a:t>
            </a:r>
            <a:endParaRPr lang="zh-CN" altLang="en-US" sz="2000">
              <a:latin typeface="宋体" panose="02010600030101010101" pitchFamily="2" charset="-122"/>
            </a:endParaRPr>
          </a:p>
        </p:txBody>
      </p:sp>
      <p:sp>
        <p:nvSpPr>
          <p:cNvPr id="53257" name="文本框 7">
            <a:extLst>
              <a:ext uri="{FF2B5EF4-FFF2-40B4-BE49-F238E27FC236}">
                <a16:creationId xmlns:a16="http://schemas.microsoft.com/office/drawing/2014/main" id="{55FE11C6-43E7-8991-5689-E490811C65E6}"/>
              </a:ext>
            </a:extLst>
          </p:cNvPr>
          <p:cNvSpPr txBox="1">
            <a:spLocks noChangeArrowheads="1"/>
          </p:cNvSpPr>
          <p:nvPr/>
        </p:nvSpPr>
        <p:spPr bwMode="auto">
          <a:xfrm>
            <a:off x="230188" y="2636838"/>
            <a:ext cx="53276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ts val="600"/>
              </a:spcBef>
              <a:buFont typeface="Arial" panose="020B0604020202020204" pitchFamily="34" charset="0"/>
              <a:buChar char="•"/>
            </a:pPr>
            <a:r>
              <a:rPr lang="zh-CN" altLang="en-US" sz="2000" dirty="0">
                <a:latin typeface="宋体" panose="02010600030101010101" pitchFamily="2" charset="-122"/>
              </a:rPr>
              <a:t>广泛用于解决大规模机器学习问题中的计算资源和内存空间限制。</a:t>
            </a:r>
            <a:endParaRPr lang="en-US" altLang="zh-CN" sz="2000" dirty="0">
              <a:latin typeface="宋体" panose="02010600030101010101" pitchFamily="2" charset="-122"/>
            </a:endParaRPr>
          </a:p>
          <a:p>
            <a:pPr>
              <a:lnSpc>
                <a:spcPct val="130000"/>
              </a:lnSpc>
              <a:spcBef>
                <a:spcPts val="600"/>
              </a:spcBef>
              <a:buFont typeface="Arial" panose="020B0604020202020204" pitchFamily="34" charset="0"/>
              <a:buChar char="•"/>
            </a:pPr>
            <a:r>
              <a:rPr lang="zh-CN" altLang="en-US" sz="2000" dirty="0">
                <a:latin typeface="宋体" panose="02010600030101010101" pitchFamily="2" charset="-122"/>
              </a:rPr>
              <a:t>大规模的数据以及机器学习的模型需要可扩展的并行计算来解决数据的集中存储需求、更弹性化和更廉价的计算资源。</a:t>
            </a:r>
            <a:endParaRPr lang="en-US" altLang="zh-CN" sz="2000" dirty="0">
              <a:latin typeface="宋体" panose="02010600030101010101" pitchFamily="2" charset="-122"/>
            </a:endParaRPr>
          </a:p>
          <a:p>
            <a:pPr>
              <a:lnSpc>
                <a:spcPct val="130000"/>
              </a:lnSpc>
              <a:spcBef>
                <a:spcPts val="600"/>
              </a:spcBef>
              <a:buFont typeface="Arial" panose="020B0604020202020204" pitchFamily="34" charset="0"/>
              <a:buChar char="•"/>
            </a:pPr>
            <a:r>
              <a:rPr lang="zh-CN" altLang="en-US" sz="2000" dirty="0">
                <a:latin typeface="宋体" panose="02010600030101010101" pitchFamily="2" charset="-122"/>
              </a:rPr>
              <a:t>控制中心拥有对所有数据的访问和分配权力，扩展采用的计算资源的算力接近，计算设备可靠等。</a:t>
            </a:r>
            <a:endParaRPr lang="en-US" altLang="zh-CN" sz="2000" dirty="0">
              <a:latin typeface="宋体" panose="02010600030101010101" pitchFamily="2" charset="-122"/>
            </a:endParaRPr>
          </a:p>
        </p:txBody>
      </p:sp>
      <p:sp>
        <p:nvSpPr>
          <p:cNvPr id="53258" name="文本框 8">
            <a:extLst>
              <a:ext uri="{FF2B5EF4-FFF2-40B4-BE49-F238E27FC236}">
                <a16:creationId xmlns:a16="http://schemas.microsoft.com/office/drawing/2014/main" id="{614AA157-99AC-CD57-2E28-0F19FC7843CC}"/>
              </a:ext>
            </a:extLst>
          </p:cNvPr>
          <p:cNvSpPr txBox="1">
            <a:spLocks noChangeArrowheads="1"/>
          </p:cNvSpPr>
          <p:nvPr/>
        </p:nvSpPr>
        <p:spPr bwMode="auto">
          <a:xfrm>
            <a:off x="196850" y="1428750"/>
            <a:ext cx="74707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400" b="1">
                <a:latin typeface="宋体" panose="02010600030101010101" pitchFamily="2" charset="-122"/>
              </a:rPr>
              <a:t>DML</a:t>
            </a:r>
            <a:r>
              <a:rPr lang="zh-CN" altLang="en-US" sz="2400" b="1">
                <a:latin typeface="宋体" panose="02010600030101010101" pitchFamily="2" charset="-122"/>
              </a:rPr>
              <a:t>可以分为两类：</a:t>
            </a:r>
            <a:endParaRPr lang="en-US" altLang="zh-CN" sz="2400" b="1">
              <a:latin typeface="宋体" panose="02010600030101010101" pitchFamily="2" charset="-122"/>
            </a:endParaRPr>
          </a:p>
          <a:p>
            <a:pPr>
              <a:lnSpc>
                <a:spcPct val="130000"/>
              </a:lnSpc>
              <a:spcBef>
                <a:spcPts val="600"/>
              </a:spcBef>
            </a:pPr>
            <a:r>
              <a:rPr lang="en-US" altLang="zh-CN" sz="2400" b="1">
                <a:latin typeface="宋体" panose="02010600030101010101" pitchFamily="2" charset="-122"/>
              </a:rPr>
              <a:t>1</a:t>
            </a:r>
            <a:r>
              <a:rPr lang="zh-CN" altLang="en-US" sz="2400" b="1">
                <a:latin typeface="宋体" panose="02010600030101010101" pitchFamily="2" charset="-122"/>
              </a:rPr>
              <a:t>、面向扩展性的</a:t>
            </a:r>
            <a:r>
              <a:rPr lang="en-US" altLang="zh-CN" sz="2400" b="1">
                <a:latin typeface="宋体" panose="02010600030101010101" pitchFamily="2" charset="-122"/>
              </a:rPr>
              <a:t>DML</a:t>
            </a:r>
            <a:r>
              <a:rPr lang="zh-CN" altLang="en-US" sz="2400" b="1">
                <a:latin typeface="宋体" panose="02010600030101010101" pitchFamily="2" charset="-122"/>
              </a:rPr>
              <a:t>（</a:t>
            </a:r>
            <a:r>
              <a:rPr lang="en-US" altLang="zh-CN" sz="2400" b="1">
                <a:latin typeface="宋体" panose="02010600030101010101" pitchFamily="2" charset="-122"/>
              </a:rPr>
              <a:t>Scalability-Motivated DML</a:t>
            </a:r>
            <a:r>
              <a:rPr lang="zh-CN" altLang="en-US" sz="2400" b="1">
                <a:latin typeface="宋体" panose="02010600030101010101" pitchFamily="2" charset="-122"/>
              </a:rPr>
              <a:t>）</a:t>
            </a:r>
            <a:endParaRPr lang="en-US" altLang="zh-CN" sz="2400" b="1">
              <a:latin typeface="宋体" panose="02010600030101010101" pitchFamily="2" charset="-122"/>
            </a:endParaRPr>
          </a:p>
          <a:p>
            <a:endParaRPr lang="zh-CN" altLang="en-US" sz="2400">
              <a:latin typeface="宋体" panose="02010600030101010101" pitchFamily="2" charset="-122"/>
            </a:endParaRPr>
          </a:p>
        </p:txBody>
      </p:sp>
    </p:spTree>
  </p:cSld>
  <p:clrMapOvr>
    <a:masterClrMapping/>
  </p:clrMapOvr>
  <p:transition advTm="16782"/>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52815CF-7EBE-9BB6-BD98-E020BD33DB9B}"/>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53251" name="Text Box 3">
            <a:extLst>
              <a:ext uri="{FF2B5EF4-FFF2-40B4-BE49-F238E27FC236}">
                <a16:creationId xmlns:a16="http://schemas.microsoft.com/office/drawing/2014/main" id="{F445C7AF-708D-DD0D-D863-F025D75294F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53252" name="TextBox 49">
            <a:extLst>
              <a:ext uri="{FF2B5EF4-FFF2-40B4-BE49-F238E27FC236}">
                <a16:creationId xmlns:a16="http://schemas.microsoft.com/office/drawing/2014/main" id="{FCFED30D-C2B9-50C3-4709-8C1779303B0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6.2.2 </a:t>
            </a:r>
            <a:r>
              <a:rPr lang="zh-CN" altLang="en-US" sz="2400" b="1" dirty="0">
                <a:latin typeface="黑体" panose="02010609060101010101" pitchFamily="49" charset="-122"/>
                <a:ea typeface="黑体" panose="02010609060101010101" pitchFamily="49" charset="-122"/>
              </a:rPr>
              <a:t>分布式机器学习介绍</a:t>
            </a:r>
          </a:p>
        </p:txBody>
      </p:sp>
      <p:sp>
        <p:nvSpPr>
          <p:cNvPr id="53253" name="文本框 3">
            <a:extLst>
              <a:ext uri="{FF2B5EF4-FFF2-40B4-BE49-F238E27FC236}">
                <a16:creationId xmlns:a16="http://schemas.microsoft.com/office/drawing/2014/main" id="{CEEA1DCF-355C-2235-74A6-0B1B561293AF}"/>
              </a:ext>
            </a:extLst>
          </p:cNvPr>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数据传输隐私威胁</a:t>
            </a:r>
          </a:p>
        </p:txBody>
      </p:sp>
      <p:sp>
        <p:nvSpPr>
          <p:cNvPr id="53254" name="灯片编号占位符 11">
            <a:extLst>
              <a:ext uri="{FF2B5EF4-FFF2-40B4-BE49-F238E27FC236}">
                <a16:creationId xmlns:a16="http://schemas.microsoft.com/office/drawing/2014/main" id="{7AEEC0A1-C194-B226-C217-54D1D4791E8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DA6834F-5415-4F9F-A3E3-28A49B68BDB8}" type="slidenum">
              <a:rPr lang="zh-CN" altLang="en-US" sz="1800">
                <a:latin typeface="Calibri" panose="020F0502020204030204" pitchFamily="34" charset="0"/>
                <a:ea typeface="宋体" panose="02010600030101010101" pitchFamily="2" charset="-122"/>
              </a:rPr>
              <a:pPr>
                <a:spcBef>
                  <a:spcPct val="0"/>
                </a:spcBef>
                <a:buFontTx/>
                <a:buNone/>
              </a:pPr>
              <a:t>165</a:t>
            </a:fld>
            <a:endParaRPr lang="zh-CN" altLang="en-US" sz="1800">
              <a:latin typeface="Calibri" panose="020F0502020204030204" pitchFamily="34" charset="0"/>
              <a:ea typeface="宋体" panose="02010600030101010101" pitchFamily="2" charset="-122"/>
            </a:endParaRPr>
          </a:p>
        </p:txBody>
      </p:sp>
      <p:pic>
        <p:nvPicPr>
          <p:cNvPr id="53255" name="图片 1">
            <a:extLst>
              <a:ext uri="{FF2B5EF4-FFF2-40B4-BE49-F238E27FC236}">
                <a16:creationId xmlns:a16="http://schemas.microsoft.com/office/drawing/2014/main" id="{6DF676CA-C5EB-8B97-C593-4E24560DBB6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11813" y="2420938"/>
            <a:ext cx="3281362"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矩形 5">
            <a:extLst>
              <a:ext uri="{FF2B5EF4-FFF2-40B4-BE49-F238E27FC236}">
                <a16:creationId xmlns:a16="http://schemas.microsoft.com/office/drawing/2014/main" id="{741CD900-964C-4DF9-FA3A-04FBBFA7FEA4}"/>
              </a:ext>
            </a:extLst>
          </p:cNvPr>
          <p:cNvSpPr>
            <a:spLocks noChangeArrowheads="1"/>
          </p:cNvSpPr>
          <p:nvPr/>
        </p:nvSpPr>
        <p:spPr bwMode="auto">
          <a:xfrm>
            <a:off x="6443663" y="54483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宋体" panose="02010600030101010101" pitchFamily="2" charset="-122"/>
              </a:rPr>
              <a:t>参数服务器系统</a:t>
            </a:r>
            <a:endParaRPr lang="zh-CN" altLang="en-US" sz="2000">
              <a:latin typeface="宋体" panose="02010600030101010101" pitchFamily="2" charset="-122"/>
            </a:endParaRPr>
          </a:p>
        </p:txBody>
      </p:sp>
      <p:sp>
        <p:nvSpPr>
          <p:cNvPr id="53257" name="文本框 7">
            <a:extLst>
              <a:ext uri="{FF2B5EF4-FFF2-40B4-BE49-F238E27FC236}">
                <a16:creationId xmlns:a16="http://schemas.microsoft.com/office/drawing/2014/main" id="{55FE11C6-43E7-8991-5689-E490811C65E6}"/>
              </a:ext>
            </a:extLst>
          </p:cNvPr>
          <p:cNvSpPr txBox="1">
            <a:spLocks noChangeArrowheads="1"/>
          </p:cNvSpPr>
          <p:nvPr/>
        </p:nvSpPr>
        <p:spPr bwMode="auto">
          <a:xfrm>
            <a:off x="230188" y="2636838"/>
            <a:ext cx="5565948"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ts val="600"/>
              </a:spcBef>
              <a:buFont typeface="Arial" panose="020B0604020202020204" pitchFamily="34" charset="0"/>
              <a:buChar char="•"/>
            </a:pPr>
            <a:r>
              <a:rPr lang="zh-CN" altLang="en-US" sz="2000" dirty="0">
                <a:latin typeface="宋体" panose="02010600030101010101" pitchFamily="2" charset="-122"/>
              </a:rPr>
              <a:t>在许多实践领域，数据分散于不同的客户、组织和机构中，为了收集更多的数据以改善性能，各参与方都拥有一些训练数据，具有协同训练机器学习模型的需求；公司也会从个人群体收集并分析数据，这就导致了数据隐私和安全的问题。</a:t>
            </a:r>
          </a:p>
          <a:p>
            <a:pPr>
              <a:lnSpc>
                <a:spcPct val="130000"/>
              </a:lnSpc>
              <a:spcBef>
                <a:spcPts val="600"/>
              </a:spcBef>
              <a:buFont typeface="Arial" panose="020B0604020202020204" pitchFamily="34" charset="0"/>
              <a:buChar char="•"/>
            </a:pPr>
            <a:r>
              <a:rPr lang="zh-CN" altLang="en-US" sz="2000" dirty="0">
                <a:latin typeface="宋体" panose="02010600030101010101" pitchFamily="2" charset="-122"/>
              </a:rPr>
              <a:t>主要用于保护用户隐私，并通过分散的数据存储来确保数据安全。</a:t>
            </a:r>
            <a:endParaRPr lang="en-US" altLang="zh-CN" sz="2000" dirty="0">
              <a:latin typeface="宋体" panose="02010600030101010101" pitchFamily="2" charset="-122"/>
            </a:endParaRPr>
          </a:p>
        </p:txBody>
      </p:sp>
      <p:sp>
        <p:nvSpPr>
          <p:cNvPr id="53258" name="文本框 8">
            <a:extLst>
              <a:ext uri="{FF2B5EF4-FFF2-40B4-BE49-F238E27FC236}">
                <a16:creationId xmlns:a16="http://schemas.microsoft.com/office/drawing/2014/main" id="{614AA157-99AC-CD57-2E28-0F19FC7843CC}"/>
              </a:ext>
            </a:extLst>
          </p:cNvPr>
          <p:cNvSpPr txBox="1">
            <a:spLocks noChangeArrowheads="1"/>
          </p:cNvSpPr>
          <p:nvPr/>
        </p:nvSpPr>
        <p:spPr bwMode="auto">
          <a:xfrm>
            <a:off x="196850" y="1428750"/>
            <a:ext cx="7470775" cy="1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400" b="1" dirty="0">
                <a:latin typeface="宋体" panose="02010600030101010101" pitchFamily="2" charset="-122"/>
              </a:rPr>
              <a:t>DML</a:t>
            </a:r>
            <a:r>
              <a:rPr lang="zh-CN" altLang="en-US" sz="2400" b="1" dirty="0">
                <a:latin typeface="宋体" panose="02010600030101010101" pitchFamily="2" charset="-122"/>
              </a:rPr>
              <a:t>可以分为两类：</a:t>
            </a:r>
            <a:endParaRPr lang="en-US" altLang="zh-CN" sz="2400" b="1" dirty="0">
              <a:latin typeface="宋体" panose="02010600030101010101" pitchFamily="2" charset="-122"/>
            </a:endParaRPr>
          </a:p>
          <a:p>
            <a:pPr>
              <a:lnSpc>
                <a:spcPct val="130000"/>
              </a:lnSpc>
              <a:spcBef>
                <a:spcPts val="600"/>
              </a:spcBef>
            </a:pPr>
            <a:r>
              <a:rPr lang="en-US" altLang="zh-CN" sz="2400" b="1" dirty="0">
                <a:latin typeface="宋体" panose="02010600030101010101" pitchFamily="2" charset="-122"/>
              </a:rPr>
              <a:t>2</a:t>
            </a:r>
            <a:r>
              <a:rPr lang="zh-CN" altLang="en-US" sz="2400" b="1" dirty="0">
                <a:latin typeface="宋体" panose="02010600030101010101" pitchFamily="2" charset="-122"/>
              </a:rPr>
              <a:t>、面向隐私保护的</a:t>
            </a:r>
            <a:r>
              <a:rPr lang="en-US" altLang="zh-CN" sz="2400" b="1" dirty="0">
                <a:latin typeface="宋体" panose="02010600030101010101" pitchFamily="2" charset="-122"/>
              </a:rPr>
              <a:t>DML</a:t>
            </a:r>
            <a:r>
              <a:rPr lang="zh-CN" altLang="en-US" sz="2400" b="1" dirty="0">
                <a:latin typeface="宋体" panose="02010600030101010101" pitchFamily="2" charset="-122"/>
              </a:rPr>
              <a:t>（</a:t>
            </a:r>
            <a:r>
              <a:rPr lang="en-US" altLang="zh-CN" sz="2400" b="1" dirty="0">
                <a:latin typeface="宋体" panose="02010600030101010101" pitchFamily="2" charset="-122"/>
              </a:rPr>
              <a:t>Privacy-Motivated DML</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endParaRPr lang="zh-CN" altLang="en-US" sz="2400" dirty="0">
              <a:latin typeface="宋体" panose="02010600030101010101" pitchFamily="2" charset="-122"/>
            </a:endParaRPr>
          </a:p>
        </p:txBody>
      </p:sp>
    </p:spTree>
  </p:cSld>
  <p:clrMapOvr>
    <a:masterClrMapping/>
  </p:clrMapOvr>
  <p:transition advTm="16782"/>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A2609F9-677C-9CD1-7E51-65D98A3009C4}"/>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55299" name="Text Box 3">
            <a:extLst>
              <a:ext uri="{FF2B5EF4-FFF2-40B4-BE49-F238E27FC236}">
                <a16:creationId xmlns:a16="http://schemas.microsoft.com/office/drawing/2014/main" id="{96714F42-8E0C-1002-34CE-9323D209FDE0}"/>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55300" name="TextBox 49">
            <a:extLst>
              <a:ext uri="{FF2B5EF4-FFF2-40B4-BE49-F238E27FC236}">
                <a16:creationId xmlns:a16="http://schemas.microsoft.com/office/drawing/2014/main" id="{1C77F0A2-5BA1-2BC2-7FF6-DAF0284B9E6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6.3 </a:t>
            </a:r>
            <a:r>
              <a:rPr lang="zh-CN" altLang="en-US" sz="2400" b="1" dirty="0">
                <a:latin typeface="黑体" panose="02010609060101010101" pitchFamily="49" charset="-122"/>
                <a:ea typeface="黑体" panose="02010609060101010101" pitchFamily="49" charset="-122"/>
              </a:rPr>
              <a:t>联邦学习与分布式机器学习的区别联系</a:t>
            </a:r>
          </a:p>
        </p:txBody>
      </p:sp>
      <p:sp>
        <p:nvSpPr>
          <p:cNvPr id="55301" name="文本框 3">
            <a:extLst>
              <a:ext uri="{FF2B5EF4-FFF2-40B4-BE49-F238E27FC236}">
                <a16:creationId xmlns:a16="http://schemas.microsoft.com/office/drawing/2014/main" id="{B0128BD4-32E3-2046-04BA-FEA8862F6BDA}"/>
              </a:ext>
            </a:extLst>
          </p:cNvPr>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数据传输隐私威胁</a:t>
            </a:r>
          </a:p>
        </p:txBody>
      </p:sp>
      <p:sp>
        <p:nvSpPr>
          <p:cNvPr id="55302" name="灯片编号占位符 11">
            <a:extLst>
              <a:ext uri="{FF2B5EF4-FFF2-40B4-BE49-F238E27FC236}">
                <a16:creationId xmlns:a16="http://schemas.microsoft.com/office/drawing/2014/main" id="{65C3162C-322C-2A21-513F-1A0FD2AF2DE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F5C644D-23C0-45A2-9F60-A30C57FE605F}" type="slidenum">
              <a:rPr lang="zh-CN" altLang="en-US" sz="1800">
                <a:latin typeface="Calibri" panose="020F0502020204030204" pitchFamily="34" charset="0"/>
                <a:ea typeface="宋体" panose="02010600030101010101" pitchFamily="2" charset="-122"/>
              </a:rPr>
              <a:pPr>
                <a:spcBef>
                  <a:spcPct val="0"/>
                </a:spcBef>
                <a:buFontTx/>
                <a:buNone/>
              </a:pPr>
              <a:t>166</a:t>
            </a:fld>
            <a:endParaRPr lang="zh-CN" altLang="en-US" sz="1800">
              <a:latin typeface="Calibri" panose="020F050202020403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EB9C7E13-B998-4F2D-4311-47376F9E0EA5}"/>
              </a:ext>
            </a:extLst>
          </p:cNvPr>
          <p:cNvSpPr txBox="1"/>
          <p:nvPr/>
        </p:nvSpPr>
        <p:spPr>
          <a:xfrm>
            <a:off x="295275" y="1457325"/>
            <a:ext cx="8553450" cy="5351463"/>
          </a:xfrm>
          <a:prstGeom prst="rect">
            <a:avLst/>
          </a:prstGeom>
          <a:noFill/>
        </p:spPr>
        <p:txBody>
          <a:bodyPr>
            <a:spAutoFit/>
          </a:bodyPr>
          <a:lstStyle/>
          <a:p>
            <a:pPr>
              <a:lnSpc>
                <a:spcPct val="120000"/>
              </a:lnSpc>
              <a:defRPr/>
            </a:pPr>
            <a:r>
              <a:rPr lang="zh-CN" altLang="en-US" sz="2400" dirty="0">
                <a:latin typeface="宋体" panose="02010600030101010101" pitchFamily="2" charset="-122"/>
              </a:rPr>
              <a:t>    分布式机器学习涵盖了多个方面，包括把机器学习中的训练数据分布式存储、计算任务分布式运行、模型结果分布式发布等。</a:t>
            </a:r>
            <a:endParaRPr lang="en-US" altLang="zh-CN" sz="2400" dirty="0">
              <a:latin typeface="宋体" panose="02010600030101010101" pitchFamily="2" charset="-122"/>
            </a:endParaRPr>
          </a:p>
          <a:p>
            <a:pPr marL="342900" indent="-342900">
              <a:lnSpc>
                <a:spcPct val="120000"/>
              </a:lnSpc>
              <a:buFont typeface="Arial" panose="020B0604020202020204" pitchFamily="34" charset="0"/>
              <a:buChar char="•"/>
              <a:defRPr/>
            </a:pPr>
            <a:r>
              <a:rPr lang="zh-CN" altLang="en-US" sz="2400" dirty="0">
                <a:latin typeface="宋体" panose="02010600030101010101" pitchFamily="2" charset="-122"/>
              </a:rPr>
              <a:t>参数服务器系统（</a:t>
            </a:r>
            <a:r>
              <a:rPr lang="en-US" altLang="zh-CN" sz="2400" dirty="0">
                <a:latin typeface="宋体" panose="02010600030101010101" pitchFamily="2" charset="-122"/>
              </a:rPr>
              <a:t>Parameter Server</a:t>
            </a:r>
            <a:r>
              <a:rPr lang="zh-CN" altLang="en-US" sz="2400" dirty="0">
                <a:latin typeface="宋体" panose="02010600030101010101" pitchFamily="2" charset="-122"/>
              </a:rPr>
              <a:t>）是分布式机器学习中一个典型的例子，它将</a:t>
            </a:r>
            <a:r>
              <a:rPr lang="zh-CN" altLang="en-US" sz="2400" b="1" dirty="0">
                <a:solidFill>
                  <a:srgbClr val="C00000"/>
                </a:solidFill>
                <a:latin typeface="宋体" panose="02010600030101010101" pitchFamily="2" charset="-122"/>
              </a:rPr>
              <a:t>数据存储在分布式的工作节点上，通过一个中心式的调度节点调配数据分布和分配计算资源</a:t>
            </a:r>
            <a:r>
              <a:rPr lang="zh-CN" altLang="en-US" sz="2400" dirty="0">
                <a:latin typeface="宋体" panose="02010600030101010101" pitchFamily="2" charset="-122"/>
              </a:rPr>
              <a:t>，以便更高效的获得最终的训练模型。</a:t>
            </a:r>
            <a:endParaRPr lang="en-US" altLang="zh-CN" sz="2400" dirty="0">
              <a:latin typeface="宋体" panose="02010600030101010101" pitchFamily="2" charset="-122"/>
            </a:endParaRPr>
          </a:p>
          <a:p>
            <a:pPr marL="342900" indent="-342900">
              <a:lnSpc>
                <a:spcPct val="120000"/>
              </a:lnSpc>
              <a:buFont typeface="Arial" panose="020B0604020202020204" pitchFamily="34" charset="0"/>
              <a:buChar char="•"/>
              <a:defRPr/>
            </a:pPr>
            <a:r>
              <a:rPr lang="zh-CN" altLang="en-US" sz="2400" dirty="0">
                <a:latin typeface="宋体" panose="02010600030101010101" pitchFamily="2" charset="-122"/>
              </a:rPr>
              <a:t>联邦学习中的</a:t>
            </a:r>
            <a:r>
              <a:rPr lang="zh-CN" altLang="en-US" sz="2400" b="1" dirty="0">
                <a:latin typeface="宋体" panose="02010600030101010101" pitchFamily="2" charset="-122"/>
              </a:rPr>
              <a:t>工作节点代表</a:t>
            </a:r>
            <a:r>
              <a:rPr lang="zh-CN" altLang="en-US" sz="2400" dirty="0">
                <a:latin typeface="宋体" panose="02010600030101010101" pitchFamily="2" charset="-122"/>
              </a:rPr>
              <a:t>的是模型训练的</a:t>
            </a:r>
            <a:r>
              <a:rPr lang="zh-CN" altLang="en-US" sz="2400" b="1" dirty="0">
                <a:latin typeface="宋体" panose="02010600030101010101" pitchFamily="2" charset="-122"/>
              </a:rPr>
              <a:t>数据拥有方，其对本地的数据具有完全的自治权限</a:t>
            </a:r>
            <a:r>
              <a:rPr lang="zh-CN" altLang="en-US" sz="2400" dirty="0">
                <a:latin typeface="宋体" panose="02010600030101010101" pitchFamily="2" charset="-122"/>
              </a:rPr>
              <a:t>，可以自主决定何时加入联邦学习进行建模。</a:t>
            </a:r>
            <a:endParaRPr lang="en-US" altLang="zh-CN" sz="2400" dirty="0">
              <a:latin typeface="宋体" panose="02010600030101010101" pitchFamily="2" charset="-122"/>
            </a:endParaRPr>
          </a:p>
          <a:p>
            <a:pPr marL="342900" indent="-342900">
              <a:lnSpc>
                <a:spcPct val="120000"/>
              </a:lnSpc>
              <a:buFont typeface="Arial" panose="020B0604020202020204" pitchFamily="34" charset="0"/>
              <a:buChar char="•"/>
              <a:defRPr/>
            </a:pPr>
            <a:r>
              <a:rPr lang="zh-CN" altLang="en-US" sz="2400" dirty="0">
                <a:latin typeface="宋体" panose="02010600030101010101" pitchFamily="2" charset="-122"/>
              </a:rPr>
              <a:t>相对地在参数服务器中，</a:t>
            </a:r>
            <a:r>
              <a:rPr lang="zh-CN" altLang="en-US" sz="2400" b="1" dirty="0">
                <a:latin typeface="宋体" panose="02010600030101010101" pitchFamily="2" charset="-122"/>
              </a:rPr>
              <a:t>中心节点始终占据着主导地位</a:t>
            </a:r>
            <a:r>
              <a:rPr lang="zh-CN" altLang="en-US" sz="2400" dirty="0">
                <a:latin typeface="宋体" panose="02010600030101010101" pitchFamily="2" charset="-122"/>
              </a:rPr>
              <a:t>，因此联邦学习面对的是一个更复杂的学习环境。</a:t>
            </a:r>
          </a:p>
        </p:txBody>
      </p:sp>
    </p:spTree>
  </p:cSld>
  <p:clrMapOvr>
    <a:masterClrMapping/>
  </p:clrMapOvr>
  <p:transition advTm="16782"/>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D76FA6E-746D-1ACF-43B6-F2C08E1F5BA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77827" name="Text Box 3">
            <a:extLst>
              <a:ext uri="{FF2B5EF4-FFF2-40B4-BE49-F238E27FC236}">
                <a16:creationId xmlns:a16="http://schemas.microsoft.com/office/drawing/2014/main" id="{8776E31E-B59B-AC3D-0374-AD0DEE896F42}"/>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77828" name="TextBox 49">
            <a:extLst>
              <a:ext uri="{FF2B5EF4-FFF2-40B4-BE49-F238E27FC236}">
                <a16:creationId xmlns:a16="http://schemas.microsoft.com/office/drawing/2014/main" id="{4568FE08-9567-8B66-4566-FBDFF2409AA1}"/>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6.4 </a:t>
            </a:r>
            <a:r>
              <a:rPr lang="zh-CN" altLang="en-US" sz="2400" b="1" dirty="0">
                <a:latin typeface="黑体" panose="02010609060101010101" pitchFamily="49" charset="-122"/>
                <a:ea typeface="黑体" panose="02010609060101010101" pitchFamily="49" charset="-122"/>
              </a:rPr>
              <a:t>隐私保护</a:t>
            </a:r>
          </a:p>
        </p:txBody>
      </p:sp>
      <p:sp>
        <p:nvSpPr>
          <p:cNvPr id="220" name=" 220">
            <a:extLst>
              <a:ext uri="{FF2B5EF4-FFF2-40B4-BE49-F238E27FC236}">
                <a16:creationId xmlns:a16="http://schemas.microsoft.com/office/drawing/2014/main" id="{D990BBA2-A6E3-A778-8AB6-62CF20C5F640}"/>
              </a:ext>
            </a:extLst>
          </p:cNvPr>
          <p:cNvSpPr/>
          <p:nvPr/>
        </p:nvSpPr>
        <p:spPr>
          <a:xfrm>
            <a:off x="107950" y="1633538"/>
            <a:ext cx="288607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77830" name="文本框 3">
            <a:extLst>
              <a:ext uri="{FF2B5EF4-FFF2-40B4-BE49-F238E27FC236}">
                <a16:creationId xmlns:a16="http://schemas.microsoft.com/office/drawing/2014/main" id="{A53D0F9A-1C95-D4F3-4497-3543ED397F94}"/>
              </a:ext>
            </a:extLst>
          </p:cNvPr>
          <p:cNvSpPr txBox="1">
            <a:spLocks noChangeArrowheads="1"/>
          </p:cNvSpPr>
          <p:nvPr/>
        </p:nvSpPr>
        <p:spPr bwMode="auto">
          <a:xfrm>
            <a:off x="107950" y="1660525"/>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000">
                <a:solidFill>
                  <a:schemeClr val="bg1"/>
                </a:solidFill>
                <a:latin typeface="宋体" panose="02010600030101010101" pitchFamily="2" charset="-122"/>
                <a:ea typeface="宋体" panose="02010600030101010101" pitchFamily="2" charset="-122"/>
              </a:rPr>
              <a:t>联邦学习中的隐私保护</a:t>
            </a:r>
            <a:endParaRPr lang="zh-CN" altLang="zh-CN" sz="2000">
              <a:solidFill>
                <a:schemeClr val="bg1"/>
              </a:solidFill>
              <a:latin typeface="宋体" panose="02010600030101010101" pitchFamily="2" charset="-122"/>
              <a:ea typeface="宋体" panose="02010600030101010101" pitchFamily="2" charset="-122"/>
            </a:endParaRPr>
          </a:p>
        </p:txBody>
      </p:sp>
      <p:sp>
        <p:nvSpPr>
          <p:cNvPr id="77831" name="灯片编号占位符 11">
            <a:extLst>
              <a:ext uri="{FF2B5EF4-FFF2-40B4-BE49-F238E27FC236}">
                <a16:creationId xmlns:a16="http://schemas.microsoft.com/office/drawing/2014/main" id="{39E346FB-53A4-9E1B-F828-AC043678D8A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F1D9239-6720-4FF9-A23F-83C9CD58FB3F}" type="slidenum">
              <a:rPr lang="zh-CN" altLang="en-US" sz="1800">
                <a:latin typeface="Calibri" panose="020F0502020204030204" pitchFamily="34" charset="0"/>
                <a:ea typeface="宋体" panose="02010600030101010101" pitchFamily="2" charset="-122"/>
              </a:rPr>
              <a:pPr>
                <a:spcBef>
                  <a:spcPct val="0"/>
                </a:spcBef>
                <a:buFontTx/>
                <a:buNone/>
              </a:pPr>
              <a:t>167</a:t>
            </a:fld>
            <a:endParaRPr lang="zh-CN" altLang="en-US" sz="1800">
              <a:latin typeface="Calibri" panose="020F0502020204030204" pitchFamily="34" charset="0"/>
              <a:ea typeface="宋体" panose="02010600030101010101" pitchFamily="2" charset="-122"/>
            </a:endParaRPr>
          </a:p>
        </p:txBody>
      </p:sp>
      <p:sp>
        <p:nvSpPr>
          <p:cNvPr id="77832" name="文本框 2">
            <a:extLst>
              <a:ext uri="{FF2B5EF4-FFF2-40B4-BE49-F238E27FC236}">
                <a16:creationId xmlns:a16="http://schemas.microsoft.com/office/drawing/2014/main" id="{1F9EFC19-B7CE-C02B-B3AE-2FEADC49E676}"/>
              </a:ext>
            </a:extLst>
          </p:cNvPr>
          <p:cNvSpPr txBox="1">
            <a:spLocks noChangeArrowheads="1"/>
          </p:cNvSpPr>
          <p:nvPr/>
        </p:nvSpPr>
        <p:spPr bwMode="auto">
          <a:xfrm>
            <a:off x="144463" y="2370138"/>
            <a:ext cx="8797925"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宋体" panose="02010600030101010101" pitchFamily="2" charset="-122"/>
              </a:rPr>
              <a:t>    在联邦学习中，用户的隐私是重中之重。为了保护用户隐私，防止联邦学习应用被恶意方攻击，已采用多种技术来增强联邦学习的安全性，一般采用差分隐私、同态加密或二者结合。</a:t>
            </a:r>
            <a:endParaRPr lang="en-US" altLang="zh-CN" sz="2000" dirty="0">
              <a:latin typeface="宋体" panose="02010600030101010101" pitchFamily="2" charset="-122"/>
            </a:endParaRPr>
          </a:p>
        </p:txBody>
      </p:sp>
      <p:sp>
        <p:nvSpPr>
          <p:cNvPr id="5" name="文本框 4">
            <a:extLst>
              <a:ext uri="{FF2B5EF4-FFF2-40B4-BE49-F238E27FC236}">
                <a16:creationId xmlns:a16="http://schemas.microsoft.com/office/drawing/2014/main" id="{F50BB774-1051-8BF5-8866-FEB76B8ECDDA}"/>
              </a:ext>
            </a:extLst>
          </p:cNvPr>
          <p:cNvSpPr txBox="1">
            <a:spLocks noRot="1" noChangeAspect="1" noMove="1" noResize="1" noEditPoints="1" noAdjustHandles="1" noChangeArrowheads="1" noChangeShapeType="1" noTextEdit="1"/>
          </p:cNvSpPr>
          <p:nvPr/>
        </p:nvSpPr>
        <p:spPr>
          <a:xfrm>
            <a:off x="137680" y="4228782"/>
            <a:ext cx="8868640" cy="1648143"/>
          </a:xfrm>
          <a:prstGeom prst="rect">
            <a:avLst/>
          </a:prstGeom>
          <a:blipFill>
            <a:blip r:embed="rId3"/>
            <a:stretch>
              <a:fillRect l="-757" r="-757" b="-2963"/>
            </a:stretch>
          </a:blipFill>
        </p:spPr>
        <p:txBody>
          <a:bodyPr/>
          <a:lstStyle/>
          <a:p>
            <a:r>
              <a:rPr lang="zh-CN" altLang="en-US">
                <a:noFill/>
              </a:rPr>
              <a:t> </a:t>
            </a:r>
          </a:p>
        </p:txBody>
      </p:sp>
    </p:spTree>
  </p:cSld>
  <p:clrMapOvr>
    <a:masterClrMapping/>
  </p:clrMapOvr>
  <p:transition advTm="16782"/>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1451812-7646-9D06-0404-1995334CB06A}"/>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83971" name="Text Box 3">
            <a:extLst>
              <a:ext uri="{FF2B5EF4-FFF2-40B4-BE49-F238E27FC236}">
                <a16:creationId xmlns:a16="http://schemas.microsoft.com/office/drawing/2014/main" id="{B5C89DDD-3755-270F-A9DE-238FCFC1CE2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83972" name="TextBox 49">
            <a:extLst>
              <a:ext uri="{FF2B5EF4-FFF2-40B4-BE49-F238E27FC236}">
                <a16:creationId xmlns:a16="http://schemas.microsoft.com/office/drawing/2014/main" id="{466AD4DC-7D54-BCFE-53FE-3664F27FEC0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6.5 </a:t>
            </a:r>
            <a:r>
              <a:rPr lang="zh-CN" altLang="en-US" sz="2400" b="1" dirty="0">
                <a:latin typeface="黑体" panose="02010609060101010101" pitchFamily="49" charset="-122"/>
                <a:ea typeface="黑体" panose="02010609060101010101" pitchFamily="49" charset="-122"/>
              </a:rPr>
              <a:t>隐私保护下的技术工具</a:t>
            </a:r>
          </a:p>
        </p:txBody>
      </p:sp>
      <p:sp>
        <p:nvSpPr>
          <p:cNvPr id="83973" name="灯片编号占位符 11">
            <a:extLst>
              <a:ext uri="{FF2B5EF4-FFF2-40B4-BE49-F238E27FC236}">
                <a16:creationId xmlns:a16="http://schemas.microsoft.com/office/drawing/2014/main" id="{D681758F-CD99-6C1D-3F5C-338691AF430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2A840167-7BE1-45F0-BAAE-6A89BE4C29E3}" type="slidenum">
              <a:rPr lang="zh-CN" altLang="en-US" sz="1800">
                <a:latin typeface="Calibri" panose="020F0502020204030204" pitchFamily="34" charset="0"/>
                <a:ea typeface="宋体" panose="02010600030101010101" pitchFamily="2" charset="-122"/>
              </a:rPr>
              <a:pPr>
                <a:spcBef>
                  <a:spcPct val="0"/>
                </a:spcBef>
                <a:buFontTx/>
                <a:buNone/>
              </a:pPr>
              <a:t>168</a:t>
            </a:fld>
            <a:endParaRPr lang="zh-CN" altLang="en-US" sz="1800">
              <a:latin typeface="Calibri" panose="020F0502020204030204" pitchFamily="34" charset="0"/>
              <a:ea typeface="宋体" panose="02010600030101010101" pitchFamily="2" charset="-122"/>
            </a:endParaRPr>
          </a:p>
        </p:txBody>
      </p:sp>
      <p:sp>
        <p:nvSpPr>
          <p:cNvPr id="4" name="文本框 3">
            <a:extLst>
              <a:ext uri="{FF2B5EF4-FFF2-40B4-BE49-F238E27FC236}">
                <a16:creationId xmlns:a16="http://schemas.microsoft.com/office/drawing/2014/main" id="{49CF4EDF-9037-F3AF-5AB2-64B6DDB86849}"/>
              </a:ext>
            </a:extLst>
          </p:cNvPr>
          <p:cNvSpPr txBox="1"/>
          <p:nvPr/>
        </p:nvSpPr>
        <p:spPr>
          <a:xfrm>
            <a:off x="468313" y="1730375"/>
            <a:ext cx="8234362" cy="2222500"/>
          </a:xfrm>
          <a:prstGeom prst="rect">
            <a:avLst/>
          </a:prstGeom>
          <a:noFill/>
        </p:spPr>
        <p:txBody>
          <a:bodyPr>
            <a:spAutoFit/>
          </a:bodyPr>
          <a:lstStyle/>
          <a:p>
            <a:pPr>
              <a:lnSpc>
                <a:spcPct val="150000"/>
              </a:lnSpc>
              <a:defRPr/>
            </a:pPr>
            <a:r>
              <a:rPr lang="zh-CN" altLang="en-US" sz="2400" dirty="0">
                <a:latin typeface="宋体" panose="02010600030101010101" pitchFamily="2" charset="-122"/>
              </a:rPr>
              <a:t>联邦学习中常见的隐私保护技术有以下几种</a:t>
            </a:r>
            <a:endParaRPr lang="en-US" altLang="zh-CN" sz="2400" dirty="0">
              <a:latin typeface="宋体" panose="02010600030101010101" pitchFamily="2" charset="-122"/>
            </a:endParaRPr>
          </a:p>
          <a:p>
            <a:pPr marL="285750" indent="-285750">
              <a:lnSpc>
                <a:spcPct val="150000"/>
              </a:lnSpc>
              <a:buFont typeface="Arial" panose="020B0604020202020204" pitchFamily="34" charset="0"/>
              <a:buChar char="•"/>
              <a:defRPr/>
            </a:pPr>
            <a:r>
              <a:rPr lang="zh-CN" altLang="en-US" sz="2400" b="1" dirty="0">
                <a:latin typeface="宋体" panose="02010600030101010101" pitchFamily="2" charset="-122"/>
              </a:rPr>
              <a:t>多方安全计算 </a:t>
            </a:r>
            <a:r>
              <a:rPr lang="en-US" altLang="zh-CN" sz="2400" dirty="0">
                <a:latin typeface="宋体" panose="02010600030101010101" pitchFamily="2" charset="-122"/>
                <a:cs typeface="Times New Roman" panose="02020603050405020304" pitchFamily="18" charset="0"/>
              </a:rPr>
              <a:t>Secure Multi-party Computation (MPC)</a:t>
            </a:r>
            <a:r>
              <a:rPr lang="zh-CN" altLang="en-US" sz="2400" dirty="0">
                <a:latin typeface="宋体" panose="02010600030101010101" pitchFamily="2" charset="-122"/>
                <a:cs typeface="Times New Roman" panose="02020603050405020304" pitchFamily="18" charset="0"/>
              </a:rPr>
              <a:t>如借助</a:t>
            </a:r>
            <a:r>
              <a:rPr lang="zh-CN" altLang="en-US" sz="2400" b="1" dirty="0">
                <a:latin typeface="宋体" panose="02010600030101010101" pitchFamily="2" charset="-122"/>
              </a:rPr>
              <a:t>同态加密 </a:t>
            </a:r>
            <a:r>
              <a:rPr lang="en-US" altLang="zh-CN" sz="2400" dirty="0">
                <a:latin typeface="宋体" panose="02010600030101010101" pitchFamily="2" charset="-122"/>
                <a:cs typeface="Times New Roman" panose="02020603050405020304" pitchFamily="18" charset="0"/>
              </a:rPr>
              <a:t>Homomorphic Encryption (HE)</a:t>
            </a:r>
          </a:p>
          <a:p>
            <a:pPr marL="285750" indent="-285750">
              <a:lnSpc>
                <a:spcPct val="150000"/>
              </a:lnSpc>
              <a:buFont typeface="Arial" panose="020B0604020202020204" pitchFamily="34" charset="0"/>
              <a:buChar char="•"/>
              <a:defRPr/>
            </a:pPr>
            <a:r>
              <a:rPr lang="zh-CN" altLang="en-US" sz="2400" b="1" dirty="0">
                <a:latin typeface="宋体" panose="02010600030101010101" pitchFamily="2" charset="-122"/>
              </a:rPr>
              <a:t>差分隐私 </a:t>
            </a:r>
            <a:r>
              <a:rPr lang="en-US" altLang="zh-CN" sz="2400" dirty="0">
                <a:latin typeface="宋体" panose="02010600030101010101" pitchFamily="2" charset="-122"/>
                <a:cs typeface="Times New Roman" panose="02020603050405020304" pitchFamily="18" charset="0"/>
              </a:rPr>
              <a:t>Differential Privacy (DP)</a:t>
            </a:r>
          </a:p>
        </p:txBody>
      </p:sp>
    </p:spTree>
  </p:cSld>
  <p:clrMapOvr>
    <a:masterClrMapping/>
  </p:clrMapOvr>
  <p:transition advTm="16782"/>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7F8CA98-5F2D-0B2C-AE53-BDB09454798E}"/>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88067" name="Text Box 3">
            <a:extLst>
              <a:ext uri="{FF2B5EF4-FFF2-40B4-BE49-F238E27FC236}">
                <a16:creationId xmlns:a16="http://schemas.microsoft.com/office/drawing/2014/main" id="{A1DE3039-D276-C364-C043-EC0B1AC297C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88068" name="TextBox 49">
            <a:extLst>
              <a:ext uri="{FF2B5EF4-FFF2-40B4-BE49-F238E27FC236}">
                <a16:creationId xmlns:a16="http://schemas.microsoft.com/office/drawing/2014/main" id="{FC828B1D-A9DF-2DB3-F49D-0817D0A4C18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6.5.1 </a:t>
            </a:r>
            <a:r>
              <a:rPr lang="zh-CN" altLang="en-US" sz="2400" b="1" dirty="0">
                <a:latin typeface="黑体" panose="02010609060101010101" pitchFamily="49" charset="-122"/>
                <a:ea typeface="黑体" panose="02010609060101010101" pitchFamily="49" charset="-122"/>
              </a:rPr>
              <a:t>同态加密</a:t>
            </a:r>
          </a:p>
        </p:txBody>
      </p:sp>
      <p:sp>
        <p:nvSpPr>
          <p:cNvPr id="88069" name="灯片编号占位符 11">
            <a:extLst>
              <a:ext uri="{FF2B5EF4-FFF2-40B4-BE49-F238E27FC236}">
                <a16:creationId xmlns:a16="http://schemas.microsoft.com/office/drawing/2014/main" id="{7E4ED962-EB12-D76A-46FC-DE7FD931714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7B2A75B-F43E-4CC5-B292-0A85F8F23835}" type="slidenum">
              <a:rPr lang="zh-CN" altLang="en-US" sz="1800">
                <a:latin typeface="Calibri" panose="020F0502020204030204" pitchFamily="34" charset="0"/>
                <a:ea typeface="宋体" panose="02010600030101010101" pitchFamily="2" charset="-122"/>
              </a:rPr>
              <a:pPr>
                <a:spcBef>
                  <a:spcPct val="0"/>
                </a:spcBef>
                <a:buFontTx/>
                <a:buNone/>
              </a:pPr>
              <a:t>169</a:t>
            </a:fld>
            <a:endParaRPr lang="zh-CN" altLang="en-US" sz="1800">
              <a:latin typeface="Calibri" panose="020F0502020204030204" pitchFamily="34" charset="0"/>
              <a:ea typeface="宋体" panose="02010600030101010101" pitchFamily="2" charset="-122"/>
            </a:endParaRPr>
          </a:p>
        </p:txBody>
      </p:sp>
      <p:sp>
        <p:nvSpPr>
          <p:cNvPr id="88070" name="文本框 2">
            <a:extLst>
              <a:ext uri="{FF2B5EF4-FFF2-40B4-BE49-F238E27FC236}">
                <a16:creationId xmlns:a16="http://schemas.microsoft.com/office/drawing/2014/main" id="{23DE03AF-FB3E-3CE6-E44E-A30D2601693D}"/>
              </a:ext>
            </a:extLst>
          </p:cNvPr>
          <p:cNvSpPr txBox="1">
            <a:spLocks noChangeArrowheads="1"/>
          </p:cNvSpPr>
          <p:nvPr/>
        </p:nvSpPr>
        <p:spPr bwMode="auto">
          <a:xfrm>
            <a:off x="104775" y="1700213"/>
            <a:ext cx="8812213"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Arial" panose="020B0604020202020204" pitchFamily="34" charset="0"/>
              <a:buChar char="•"/>
            </a:pPr>
            <a:r>
              <a:rPr lang="zh-CN" altLang="en-US" sz="2000">
                <a:latin typeface="宋体" panose="02010600030101010101" pitchFamily="2" charset="-122"/>
              </a:rPr>
              <a:t>同态加密（</a:t>
            </a:r>
            <a:r>
              <a:rPr lang="en-US" altLang="zh-CN" sz="2000">
                <a:latin typeface="宋体" panose="02010600030101010101" pitchFamily="2" charset="-122"/>
              </a:rPr>
              <a:t>Homomorphic encryption</a:t>
            </a:r>
            <a:r>
              <a:rPr lang="zh-CN" altLang="en-US" sz="2000">
                <a:latin typeface="宋体" panose="02010600030101010101" pitchFamily="2" charset="-122"/>
              </a:rPr>
              <a:t>）是一种加密形式，它允许人们对密文进行特定形式的代数运算得到仍然是加密的结果，将其解密所得到的结果与对明文进行同样的运算结果一样。</a:t>
            </a:r>
            <a:endParaRPr lang="en-US" altLang="zh-CN" sz="2000">
              <a:latin typeface="宋体" panose="02010600030101010101" pitchFamily="2" charset="-122"/>
            </a:endParaRPr>
          </a:p>
          <a:p>
            <a:pPr>
              <a:lnSpc>
                <a:spcPct val="125000"/>
              </a:lnSpc>
              <a:buFont typeface="Arial" panose="020B0604020202020204" pitchFamily="34" charset="0"/>
              <a:buChar char="•"/>
            </a:pPr>
            <a:r>
              <a:rPr lang="zh-CN" altLang="en-US" sz="2000">
                <a:latin typeface="宋体" panose="02010600030101010101" pitchFamily="2" charset="-122"/>
              </a:rPr>
              <a:t>在联邦学习过程中，也可以采用同态加密的方法，通过加密机制下的参数交换来保护用户数据隐私。</a:t>
            </a:r>
          </a:p>
        </p:txBody>
      </p:sp>
      <p:grpSp>
        <p:nvGrpSpPr>
          <p:cNvPr id="88071" name="组合 5">
            <a:extLst>
              <a:ext uri="{FF2B5EF4-FFF2-40B4-BE49-F238E27FC236}">
                <a16:creationId xmlns:a16="http://schemas.microsoft.com/office/drawing/2014/main" id="{E47062BC-E235-4BDB-E174-830E3D4EDBD7}"/>
              </a:ext>
            </a:extLst>
          </p:cNvPr>
          <p:cNvGrpSpPr>
            <a:grpSpLocks/>
          </p:cNvGrpSpPr>
          <p:nvPr/>
        </p:nvGrpSpPr>
        <p:grpSpPr bwMode="auto">
          <a:xfrm>
            <a:off x="1700213" y="3695700"/>
            <a:ext cx="5621337" cy="2995613"/>
            <a:chOff x="2656241" y="3333750"/>
            <a:chExt cx="6346118" cy="3381376"/>
          </a:xfrm>
        </p:grpSpPr>
        <p:grpSp>
          <p:nvGrpSpPr>
            <p:cNvPr id="88079" name="组合 6">
              <a:extLst>
                <a:ext uri="{FF2B5EF4-FFF2-40B4-BE49-F238E27FC236}">
                  <a16:creationId xmlns:a16="http://schemas.microsoft.com/office/drawing/2014/main" id="{B3A053DA-07E3-5BCC-9A49-E092BEF6F0DE}"/>
                </a:ext>
              </a:extLst>
            </p:cNvPr>
            <p:cNvGrpSpPr>
              <a:grpSpLocks/>
            </p:cNvGrpSpPr>
            <p:nvPr/>
          </p:nvGrpSpPr>
          <p:grpSpPr bwMode="auto">
            <a:xfrm>
              <a:off x="2656241" y="3333750"/>
              <a:ext cx="6346118" cy="3381376"/>
              <a:chOff x="5678934" y="1797854"/>
              <a:chExt cx="6346118" cy="3381376"/>
            </a:xfrm>
          </p:grpSpPr>
          <p:grpSp>
            <p:nvGrpSpPr>
              <p:cNvPr id="88081" name="组合 8">
                <a:extLst>
                  <a:ext uri="{FF2B5EF4-FFF2-40B4-BE49-F238E27FC236}">
                    <a16:creationId xmlns:a16="http://schemas.microsoft.com/office/drawing/2014/main" id="{3FC2346B-17D1-7A8B-211D-6866F88522E9}"/>
                  </a:ext>
                </a:extLst>
              </p:cNvPr>
              <p:cNvGrpSpPr>
                <a:grpSpLocks/>
              </p:cNvGrpSpPr>
              <p:nvPr/>
            </p:nvGrpSpPr>
            <p:grpSpPr bwMode="auto">
              <a:xfrm>
                <a:off x="5875833" y="1797854"/>
                <a:ext cx="6149219" cy="3381376"/>
                <a:chOff x="5902036" y="2851150"/>
                <a:chExt cx="6149219" cy="3381376"/>
              </a:xfrm>
            </p:grpSpPr>
            <p:pic>
              <p:nvPicPr>
                <p:cNvPr id="88084" name="Picture 2">
                  <a:extLst>
                    <a:ext uri="{FF2B5EF4-FFF2-40B4-BE49-F238E27FC236}">
                      <a16:creationId xmlns:a16="http://schemas.microsoft.com/office/drawing/2014/main" id="{38BA518A-DA29-3F5C-B147-50D7FD1DA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73" b="12639"/>
                <a:stretch>
                  <a:fillRect/>
                </a:stretch>
              </p:blipFill>
              <p:spPr bwMode="auto">
                <a:xfrm>
                  <a:off x="5902036" y="2851150"/>
                  <a:ext cx="6149219" cy="338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5" name="文本框 13">
                  <a:extLst>
                    <a:ext uri="{FF2B5EF4-FFF2-40B4-BE49-F238E27FC236}">
                      <a16:creationId xmlns:a16="http://schemas.microsoft.com/office/drawing/2014/main" id="{E7E769BC-1C61-EEB6-E72C-0BE1793E15BF}"/>
                    </a:ext>
                  </a:extLst>
                </p:cNvPr>
                <p:cNvSpPr txBox="1">
                  <a:spLocks noChangeArrowheads="1"/>
                </p:cNvSpPr>
                <p:nvPr/>
              </p:nvSpPr>
              <p:spPr bwMode="auto">
                <a:xfrm>
                  <a:off x="7106407" y="2947781"/>
                  <a:ext cx="1056494" cy="2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b="1">
                      <a:latin typeface="宋体" panose="02010600030101010101" pitchFamily="2" charset="-122"/>
                    </a:rPr>
                    <a:t>聚合器</a:t>
                  </a:r>
                </a:p>
              </p:txBody>
            </p:sp>
            <p:sp>
              <p:nvSpPr>
                <p:cNvPr id="88086" name="文本框 14">
                  <a:extLst>
                    <a:ext uri="{FF2B5EF4-FFF2-40B4-BE49-F238E27FC236}">
                      <a16:creationId xmlns:a16="http://schemas.microsoft.com/office/drawing/2014/main" id="{91383000-6F22-E62B-7AAC-F75616E6E011}"/>
                    </a:ext>
                  </a:extLst>
                </p:cNvPr>
                <p:cNvSpPr txBox="1">
                  <a:spLocks noChangeArrowheads="1"/>
                </p:cNvSpPr>
                <p:nvPr/>
              </p:nvSpPr>
              <p:spPr bwMode="auto">
                <a:xfrm>
                  <a:off x="6078984" y="5860709"/>
                  <a:ext cx="1056494" cy="2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b="1">
                      <a:latin typeface="宋体" panose="02010600030101010101" pitchFamily="2" charset="-122"/>
                    </a:rPr>
                    <a:t>参与方</a:t>
                  </a:r>
                  <a:r>
                    <a:rPr kumimoji="1" lang="en-US" altLang="zh-CN" sz="1400" b="1">
                      <a:latin typeface="宋体" panose="02010600030101010101" pitchFamily="2" charset="-122"/>
                    </a:rPr>
                    <a:t>1</a:t>
                  </a:r>
                  <a:endParaRPr kumimoji="1" lang="zh-CN" altLang="en-US" sz="1400" b="1">
                    <a:latin typeface="宋体" panose="02010600030101010101" pitchFamily="2" charset="-122"/>
                  </a:endParaRPr>
                </a:p>
              </p:txBody>
            </p:sp>
            <p:sp>
              <p:nvSpPr>
                <p:cNvPr id="88087" name="文本框 15">
                  <a:extLst>
                    <a:ext uri="{FF2B5EF4-FFF2-40B4-BE49-F238E27FC236}">
                      <a16:creationId xmlns:a16="http://schemas.microsoft.com/office/drawing/2014/main" id="{031462FC-D0E8-4D3D-5A5E-418D9F2E6F3A}"/>
                    </a:ext>
                  </a:extLst>
                </p:cNvPr>
                <p:cNvSpPr txBox="1">
                  <a:spLocks noChangeArrowheads="1"/>
                </p:cNvSpPr>
                <p:nvPr/>
              </p:nvSpPr>
              <p:spPr bwMode="auto">
                <a:xfrm>
                  <a:off x="7817916" y="5860709"/>
                  <a:ext cx="1056494" cy="2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b="1">
                      <a:latin typeface="宋体" panose="02010600030101010101" pitchFamily="2" charset="-122"/>
                    </a:rPr>
                    <a:t>参与方</a:t>
                  </a:r>
                  <a:r>
                    <a:rPr kumimoji="1" lang="en-US" altLang="zh-CN" sz="1400" b="1">
                      <a:latin typeface="宋体" panose="02010600030101010101" pitchFamily="2" charset="-122"/>
                    </a:rPr>
                    <a:t>2</a:t>
                  </a:r>
                  <a:endParaRPr kumimoji="1" lang="zh-CN" altLang="en-US" sz="1400" b="1">
                    <a:latin typeface="宋体" panose="02010600030101010101" pitchFamily="2" charset="-122"/>
                  </a:endParaRPr>
                </a:p>
              </p:txBody>
            </p:sp>
            <p:sp>
              <p:nvSpPr>
                <p:cNvPr id="88088" name="文本框 16">
                  <a:extLst>
                    <a:ext uri="{FF2B5EF4-FFF2-40B4-BE49-F238E27FC236}">
                      <a16:creationId xmlns:a16="http://schemas.microsoft.com/office/drawing/2014/main" id="{1F7A66A6-312B-B5CF-CE57-8C7F10E0FE59}"/>
                    </a:ext>
                  </a:extLst>
                </p:cNvPr>
                <p:cNvSpPr txBox="1">
                  <a:spLocks noChangeArrowheads="1"/>
                </p:cNvSpPr>
                <p:nvPr/>
              </p:nvSpPr>
              <p:spPr bwMode="auto">
                <a:xfrm>
                  <a:off x="9617340" y="5860709"/>
                  <a:ext cx="1056494" cy="2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b="1">
                      <a:latin typeface="宋体" panose="02010600030101010101" pitchFamily="2" charset="-122"/>
                    </a:rPr>
                    <a:t>参与方</a:t>
                  </a:r>
                  <a:r>
                    <a:rPr kumimoji="1" lang="en-US" altLang="zh-CN" sz="1400" b="1">
                      <a:latin typeface="宋体" panose="02010600030101010101" pitchFamily="2" charset="-122"/>
                    </a:rPr>
                    <a:t>K</a:t>
                  </a:r>
                  <a:endParaRPr kumimoji="1" lang="zh-CN" altLang="en-US" sz="1400" b="1">
                    <a:latin typeface="宋体" panose="02010600030101010101" pitchFamily="2" charset="-122"/>
                  </a:endParaRPr>
                </a:p>
              </p:txBody>
            </p:sp>
            <p:pic>
              <p:nvPicPr>
                <p:cNvPr id="88089" name="图片 17">
                  <a:extLst>
                    <a:ext uri="{FF2B5EF4-FFF2-40B4-BE49-F238E27FC236}">
                      <a16:creationId xmlns:a16="http://schemas.microsoft.com/office/drawing/2014/main" id="{AEACC3EF-658A-AFDD-E096-CBC4893CF6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812593" y="2955476"/>
                  <a:ext cx="850483" cy="56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9">
                <a:extLst>
                  <a:ext uri="{FF2B5EF4-FFF2-40B4-BE49-F238E27FC236}">
                    <a16:creationId xmlns:a16="http://schemas.microsoft.com/office/drawing/2014/main" id="{009DFBAE-9218-5918-A995-180A7B055336}"/>
                  </a:ext>
                </a:extLst>
              </p:cNvPr>
              <p:cNvSpPr txBox="1">
                <a:spLocks noRot="1" noChangeAspect="1" noMove="1" noResize="1" noEditPoints="1" noAdjustHandles="1" noChangeArrowheads="1" noChangeShapeType="1" noTextEdit="1"/>
              </p:cNvSpPr>
              <p:nvPr/>
            </p:nvSpPr>
            <p:spPr>
              <a:xfrm>
                <a:off x="5678934" y="2414032"/>
                <a:ext cx="1929517" cy="339608"/>
              </a:xfrm>
              <a:prstGeom prst="rect">
                <a:avLst/>
              </a:prstGeom>
              <a:blipFill>
                <a:blip r:embed="rId5"/>
                <a:stretch>
                  <a:fillRect l="-1071" b="-32653"/>
                </a:stretch>
              </a:blipFill>
            </p:spPr>
            <p:txBody>
              <a:bodyPr/>
              <a:lstStyle/>
              <a:p>
                <a:r>
                  <a:rPr lang="zh-CN" altLang="en-US">
                    <a:noFill/>
                  </a:rPr>
                  <a:t> </a:t>
                </a:r>
              </a:p>
            </p:txBody>
          </p:sp>
          <p:sp>
            <p:nvSpPr>
              <p:cNvPr id="88083" name="矩形 10">
                <a:extLst>
                  <a:ext uri="{FF2B5EF4-FFF2-40B4-BE49-F238E27FC236}">
                    <a16:creationId xmlns:a16="http://schemas.microsoft.com/office/drawing/2014/main" id="{119A98E5-9E9C-F120-3B54-5868939ECD5D}"/>
                  </a:ext>
                </a:extLst>
              </p:cNvPr>
              <p:cNvSpPr>
                <a:spLocks noChangeArrowheads="1"/>
              </p:cNvSpPr>
              <p:nvPr/>
            </p:nvSpPr>
            <p:spPr bwMode="auto">
              <a:xfrm>
                <a:off x="9989691" y="2270762"/>
                <a:ext cx="1930503" cy="370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endParaRPr kumimoji="1" lang="zh-CN" altLang="en-US">
                  <a:latin typeface="宋体" panose="02010600030101010101" pitchFamily="2" charset="-122"/>
                </a:endParaRPr>
              </a:p>
            </p:txBody>
          </p:sp>
        </p:grpSp>
        <p:sp>
          <p:nvSpPr>
            <p:cNvPr id="8" name="文本框 7">
              <a:extLst>
                <a:ext uri="{FF2B5EF4-FFF2-40B4-BE49-F238E27FC236}">
                  <a16:creationId xmlns:a16="http://schemas.microsoft.com/office/drawing/2014/main" id="{CBCE00B7-462A-6B10-9309-A2DCBE607E18}"/>
                </a:ext>
              </a:extLst>
            </p:cNvPr>
            <p:cNvSpPr txBox="1">
              <a:spLocks noRot="1" noChangeAspect="1" noMove="1" noResize="1" noEditPoints="1" noAdjustHandles="1" noChangeArrowheads="1" noChangeShapeType="1" noTextEdit="1"/>
            </p:cNvSpPr>
            <p:nvPr/>
          </p:nvSpPr>
          <p:spPr>
            <a:xfrm>
              <a:off x="3859541" y="4534876"/>
              <a:ext cx="1929517" cy="291458"/>
            </a:xfrm>
            <a:prstGeom prst="rect">
              <a:avLst/>
            </a:prstGeom>
            <a:blipFill>
              <a:blip r:embed="rId6"/>
              <a:stretch>
                <a:fillRect l="-1071" t="-7143" b="-40476"/>
              </a:stretch>
            </a:blipFill>
          </p:spPr>
          <p:txBody>
            <a:bodyPr/>
            <a:lstStyle/>
            <a:p>
              <a:r>
                <a:rPr lang="zh-CN" altLang="en-US">
                  <a:noFill/>
                </a:rPr>
                <a:t> </a:t>
              </a:r>
            </a:p>
          </p:txBody>
        </p:sp>
      </p:grpSp>
      <mc:AlternateContent xmlns:mc="http://schemas.openxmlformats.org/markup-compatibility/2006" xmlns:p14="http://schemas.microsoft.com/office/powerpoint/2010/main">
        <mc:Choice Requires="p14">
          <p:contentPart p14:bwMode="auto" r:id="rId7">
            <p14:nvContentPartPr>
              <p14:cNvPr id="19" name="墨迹 18">
                <a:extLst>
                  <a:ext uri="{FF2B5EF4-FFF2-40B4-BE49-F238E27FC236}">
                    <a16:creationId xmlns:a16="http://schemas.microsoft.com/office/drawing/2014/main" id="{29C17BE7-8EBB-1E16-8BC0-C3C17CA8E860}"/>
                  </a:ext>
                </a:extLst>
              </p14:cNvPr>
              <p14:cNvContentPartPr/>
              <p14:nvPr/>
            </p14:nvContentPartPr>
            <p14:xfrm>
              <a:off x="5361300" y="4268640"/>
              <a:ext cx="1573200" cy="571320"/>
            </p14:xfrm>
          </p:contentPart>
        </mc:Choice>
        <mc:Fallback xmlns="">
          <p:pic>
            <p:nvPicPr>
              <p:cNvPr id="19" name="墨迹 18">
                <a:extLst>
                  <a:ext uri="{FF2B5EF4-FFF2-40B4-BE49-F238E27FC236}">
                    <a16:creationId xmlns:a16="http://schemas.microsoft.com/office/drawing/2014/main" id="{29C17BE7-8EBB-1E16-8BC0-C3C17CA8E860}"/>
                  </a:ext>
                </a:extLst>
              </p:cNvPr>
              <p:cNvPicPr/>
              <p:nvPr/>
            </p:nvPicPr>
            <p:blipFill>
              <a:blip r:embed="rId8"/>
              <a:stretch>
                <a:fillRect/>
              </a:stretch>
            </p:blipFill>
            <p:spPr>
              <a:xfrm>
                <a:off x="5325308" y="4232640"/>
                <a:ext cx="1644824"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D2D360E6-069C-8551-E7E9-D504520D0F50}"/>
                  </a:ext>
                </a:extLst>
              </p14:cNvPr>
              <p14:cNvContentPartPr/>
              <p14:nvPr/>
            </p14:nvContentPartPr>
            <p14:xfrm>
              <a:off x="6936550" y="4412825"/>
              <a:ext cx="172080" cy="248760"/>
            </p14:xfrm>
          </p:contentPart>
        </mc:Choice>
        <mc:Fallback xmlns="">
          <p:pic>
            <p:nvPicPr>
              <p:cNvPr id="21" name="墨迹 20">
                <a:extLst>
                  <a:ext uri="{FF2B5EF4-FFF2-40B4-BE49-F238E27FC236}">
                    <a16:creationId xmlns:a16="http://schemas.microsoft.com/office/drawing/2014/main" id="{D2D360E6-069C-8551-E7E9-D504520D0F50}"/>
                  </a:ext>
                </a:extLst>
              </p:cNvPr>
              <p:cNvPicPr/>
              <p:nvPr/>
            </p:nvPicPr>
            <p:blipFill>
              <a:blip r:embed="rId10"/>
              <a:stretch>
                <a:fillRect/>
              </a:stretch>
            </p:blipFill>
            <p:spPr>
              <a:xfrm>
                <a:off x="6900550" y="4376825"/>
                <a:ext cx="2437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墨迹 21">
                <a:extLst>
                  <a:ext uri="{FF2B5EF4-FFF2-40B4-BE49-F238E27FC236}">
                    <a16:creationId xmlns:a16="http://schemas.microsoft.com/office/drawing/2014/main" id="{9742ACD1-0FBB-7447-0357-C5E06516F5D2}"/>
                  </a:ext>
                </a:extLst>
              </p14:cNvPr>
              <p14:cNvContentPartPr/>
              <p14:nvPr/>
            </p14:nvContentPartPr>
            <p14:xfrm>
              <a:off x="6342190" y="3894785"/>
              <a:ext cx="752400" cy="196560"/>
            </p14:xfrm>
          </p:contentPart>
        </mc:Choice>
        <mc:Fallback xmlns="">
          <p:pic>
            <p:nvPicPr>
              <p:cNvPr id="22" name="墨迹 21">
                <a:extLst>
                  <a:ext uri="{FF2B5EF4-FFF2-40B4-BE49-F238E27FC236}">
                    <a16:creationId xmlns:a16="http://schemas.microsoft.com/office/drawing/2014/main" id="{9742ACD1-0FBB-7447-0357-C5E06516F5D2}"/>
                  </a:ext>
                </a:extLst>
              </p:cNvPr>
              <p:cNvPicPr/>
              <p:nvPr/>
            </p:nvPicPr>
            <p:blipFill>
              <a:blip r:embed="rId12"/>
              <a:stretch>
                <a:fillRect/>
              </a:stretch>
            </p:blipFill>
            <p:spPr>
              <a:xfrm>
                <a:off x="6306190" y="3858785"/>
                <a:ext cx="824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墨迹 22">
                <a:extLst>
                  <a:ext uri="{FF2B5EF4-FFF2-40B4-BE49-F238E27FC236}">
                    <a16:creationId xmlns:a16="http://schemas.microsoft.com/office/drawing/2014/main" id="{4C1FBBA0-28CB-BC3F-B8E5-07D8255FBCA9}"/>
                  </a:ext>
                </a:extLst>
              </p14:cNvPr>
              <p14:cNvContentPartPr/>
              <p14:nvPr/>
            </p14:nvContentPartPr>
            <p14:xfrm>
              <a:off x="5395680" y="3815460"/>
              <a:ext cx="1265400" cy="300240"/>
            </p14:xfrm>
          </p:contentPart>
        </mc:Choice>
        <mc:Fallback xmlns="">
          <p:pic>
            <p:nvPicPr>
              <p:cNvPr id="23" name="墨迹 22">
                <a:extLst>
                  <a:ext uri="{FF2B5EF4-FFF2-40B4-BE49-F238E27FC236}">
                    <a16:creationId xmlns:a16="http://schemas.microsoft.com/office/drawing/2014/main" id="{4C1FBBA0-28CB-BC3F-B8E5-07D8255FBCA9}"/>
                  </a:ext>
                </a:extLst>
              </p:cNvPr>
              <p:cNvPicPr/>
              <p:nvPr/>
            </p:nvPicPr>
            <p:blipFill>
              <a:blip r:embed="rId14"/>
              <a:stretch>
                <a:fillRect/>
              </a:stretch>
            </p:blipFill>
            <p:spPr>
              <a:xfrm>
                <a:off x="5359680" y="3779417"/>
                <a:ext cx="1337040" cy="3719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墨迹 23">
                <a:extLst>
                  <a:ext uri="{FF2B5EF4-FFF2-40B4-BE49-F238E27FC236}">
                    <a16:creationId xmlns:a16="http://schemas.microsoft.com/office/drawing/2014/main" id="{AF9DE998-E025-CFFA-476D-034BF01955EC}"/>
                  </a:ext>
                </a:extLst>
              </p14:cNvPr>
              <p14:cNvContentPartPr/>
              <p14:nvPr/>
            </p14:nvContentPartPr>
            <p14:xfrm>
              <a:off x="5609805" y="3884970"/>
              <a:ext cx="267120" cy="27720"/>
            </p14:xfrm>
          </p:contentPart>
        </mc:Choice>
        <mc:Fallback xmlns="">
          <p:pic>
            <p:nvPicPr>
              <p:cNvPr id="24" name="墨迹 23">
                <a:extLst>
                  <a:ext uri="{FF2B5EF4-FFF2-40B4-BE49-F238E27FC236}">
                    <a16:creationId xmlns:a16="http://schemas.microsoft.com/office/drawing/2014/main" id="{AF9DE998-E025-CFFA-476D-034BF01955EC}"/>
                  </a:ext>
                </a:extLst>
              </p:cNvPr>
              <p:cNvPicPr/>
              <p:nvPr/>
            </p:nvPicPr>
            <p:blipFill>
              <a:blip r:embed="rId16"/>
              <a:stretch>
                <a:fillRect/>
              </a:stretch>
            </p:blipFill>
            <p:spPr>
              <a:xfrm>
                <a:off x="5573805" y="3848496"/>
                <a:ext cx="338760" cy="10030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墨迹 24">
                <a:extLst>
                  <a:ext uri="{FF2B5EF4-FFF2-40B4-BE49-F238E27FC236}">
                    <a16:creationId xmlns:a16="http://schemas.microsoft.com/office/drawing/2014/main" id="{559D12E9-14B9-05E7-F2CC-ABE498663B01}"/>
                  </a:ext>
                </a:extLst>
              </p14:cNvPr>
              <p14:cNvContentPartPr/>
              <p14:nvPr/>
            </p14:nvContentPartPr>
            <p14:xfrm>
              <a:off x="7117290" y="3910283"/>
              <a:ext cx="70920" cy="766080"/>
            </p14:xfrm>
          </p:contentPart>
        </mc:Choice>
        <mc:Fallback xmlns="">
          <p:pic>
            <p:nvPicPr>
              <p:cNvPr id="25" name="墨迹 24">
                <a:extLst>
                  <a:ext uri="{FF2B5EF4-FFF2-40B4-BE49-F238E27FC236}">
                    <a16:creationId xmlns:a16="http://schemas.microsoft.com/office/drawing/2014/main" id="{559D12E9-14B9-05E7-F2CC-ABE498663B01}"/>
                  </a:ext>
                </a:extLst>
              </p:cNvPr>
              <p:cNvPicPr/>
              <p:nvPr/>
            </p:nvPicPr>
            <p:blipFill>
              <a:blip r:embed="rId18"/>
              <a:stretch>
                <a:fillRect/>
              </a:stretch>
            </p:blipFill>
            <p:spPr>
              <a:xfrm>
                <a:off x="7081290" y="3874283"/>
                <a:ext cx="142560" cy="837720"/>
              </a:xfrm>
              <a:prstGeom prst="rect">
                <a:avLst/>
              </a:prstGeom>
            </p:spPr>
          </p:pic>
        </mc:Fallback>
      </mc:AlternateContent>
      <p:sp>
        <p:nvSpPr>
          <p:cNvPr id="88078" name="文本框 25">
            <a:extLst>
              <a:ext uri="{FF2B5EF4-FFF2-40B4-BE49-F238E27FC236}">
                <a16:creationId xmlns:a16="http://schemas.microsoft.com/office/drawing/2014/main" id="{2129F4F6-FE7E-4BBB-6D36-6613C5A636A0}"/>
              </a:ext>
            </a:extLst>
          </p:cNvPr>
          <p:cNvSpPr txBox="1">
            <a:spLocks noChangeArrowheads="1"/>
          </p:cNvSpPr>
          <p:nvPr/>
        </p:nvSpPr>
        <p:spPr bwMode="auto">
          <a:xfrm>
            <a:off x="5622925" y="3929063"/>
            <a:ext cx="1508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参数都是加密的</a:t>
            </a:r>
          </a:p>
        </p:txBody>
      </p:sp>
    </p:spTree>
  </p:cSld>
  <p:clrMapOvr>
    <a:masterClrMapping/>
  </p:clrMapOvr>
  <p:transition advTm="1678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 Box 3">
            <a:extLst>
              <a:ext uri="{FF2B5EF4-FFF2-40B4-BE49-F238E27FC236}">
                <a16:creationId xmlns:a16="http://schemas.microsoft.com/office/drawing/2014/main" id="{4B141FCD-162F-489D-90CA-259A4B97809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a:extLst>
              <a:ext uri="{FF2B5EF4-FFF2-40B4-BE49-F238E27FC236}">
                <a16:creationId xmlns:a16="http://schemas.microsoft.com/office/drawing/2014/main" id="{5BF72D42-62D5-4CA1-8ADB-A5C03F7FAEB4}"/>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dirty="0" smtClean="0">
                <a:latin typeface="黑体" panose="02010609060101010101" pitchFamily="49" charset="-122"/>
                <a:ea typeface="黑体" panose="02010609060101010101" pitchFamily="49" charset="-122"/>
              </a:rPr>
              <a:t>1.4 </a:t>
            </a:r>
            <a:r>
              <a:rPr lang="en-US" altLang="zh-CN" sz="2400" dirty="0">
                <a:latin typeface="黑体" panose="02010609060101010101" pitchFamily="49" charset="-122"/>
                <a:ea typeface="黑体" panose="02010609060101010101" pitchFamily="49" charset="-122"/>
              </a:rPr>
              <a:t>WEP</a:t>
            </a:r>
            <a:endParaRPr lang="zh-CN" altLang="en-US" sz="2400" b="1" dirty="0">
              <a:latin typeface="黑体" panose="02010609060101010101" pitchFamily="49" charset="-122"/>
              <a:ea typeface="黑体" panose="02010609060101010101" pitchFamily="49" charset="-122"/>
            </a:endParaRPr>
          </a:p>
        </p:txBody>
      </p:sp>
      <p:sp>
        <p:nvSpPr>
          <p:cNvPr id="16" name="灯片编号占位符 11">
            <a:extLst>
              <a:ext uri="{FF2B5EF4-FFF2-40B4-BE49-F238E27FC236}">
                <a16:creationId xmlns:a16="http://schemas.microsoft.com/office/drawing/2014/main" id="{37C485B0-278F-48DF-B071-667B2E827EBB}"/>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17</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1957B50C-040B-4F7C-95C9-D34E4F1358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8" name="文本框 3">
            <a:extLst>
              <a:ext uri="{FF2B5EF4-FFF2-40B4-BE49-F238E27FC236}">
                <a16:creationId xmlns:a16="http://schemas.microsoft.com/office/drawing/2014/main" id="{8CADCCEA-8E9B-43DC-81D5-33DE06CBF922}"/>
              </a:ext>
            </a:extLst>
          </p:cNvPr>
          <p:cNvSpPr txBox="1">
            <a:spLocks noChangeArrowheads="1"/>
          </p:cNvSpPr>
          <p:nvPr/>
        </p:nvSpPr>
        <p:spPr bwMode="auto">
          <a:xfrm>
            <a:off x="1090613" y="2420938"/>
            <a:ext cx="729773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Wingdings" panose="05000000000000000000" pitchFamily="2" charset="2"/>
              <a:buChar char="l"/>
            </a:pPr>
            <a:r>
              <a:rPr lang="zh-CN" altLang="en-US" sz="2200" dirty="0">
                <a:latin typeface="宋体" panose="02010600030101010101" pitchFamily="2" charset="-122"/>
                <a:ea typeface="宋体" panose="02010600030101010101" pitchFamily="2" charset="-122"/>
              </a:rPr>
              <a:t>无身份验证机制，使用线性函数</a:t>
            </a:r>
            <a:r>
              <a:rPr lang="en-US" altLang="zh-CN" sz="2200" dirty="0">
                <a:latin typeface="宋体" panose="02010600030101010101" pitchFamily="2" charset="-122"/>
                <a:ea typeface="宋体" panose="02010600030101010101" pitchFamily="2" charset="-122"/>
              </a:rPr>
              <a:t>CRC32</a:t>
            </a:r>
            <a:r>
              <a:rPr lang="zh-CN" altLang="en-US" sz="2200" dirty="0">
                <a:latin typeface="宋体" panose="02010600030101010101" pitchFamily="2" charset="-122"/>
                <a:ea typeface="宋体" panose="02010600030101010101" pitchFamily="2" charset="-122"/>
              </a:rPr>
              <a:t>进行完整性校验。</a:t>
            </a:r>
            <a:r>
              <a:rPr lang="zh-CN" altLang="en-US" sz="2200" b="1" dirty="0">
                <a:latin typeface="宋体" panose="02010600030101010101" pitchFamily="2" charset="-122"/>
                <a:ea typeface="宋体" panose="02010600030101010101" pitchFamily="2" charset="-122"/>
              </a:rPr>
              <a:t>无身份验证机制</a:t>
            </a:r>
            <a:r>
              <a:rPr lang="zh-CN" altLang="en-US" sz="2200" dirty="0">
                <a:latin typeface="宋体" panose="02010600030101010101" pitchFamily="2" charset="-122"/>
                <a:ea typeface="宋体" panose="02010600030101010101" pitchFamily="2" charset="-122"/>
              </a:rPr>
              <a:t>，导致攻击者能使用</a:t>
            </a:r>
            <a:r>
              <a:rPr lang="en-US" altLang="zh-CN" sz="2200" dirty="0" err="1">
                <a:solidFill>
                  <a:srgbClr val="FF0000"/>
                </a:solidFill>
                <a:latin typeface="宋体" panose="02010600030101010101" pitchFamily="2" charset="-122"/>
                <a:ea typeface="宋体" panose="02010600030101010101" pitchFamily="2" charset="-122"/>
              </a:rPr>
              <a:t>Aircrack</a:t>
            </a:r>
            <a:r>
              <a:rPr lang="en-US" altLang="zh-CN" sz="2200" dirty="0">
                <a:solidFill>
                  <a:srgbClr val="FF0000"/>
                </a:solidFill>
                <a:latin typeface="宋体" panose="02010600030101010101" pitchFamily="2" charset="-122"/>
                <a:ea typeface="宋体" panose="02010600030101010101" pitchFamily="2" charset="-122"/>
              </a:rPr>
              <a:t>-ng</a:t>
            </a:r>
            <a:r>
              <a:rPr lang="zh-CN" altLang="en-US" sz="2200" dirty="0">
                <a:solidFill>
                  <a:srgbClr val="FF0000"/>
                </a:solidFill>
                <a:latin typeface="宋体" panose="02010600030101010101" pitchFamily="2" charset="-122"/>
                <a:ea typeface="宋体" panose="02010600030101010101" pitchFamily="2" charset="-122"/>
              </a:rPr>
              <a:t> </a:t>
            </a:r>
            <a:r>
              <a:rPr lang="en-US" altLang="zh-CN" sz="2200" dirty="0">
                <a:solidFill>
                  <a:srgbClr val="FF0000"/>
                </a:solidFill>
                <a:latin typeface="宋体" panose="02010600030101010101" pitchFamily="2" charset="-122"/>
                <a:ea typeface="宋体" panose="02010600030101010101" pitchFamily="2" charset="-122"/>
              </a:rPr>
              <a:t>-1 </a:t>
            </a:r>
            <a:r>
              <a:rPr lang="en-US" altLang="zh-CN" sz="2200" dirty="0" err="1">
                <a:solidFill>
                  <a:srgbClr val="FF0000"/>
                </a:solidFill>
                <a:latin typeface="宋体" panose="02010600030101010101" pitchFamily="2" charset="-122"/>
                <a:ea typeface="宋体" panose="02010600030101010101" pitchFamily="2" charset="-122"/>
              </a:rPr>
              <a:t>fakeauth</a:t>
            </a:r>
            <a:r>
              <a:rPr lang="en-US" altLang="zh-CN" sz="2200" dirty="0">
                <a:solidFill>
                  <a:srgbClr val="FF0000"/>
                </a:solidFill>
                <a:latin typeface="宋体" panose="02010600030101010101" pitchFamily="2" charset="-122"/>
                <a:ea typeface="宋体" panose="02010600030101010101" pitchFamily="2" charset="-122"/>
              </a:rPr>
              <a:t> count attack mode</a:t>
            </a:r>
            <a:r>
              <a:rPr lang="zh-CN" altLang="en-US" sz="2200" dirty="0">
                <a:latin typeface="宋体" panose="02010600030101010101" pitchFamily="2" charset="-122"/>
                <a:ea typeface="宋体" panose="02010600030101010101" pitchFamily="2" charset="-122"/>
              </a:rPr>
              <a:t>和</a:t>
            </a:r>
            <a:r>
              <a:rPr lang="en-US" altLang="zh-CN" sz="2200" dirty="0">
                <a:solidFill>
                  <a:srgbClr val="FF0000"/>
                </a:solidFill>
                <a:latin typeface="宋体" panose="02010600030101010101" pitchFamily="2" charset="-122"/>
                <a:ea typeface="宋体" panose="02010600030101010101" pitchFamily="2" charset="-122"/>
              </a:rPr>
              <a:t>AP</a:t>
            </a:r>
            <a:r>
              <a:rPr lang="zh-CN" altLang="en-US" sz="2200" dirty="0">
                <a:solidFill>
                  <a:srgbClr val="FF0000"/>
                </a:solidFill>
                <a:latin typeface="宋体" panose="02010600030101010101" pitchFamily="2" charset="-122"/>
                <a:ea typeface="宋体" panose="02010600030101010101" pitchFamily="2" charset="-122"/>
              </a:rPr>
              <a:t>建立伪链接</a:t>
            </a:r>
            <a:r>
              <a:rPr lang="zh-CN" altLang="en-US" sz="2200" dirty="0">
                <a:latin typeface="宋体" panose="02010600030101010101" pitchFamily="2" charset="-122"/>
                <a:ea typeface="宋体" panose="02010600030101010101" pitchFamily="2" charset="-122"/>
              </a:rPr>
              <a:t>进而获得</a:t>
            </a:r>
            <a:r>
              <a:rPr lang="en-US" altLang="zh-CN" sz="2200" dirty="0">
                <a:latin typeface="宋体" panose="02010600030101010101" pitchFamily="2" charset="-122"/>
                <a:ea typeface="宋体" panose="02010600030101010101" pitchFamily="2" charset="-122"/>
              </a:rPr>
              <a:t>XOR</a:t>
            </a:r>
            <a:r>
              <a:rPr lang="zh-CN" altLang="en-US" sz="2200" dirty="0">
                <a:latin typeface="宋体" panose="02010600030101010101" pitchFamily="2" charset="-122"/>
                <a:ea typeface="宋体" panose="02010600030101010101" pitchFamily="2" charset="-122"/>
              </a:rPr>
              <a:t>文件。</a:t>
            </a:r>
            <a:r>
              <a:rPr lang="zh-CN" altLang="en-US" sz="2200" b="1" dirty="0">
                <a:latin typeface="宋体" panose="02010600030101010101" pitchFamily="2" charset="-122"/>
                <a:ea typeface="宋体" panose="02010600030101010101" pitchFamily="2" charset="-122"/>
              </a:rPr>
              <a:t>使用线性函数</a:t>
            </a:r>
            <a:r>
              <a:rPr lang="en-US" altLang="zh-CN" sz="2200" b="1" dirty="0">
                <a:latin typeface="宋体" panose="02010600030101010101" pitchFamily="2" charset="-122"/>
                <a:ea typeface="宋体" panose="02010600030101010101" pitchFamily="2" charset="-122"/>
              </a:rPr>
              <a:t>CRC32</a:t>
            </a:r>
            <a:r>
              <a:rPr lang="zh-CN" altLang="en-US" sz="2200" b="1" dirty="0">
                <a:latin typeface="宋体" panose="02010600030101010101" pitchFamily="2" charset="-122"/>
                <a:ea typeface="宋体" panose="02010600030101010101" pitchFamily="2" charset="-122"/>
              </a:rPr>
              <a:t>进行完整性校验</a:t>
            </a:r>
            <a:r>
              <a:rPr lang="zh-CN" altLang="en-US" sz="2200" dirty="0">
                <a:latin typeface="宋体" panose="02010600030101010101" pitchFamily="2" charset="-122"/>
                <a:ea typeface="宋体" panose="02010600030101010101" pitchFamily="2" charset="-122"/>
              </a:rPr>
              <a:t>，导致攻击者能用</a:t>
            </a:r>
            <a:r>
              <a:rPr lang="en-US" altLang="zh-CN" sz="2200" dirty="0">
                <a:latin typeface="宋体" panose="02010600030101010101" pitchFamily="2" charset="-122"/>
                <a:ea typeface="宋体" panose="02010600030101010101" pitchFamily="2" charset="-122"/>
              </a:rPr>
              <a:t>XOR</a:t>
            </a:r>
            <a:r>
              <a:rPr lang="zh-CN" altLang="en-US" sz="2200" dirty="0">
                <a:latin typeface="宋体" panose="02010600030101010101" pitchFamily="2" charset="-122"/>
                <a:ea typeface="宋体" panose="02010600030101010101" pitchFamily="2" charset="-122"/>
              </a:rPr>
              <a:t>文件伪造一个</a:t>
            </a:r>
            <a:r>
              <a:rPr lang="en-US" altLang="zh-CN" sz="2200" dirty="0" err="1">
                <a:latin typeface="宋体" panose="02010600030101010101" pitchFamily="2" charset="-122"/>
                <a:ea typeface="宋体" panose="02010600030101010101" pitchFamily="2" charset="-122"/>
              </a:rPr>
              <a:t>arp</a:t>
            </a:r>
            <a:r>
              <a:rPr lang="zh-CN" altLang="en-US" sz="2200" dirty="0">
                <a:latin typeface="宋体" panose="02010600030101010101" pitchFamily="2" charset="-122"/>
                <a:ea typeface="宋体" panose="02010600030101010101" pitchFamily="2" charset="-122"/>
              </a:rPr>
              <a:t>包。然后依靠这个包去捕获大量有效数据</a:t>
            </a:r>
          </a:p>
        </p:txBody>
      </p:sp>
      <p:sp>
        <p:nvSpPr>
          <p:cNvPr id="9" name="文本框 3">
            <a:extLst>
              <a:ext uri="{FF2B5EF4-FFF2-40B4-BE49-F238E27FC236}">
                <a16:creationId xmlns:a16="http://schemas.microsoft.com/office/drawing/2014/main" id="{5B1E2621-87CE-411A-B79C-41ABCC275F32}"/>
              </a:ext>
            </a:extLst>
          </p:cNvPr>
          <p:cNvSpPr txBox="1">
            <a:spLocks noChangeArrowheads="1"/>
          </p:cNvSpPr>
          <p:nvPr/>
        </p:nvSpPr>
        <p:spPr bwMode="auto">
          <a:xfrm>
            <a:off x="752475" y="1762125"/>
            <a:ext cx="842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u"/>
            </a:pPr>
            <a:r>
              <a:rPr lang="en-US" altLang="zh-CN" sz="2400" b="1" dirty="0">
                <a:latin typeface="宋体" panose="02010600030101010101" pitchFamily="2" charset="-122"/>
                <a:ea typeface="宋体" panose="02010600030101010101" pitchFamily="2" charset="-122"/>
              </a:rPr>
              <a:t>WEP</a:t>
            </a:r>
            <a:r>
              <a:rPr lang="zh-CN" altLang="en-US" sz="2400" b="1" dirty="0">
                <a:latin typeface="宋体" panose="02010600030101010101" pitchFamily="2" charset="-122"/>
                <a:ea typeface="宋体" panose="02010600030101010101" pitchFamily="2" charset="-122"/>
              </a:rPr>
              <a:t>安全弱点</a:t>
            </a:r>
          </a:p>
        </p:txBody>
      </p:sp>
    </p:spTree>
    <p:extLst>
      <p:ext uri="{BB962C8B-B14F-4D97-AF65-F5344CB8AC3E}">
        <p14:creationId xmlns:p14="http://schemas.microsoft.com/office/powerpoint/2010/main" val="1740053926"/>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1F26686-A031-4340-81E7-0ABAFBD28FD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90115" name="Text Box 3">
            <a:extLst>
              <a:ext uri="{FF2B5EF4-FFF2-40B4-BE49-F238E27FC236}">
                <a16:creationId xmlns:a16="http://schemas.microsoft.com/office/drawing/2014/main" id="{56EE5CCB-12B4-62B1-E398-4B96D8070C12}"/>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0116" name="TextBox 49">
            <a:extLst>
              <a:ext uri="{FF2B5EF4-FFF2-40B4-BE49-F238E27FC236}">
                <a16:creationId xmlns:a16="http://schemas.microsoft.com/office/drawing/2014/main" id="{27DA6FD7-6188-7298-EBCA-29EB861414A3}"/>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6.5.2 </a:t>
            </a:r>
            <a:r>
              <a:rPr lang="zh-CN" altLang="en-US" sz="2400" b="1" dirty="0">
                <a:latin typeface="黑体" panose="02010609060101010101" pitchFamily="49" charset="-122"/>
                <a:ea typeface="黑体" panose="02010609060101010101" pitchFamily="49" charset="-122"/>
              </a:rPr>
              <a:t>同态加密</a:t>
            </a:r>
            <a:r>
              <a:rPr lang="en-US" altLang="zh-CN" sz="2400" b="1" dirty="0">
                <a:latin typeface="黑体" panose="02010609060101010101" pitchFamily="49" charset="-122"/>
                <a:ea typeface="黑体" panose="02010609060101010101" pitchFamily="49" charset="-122"/>
              </a:rPr>
              <a:t>-</a:t>
            </a:r>
            <a:r>
              <a:rPr lang="en-US" altLang="zh-CN" sz="2400" b="1" dirty="0" err="1">
                <a:latin typeface="黑体" panose="02010609060101010101" pitchFamily="49" charset="-122"/>
                <a:ea typeface="黑体" panose="02010609060101010101" pitchFamily="49" charset="-122"/>
              </a:rPr>
              <a:t>Paillier</a:t>
            </a:r>
            <a:r>
              <a:rPr lang="zh-CN" altLang="en-US" sz="2400" b="1" dirty="0">
                <a:latin typeface="黑体" panose="02010609060101010101" pitchFamily="49" charset="-122"/>
                <a:ea typeface="黑体" panose="02010609060101010101" pitchFamily="49" charset="-122"/>
              </a:rPr>
              <a:t>阈值变体</a:t>
            </a:r>
          </a:p>
        </p:txBody>
      </p:sp>
      <p:sp>
        <p:nvSpPr>
          <p:cNvPr id="90117" name="灯片编号占位符 11">
            <a:extLst>
              <a:ext uri="{FF2B5EF4-FFF2-40B4-BE49-F238E27FC236}">
                <a16:creationId xmlns:a16="http://schemas.microsoft.com/office/drawing/2014/main" id="{F022AEF6-2EC1-EFFF-4A53-211AB56E3E4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3BEF4A3-0EE2-4ED1-9111-5102A749FFE9}" type="slidenum">
              <a:rPr lang="zh-CN" altLang="en-US" sz="1800">
                <a:latin typeface="Calibri" panose="020F0502020204030204" pitchFamily="34" charset="0"/>
                <a:ea typeface="宋体" panose="02010600030101010101" pitchFamily="2" charset="-122"/>
              </a:rPr>
              <a:pPr>
                <a:spcBef>
                  <a:spcPct val="0"/>
                </a:spcBef>
                <a:buFontTx/>
                <a:buNone/>
              </a:pPr>
              <a:t>170</a:t>
            </a:fld>
            <a:endParaRPr lang="zh-CN" altLang="en-US" sz="1800">
              <a:latin typeface="Calibri" panose="020F0502020204030204" pitchFamily="34" charset="0"/>
              <a:ea typeface="宋体" panose="02010600030101010101" pitchFamily="2" charset="-122"/>
            </a:endParaRPr>
          </a:p>
        </p:txBody>
      </p:sp>
      <p:pic>
        <p:nvPicPr>
          <p:cNvPr id="90118" name="图片 1">
            <a:extLst>
              <a:ext uri="{FF2B5EF4-FFF2-40B4-BE49-F238E27FC236}">
                <a16:creationId xmlns:a16="http://schemas.microsoft.com/office/drawing/2014/main" id="{CDC5F238-B74C-ED2F-8AF7-EFF784E74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152650"/>
            <a:ext cx="45608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3D1A301-F45E-3266-41CF-A0546188478F}"/>
              </a:ext>
            </a:extLst>
          </p:cNvPr>
          <p:cNvSpPr>
            <a:spLocks noRot="1" noChangeAspect="1" noMove="1" noResize="1" noEditPoints="1" noAdjustHandles="1" noChangeArrowheads="1" noChangeShapeType="1" noTextEdit="1"/>
          </p:cNvSpPr>
          <p:nvPr/>
        </p:nvSpPr>
        <p:spPr>
          <a:xfrm>
            <a:off x="4440392" y="4783292"/>
            <a:ext cx="4690144" cy="1093633"/>
          </a:xfrm>
          <a:prstGeom prst="rect">
            <a:avLst/>
          </a:prstGeom>
          <a:blipFill>
            <a:blip r:embed="rId4"/>
            <a:stretch>
              <a:fillRect l="-1039" t="-1117" r="-390" b="-7821"/>
            </a:stretch>
          </a:blipFill>
        </p:spPr>
        <p:txBody>
          <a:bodyPr/>
          <a:lstStyle/>
          <a:p>
            <a:r>
              <a:rPr lang="zh-CN" altLang="en-US" dirty="0">
                <a:noFill/>
              </a:rPr>
              <a:t> </a:t>
            </a:r>
          </a:p>
        </p:txBody>
      </p:sp>
      <p:sp>
        <p:nvSpPr>
          <p:cNvPr id="90120" name="文本框 7">
            <a:extLst>
              <a:ext uri="{FF2B5EF4-FFF2-40B4-BE49-F238E27FC236}">
                <a16:creationId xmlns:a16="http://schemas.microsoft.com/office/drawing/2014/main" id="{139EB89F-2D17-8533-0E22-0386A3A455C5}"/>
              </a:ext>
            </a:extLst>
          </p:cNvPr>
          <p:cNvSpPr txBox="1">
            <a:spLocks noChangeArrowheads="1"/>
          </p:cNvSpPr>
          <p:nvPr/>
        </p:nvSpPr>
        <p:spPr bwMode="auto">
          <a:xfrm>
            <a:off x="4859338" y="4086225"/>
            <a:ext cx="33845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a:solidFill>
                  <a:srgbClr val="C00000"/>
                </a:solidFill>
                <a:latin typeface="宋体" panose="02010600030101010101" pitchFamily="2" charset="-122"/>
              </a:rPr>
              <a:t>本地模型为何加噪声？</a:t>
            </a:r>
            <a:endParaRPr lang="en-US" altLang="zh-CN" sz="2400" b="1">
              <a:solidFill>
                <a:srgbClr val="C00000"/>
              </a:solidFill>
              <a:latin typeface="宋体" panose="02010600030101010101" pitchFamily="2" charset="-122"/>
            </a:endParaRPr>
          </a:p>
        </p:txBody>
      </p:sp>
      <p:sp>
        <p:nvSpPr>
          <p:cNvPr id="11" name="文本框 10">
            <a:extLst>
              <a:ext uri="{FF2B5EF4-FFF2-40B4-BE49-F238E27FC236}">
                <a16:creationId xmlns:a16="http://schemas.microsoft.com/office/drawing/2014/main" id="{23B48779-AF41-9F74-9A11-61290E91C879}"/>
              </a:ext>
            </a:extLst>
          </p:cNvPr>
          <p:cNvSpPr txBox="1">
            <a:spLocks noRot="1" noChangeAspect="1" noMove="1" noResize="1" noEditPoints="1" noAdjustHandles="1" noChangeArrowheads="1" noChangeShapeType="1" noTextEdit="1"/>
          </p:cNvSpPr>
          <p:nvPr/>
        </p:nvSpPr>
        <p:spPr>
          <a:xfrm>
            <a:off x="4628542" y="1817507"/>
            <a:ext cx="4313845" cy="2138021"/>
          </a:xfrm>
          <a:prstGeom prst="rect">
            <a:avLst/>
          </a:prstGeom>
          <a:blipFill>
            <a:blip r:embed="rId5"/>
            <a:stretch>
              <a:fillRect l="-847" r="-847" b="-3419"/>
            </a:stretch>
          </a:blipFill>
        </p:spPr>
        <p:txBody>
          <a:bodyPr/>
          <a:lstStyle/>
          <a:p>
            <a:r>
              <a:rPr lang="zh-CN" altLang="en-US">
                <a:noFill/>
              </a:rPr>
              <a:t> </a:t>
            </a:r>
          </a:p>
        </p:txBody>
      </p:sp>
      <p:sp>
        <p:nvSpPr>
          <p:cNvPr id="90122" name="文本框 12">
            <a:extLst>
              <a:ext uri="{FF2B5EF4-FFF2-40B4-BE49-F238E27FC236}">
                <a16:creationId xmlns:a16="http://schemas.microsoft.com/office/drawing/2014/main" id="{C0258681-4268-E0BD-127D-BE77B625CFB2}"/>
              </a:ext>
            </a:extLst>
          </p:cNvPr>
          <p:cNvSpPr txBox="1">
            <a:spLocks noChangeArrowheads="1"/>
          </p:cNvSpPr>
          <p:nvPr/>
        </p:nvSpPr>
        <p:spPr bwMode="auto">
          <a:xfrm>
            <a:off x="339725" y="5965825"/>
            <a:ext cx="86566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Truex, S., Baracaldo, N., Anwar, A., Steinke, T., Ludwig, H., Zhang, R., &amp; Zhou, Y. (2019, November). A hybrid approach to privacy-preserving federated learning. In Proceedings of the 12th ACM Workshop on Artificial Intelligence and Security (pp. 1-11).</a:t>
            </a:r>
            <a:endParaRPr lang="zh-CN" altLang="en-US" sz="1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C7E1A0C5-0034-6BF1-BD77-20A310EFFD23}"/>
              </a:ext>
            </a:extLst>
          </p:cNvPr>
          <p:cNvSpPr txBox="1"/>
          <p:nvPr/>
        </p:nvSpPr>
        <p:spPr>
          <a:xfrm>
            <a:off x="6095161" y="3224768"/>
            <a:ext cx="710451" cy="369332"/>
          </a:xfrm>
          <a:prstGeom prst="rect">
            <a:avLst/>
          </a:prstGeom>
          <a:solidFill>
            <a:schemeClr val="bg1"/>
          </a:solidFill>
        </p:spPr>
        <p:txBody>
          <a:bodyPr wrap="none" rtlCol="0">
            <a:spAutoFit/>
          </a:bodyPr>
          <a:lstStyle/>
          <a:p>
            <a:r>
              <a:rPr lang="en-US" altLang="zh-CN" dirty="0"/>
              <a:t>(k, n)</a:t>
            </a:r>
            <a:endParaRPr lang="zh-CN" altLang="en-US" dirty="0"/>
          </a:p>
        </p:txBody>
      </p:sp>
      <p:sp>
        <p:nvSpPr>
          <p:cNvPr id="4" name="文本框 3">
            <a:extLst>
              <a:ext uri="{FF2B5EF4-FFF2-40B4-BE49-F238E27FC236}">
                <a16:creationId xmlns:a16="http://schemas.microsoft.com/office/drawing/2014/main" id="{743FE48B-25F2-3870-A800-3342CED4EA31}"/>
              </a:ext>
            </a:extLst>
          </p:cNvPr>
          <p:cNvSpPr txBox="1"/>
          <p:nvPr/>
        </p:nvSpPr>
        <p:spPr>
          <a:xfrm>
            <a:off x="7267661" y="4820113"/>
            <a:ext cx="256667" cy="369332"/>
          </a:xfrm>
          <a:prstGeom prst="rect">
            <a:avLst/>
          </a:prstGeom>
          <a:solidFill>
            <a:schemeClr val="bg1"/>
          </a:solidFill>
        </p:spPr>
        <p:txBody>
          <a:bodyPr wrap="square">
            <a:spAutoFit/>
          </a:bodyPr>
          <a:lstStyle/>
          <a:p>
            <a:r>
              <a:rPr lang="en-US" altLang="zh-CN" dirty="0"/>
              <a:t>k </a:t>
            </a:r>
            <a:endParaRPr lang="zh-CN" altLang="en-US" dirty="0"/>
          </a:p>
        </p:txBody>
      </p:sp>
    </p:spTree>
  </p:cSld>
  <p:clrMapOvr>
    <a:masterClrMapping/>
  </p:clrMapOvr>
  <p:transition advTm="16782"/>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A5DA7-6F58-19FF-42A8-20BCF911773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92163" name="Text Box 3">
            <a:extLst>
              <a:ext uri="{FF2B5EF4-FFF2-40B4-BE49-F238E27FC236}">
                <a16:creationId xmlns:a16="http://schemas.microsoft.com/office/drawing/2014/main" id="{B489EBF5-4725-93D0-4E79-EEEBF7D69E0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2164" name="TextBox 49">
            <a:extLst>
              <a:ext uri="{FF2B5EF4-FFF2-40B4-BE49-F238E27FC236}">
                <a16:creationId xmlns:a16="http://schemas.microsoft.com/office/drawing/2014/main" id="{F727D13F-B330-EA78-C527-B1D249BA5E4E}"/>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6.5.3 </a:t>
            </a:r>
            <a:r>
              <a:rPr lang="zh-CN" altLang="en-US" sz="2400" b="1" dirty="0">
                <a:latin typeface="黑体" panose="02010609060101010101" pitchFamily="49" charset="-122"/>
                <a:ea typeface="黑体" panose="02010609060101010101" pitchFamily="49" charset="-122"/>
              </a:rPr>
              <a:t>差分隐私</a:t>
            </a:r>
          </a:p>
        </p:txBody>
      </p:sp>
      <p:sp>
        <p:nvSpPr>
          <p:cNvPr id="92165" name="灯片编号占位符 11">
            <a:extLst>
              <a:ext uri="{FF2B5EF4-FFF2-40B4-BE49-F238E27FC236}">
                <a16:creationId xmlns:a16="http://schemas.microsoft.com/office/drawing/2014/main" id="{4822FA7B-4ABE-189E-3609-AF88528A329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F5E58B-327E-4D87-ABA4-8FB880F546EF}" type="slidenum">
              <a:rPr lang="zh-CN" altLang="en-US" sz="1800">
                <a:latin typeface="Calibri" panose="020F0502020204030204" pitchFamily="34" charset="0"/>
                <a:ea typeface="宋体" panose="02010600030101010101" pitchFamily="2" charset="-122"/>
              </a:rPr>
              <a:pPr>
                <a:spcBef>
                  <a:spcPct val="0"/>
                </a:spcBef>
                <a:buFontTx/>
                <a:buNone/>
              </a:pPr>
              <a:t>171</a:t>
            </a:fld>
            <a:endParaRPr lang="zh-CN" altLang="en-US" sz="1800">
              <a:latin typeface="Calibri" panose="020F0502020204030204" pitchFamily="34" charset="0"/>
              <a:ea typeface="宋体" panose="02010600030101010101" pitchFamily="2" charset="-122"/>
            </a:endParaRPr>
          </a:p>
        </p:txBody>
      </p:sp>
      <p:sp>
        <p:nvSpPr>
          <p:cNvPr id="92166" name="文本框 2">
            <a:extLst>
              <a:ext uri="{FF2B5EF4-FFF2-40B4-BE49-F238E27FC236}">
                <a16:creationId xmlns:a16="http://schemas.microsoft.com/office/drawing/2014/main" id="{850D91AB-A5CD-1102-10C1-55072BAA2DD7}"/>
              </a:ext>
            </a:extLst>
          </p:cNvPr>
          <p:cNvSpPr txBox="1">
            <a:spLocks noChangeArrowheads="1"/>
          </p:cNvSpPr>
          <p:nvPr/>
        </p:nvSpPr>
        <p:spPr bwMode="auto">
          <a:xfrm>
            <a:off x="142875" y="1581150"/>
            <a:ext cx="88582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dirty="0">
                <a:latin typeface="宋体" panose="02010600030101010101" pitchFamily="2" charset="-122"/>
              </a:rPr>
              <a:t>在差分隐私（</a:t>
            </a:r>
            <a:r>
              <a:rPr lang="en-US" altLang="zh-CN" sz="2000" dirty="0">
                <a:latin typeface="宋体" panose="02010600030101010101" pitchFamily="2" charset="-122"/>
              </a:rPr>
              <a:t>DP</a:t>
            </a:r>
            <a:r>
              <a:rPr lang="zh-CN" altLang="en-US" sz="2000" dirty="0">
                <a:latin typeface="宋体" panose="02010600030101010101" pitchFamily="2" charset="-122"/>
              </a:rPr>
              <a:t>）中，</a:t>
            </a:r>
            <a:r>
              <a:rPr lang="zh-CN" altLang="en-US" sz="2000" b="1" dirty="0">
                <a:solidFill>
                  <a:srgbClr val="C00000"/>
                </a:solidFill>
                <a:latin typeface="宋体" panose="02010600030101010101" pitchFamily="2" charset="-122"/>
              </a:rPr>
              <a:t>数据通常是由可信第三方进行加噪声</a:t>
            </a:r>
            <a:r>
              <a:rPr lang="zh-CN" altLang="en-US" sz="2000" dirty="0">
                <a:latin typeface="宋体" panose="02010600030101010101" pitchFamily="2" charset="-122"/>
              </a:rPr>
              <a:t>来实现隐私。在联邦学习中，</a:t>
            </a:r>
            <a:r>
              <a:rPr lang="zh-CN" altLang="en-US" sz="2000" b="1" dirty="0">
                <a:latin typeface="宋体" panose="02010600030101010101" pitchFamily="2" charset="-122"/>
              </a:rPr>
              <a:t>服务器作为</a:t>
            </a:r>
            <a:r>
              <a:rPr lang="en-US" altLang="zh-CN" sz="2000" b="1" dirty="0">
                <a:latin typeface="宋体" panose="02010600030101010101" pitchFamily="2" charset="-122"/>
              </a:rPr>
              <a:t>DP</a:t>
            </a:r>
            <a:r>
              <a:rPr lang="zh-CN" altLang="en-US" sz="2000" b="1" dirty="0">
                <a:latin typeface="宋体" panose="02010600030101010101" pitchFamily="2" charset="-122"/>
              </a:rPr>
              <a:t>机制的可信任实现者，确保隐私输出</a:t>
            </a:r>
            <a:r>
              <a:rPr lang="zh-CN" altLang="en-US" sz="2000" dirty="0">
                <a:latin typeface="宋体" panose="02010600030101010101" pitchFamily="2" charset="-122"/>
              </a:rPr>
              <a:t>。但是我们通常需要减少可信任参与者的参与，最近几年提出了</a:t>
            </a:r>
            <a:r>
              <a:rPr lang="zh-CN" altLang="en-US" sz="2000" b="1" dirty="0">
                <a:solidFill>
                  <a:srgbClr val="C00000"/>
                </a:solidFill>
                <a:latin typeface="宋体" panose="02010600030101010101" pitchFamily="2" charset="-122"/>
              </a:rPr>
              <a:t>本地差分隐私（</a:t>
            </a:r>
            <a:r>
              <a:rPr lang="en-US" altLang="zh-CN" sz="2000" b="1" dirty="0">
                <a:solidFill>
                  <a:srgbClr val="C00000"/>
                </a:solidFill>
                <a:latin typeface="宋体" panose="02010600030101010101" pitchFamily="2" charset="-122"/>
              </a:rPr>
              <a:t>LDP</a:t>
            </a:r>
            <a:r>
              <a:rPr lang="zh-CN" altLang="en-US" sz="2000" b="1" dirty="0">
                <a:solidFill>
                  <a:srgbClr val="C00000"/>
                </a:solidFill>
                <a:latin typeface="宋体" panose="02010600030101010101" pitchFamily="2" charset="-122"/>
              </a:rPr>
              <a:t>）</a:t>
            </a:r>
            <a:r>
              <a:rPr lang="zh-CN" altLang="en-US" sz="2000" dirty="0">
                <a:solidFill>
                  <a:srgbClr val="C00000"/>
                </a:solidFill>
                <a:latin typeface="宋体" panose="02010600030101010101" pitchFamily="2" charset="-122"/>
              </a:rPr>
              <a:t>。</a:t>
            </a:r>
            <a:endParaRPr lang="en-US" altLang="zh-CN" sz="2000" dirty="0">
              <a:solidFill>
                <a:srgbClr val="C00000"/>
              </a:solidFill>
              <a:latin typeface="宋体" panose="02010600030101010101" pitchFamily="2" charset="-122"/>
            </a:endParaRPr>
          </a:p>
        </p:txBody>
      </p:sp>
      <p:sp>
        <p:nvSpPr>
          <p:cNvPr id="5" name="文本框 4">
            <a:extLst>
              <a:ext uri="{FF2B5EF4-FFF2-40B4-BE49-F238E27FC236}">
                <a16:creationId xmlns:a16="http://schemas.microsoft.com/office/drawing/2014/main" id="{2242E8F4-AA28-AC52-925E-CE9C285BD4A5}"/>
              </a:ext>
            </a:extLst>
          </p:cNvPr>
          <p:cNvSpPr txBox="1"/>
          <p:nvPr/>
        </p:nvSpPr>
        <p:spPr>
          <a:xfrm>
            <a:off x="143281" y="3127375"/>
            <a:ext cx="8799107" cy="2789238"/>
          </a:xfrm>
          <a:prstGeom prst="rect">
            <a:avLst/>
          </a:prstGeom>
          <a:noFill/>
        </p:spPr>
        <p:txBody>
          <a:bodyPr wrap="square">
            <a:spAutoFit/>
          </a:bodyPr>
          <a:lstStyle/>
          <a:p>
            <a:pPr algn="just">
              <a:lnSpc>
                <a:spcPct val="150000"/>
              </a:lnSpc>
              <a:defRPr/>
            </a:pPr>
            <a:r>
              <a:rPr lang="zh-CN" altLang="en-US" sz="2000" b="1" dirty="0">
                <a:solidFill>
                  <a:srgbClr val="C00000"/>
                </a:solidFill>
                <a:latin typeface="宋体" panose="02010600030101010101" pitchFamily="2" charset="-122"/>
              </a:rPr>
              <a:t>本地差分隐私</a:t>
            </a:r>
            <a:r>
              <a:rPr lang="zh-CN" altLang="en-US" sz="2000" dirty="0">
                <a:latin typeface="宋体" panose="02010600030101010101" pitchFamily="2" charset="-122"/>
              </a:rPr>
              <a:t>通过让</a:t>
            </a:r>
            <a:r>
              <a:rPr lang="zh-CN" altLang="en-US" sz="2000" b="1" dirty="0">
                <a:latin typeface="宋体" panose="02010600030101010101" pitchFamily="2" charset="-122"/>
              </a:rPr>
              <a:t>每个客户机在与服务器共享数据之前对其数据应用差分隐私</a:t>
            </a:r>
            <a:r>
              <a:rPr lang="zh-CN" altLang="en-US" sz="2000" dirty="0">
                <a:latin typeface="宋体" panose="02010600030101010101" pitchFamily="2" charset="-122"/>
              </a:rPr>
              <a:t>，可以在不需要信任集中服务器的情况下实现差异隐私。</a:t>
            </a:r>
            <a:endParaRPr lang="en-US" altLang="zh-CN" sz="2000" dirty="0">
              <a:latin typeface="宋体" panose="02010600030101010101" pitchFamily="2" charset="-122"/>
            </a:endParaRPr>
          </a:p>
          <a:p>
            <a:pPr algn="just">
              <a:lnSpc>
                <a:spcPct val="150000"/>
              </a:lnSpc>
              <a:defRPr/>
            </a:pPr>
            <a:r>
              <a:rPr lang="en-US" altLang="zh-CN" sz="2000" dirty="0">
                <a:latin typeface="宋体" panose="02010600030101010101" pitchFamily="2" charset="-122"/>
              </a:rPr>
              <a:t>LDP</a:t>
            </a:r>
            <a:r>
              <a:rPr lang="zh-CN" altLang="en-US" sz="2000" dirty="0">
                <a:latin typeface="宋体" panose="02010600030101010101" pitchFamily="2" charset="-122"/>
              </a:rPr>
              <a:t>相对于</a:t>
            </a:r>
            <a:r>
              <a:rPr lang="en-US" altLang="zh-CN" sz="2000" dirty="0">
                <a:latin typeface="宋体" panose="02010600030101010101" pitchFamily="2" charset="-122"/>
              </a:rPr>
              <a:t>DP</a:t>
            </a:r>
            <a:r>
              <a:rPr lang="zh-CN" altLang="en-US" sz="2000" dirty="0">
                <a:latin typeface="宋体" panose="02010600030101010101" pitchFamily="2" charset="-122"/>
              </a:rPr>
              <a:t>而言，不需要可信第三方的参与，而且</a:t>
            </a:r>
            <a:r>
              <a:rPr lang="zh-CN" altLang="en-US" sz="2000" b="1" dirty="0">
                <a:latin typeface="宋体" panose="02010600030101010101" pitchFamily="2" charset="-122"/>
              </a:rPr>
              <a:t>数据在发送之前就已经实现了隐私保护</a:t>
            </a:r>
            <a:r>
              <a:rPr lang="zh-CN" altLang="en-US" sz="2000" dirty="0">
                <a:latin typeface="宋体" panose="02010600030101010101" pitchFamily="2" charset="-122"/>
              </a:rPr>
              <a:t>。</a:t>
            </a:r>
            <a:endParaRPr lang="en-US" altLang="zh-CN" sz="2000" dirty="0">
              <a:latin typeface="宋体" panose="02010600030101010101" pitchFamily="2" charset="-122"/>
            </a:endParaRPr>
          </a:p>
          <a:p>
            <a:pPr algn="just">
              <a:lnSpc>
                <a:spcPct val="150000"/>
              </a:lnSpc>
              <a:defRPr/>
            </a:pPr>
            <a:r>
              <a:rPr lang="zh-CN" altLang="en-US" sz="2000" dirty="0">
                <a:latin typeface="宋体" panose="02010600030101010101" pitchFamily="2" charset="-122"/>
              </a:rPr>
              <a:t>相较</a:t>
            </a:r>
            <a:r>
              <a:rPr lang="en-US" altLang="zh-CN" sz="2000" dirty="0">
                <a:latin typeface="宋体" panose="02010600030101010101" pitchFamily="2" charset="-122"/>
              </a:rPr>
              <a:t>DP</a:t>
            </a:r>
            <a:r>
              <a:rPr lang="zh-CN" altLang="en-US" sz="2000" dirty="0">
                <a:latin typeface="宋体" panose="02010600030101010101" pitchFamily="2" charset="-122"/>
              </a:rPr>
              <a:t>，本地差分隐私会加入大量噪音。但前者要引入服务器。因此，需要一个介于</a:t>
            </a:r>
            <a:r>
              <a:rPr lang="en-US" altLang="zh-CN" sz="2000" dirty="0">
                <a:latin typeface="宋体" panose="02010600030101010101" pitchFamily="2" charset="-122"/>
              </a:rPr>
              <a:t>DP</a:t>
            </a:r>
            <a:r>
              <a:rPr lang="zh-CN" altLang="en-US" sz="2000" dirty="0">
                <a:latin typeface="宋体" panose="02010600030101010101" pitchFamily="2" charset="-122"/>
              </a:rPr>
              <a:t>和</a:t>
            </a:r>
            <a:r>
              <a:rPr lang="en-US" altLang="zh-CN" sz="2000" dirty="0">
                <a:latin typeface="宋体" panose="02010600030101010101" pitchFamily="2" charset="-122"/>
              </a:rPr>
              <a:t>LDP</a:t>
            </a:r>
            <a:r>
              <a:rPr lang="zh-CN" altLang="en-US" sz="2000" dirty="0">
                <a:latin typeface="宋体" panose="02010600030101010101" pitchFamily="2" charset="-122"/>
              </a:rPr>
              <a:t>之间的模型，例如，分布式差分隐私、混合差分隐私。</a:t>
            </a:r>
            <a:endParaRPr lang="en-US" altLang="zh-CN" dirty="0">
              <a:latin typeface="宋体" panose="02010600030101010101" pitchFamily="2" charset="-122"/>
            </a:endParaRPr>
          </a:p>
        </p:txBody>
      </p:sp>
    </p:spTree>
  </p:cSld>
  <p:clrMapOvr>
    <a:masterClrMapping/>
  </p:clrMapOvr>
  <p:transition advTm="16782"/>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A5DA7-6F58-19FF-42A8-20BCF911773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92163" name="Text Box 3">
            <a:extLst>
              <a:ext uri="{FF2B5EF4-FFF2-40B4-BE49-F238E27FC236}">
                <a16:creationId xmlns:a16="http://schemas.microsoft.com/office/drawing/2014/main" id="{B489EBF5-4725-93D0-4E79-EEEBF7D69E0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2164" name="TextBox 49">
            <a:extLst>
              <a:ext uri="{FF2B5EF4-FFF2-40B4-BE49-F238E27FC236}">
                <a16:creationId xmlns:a16="http://schemas.microsoft.com/office/drawing/2014/main" id="{F727D13F-B330-EA78-C527-B1D249BA5E4E}"/>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6.5.3 </a:t>
            </a:r>
            <a:r>
              <a:rPr lang="zh-CN" altLang="en-US" sz="2400" b="1" dirty="0">
                <a:latin typeface="黑体" panose="02010609060101010101" pitchFamily="49" charset="-122"/>
                <a:ea typeface="黑体" panose="02010609060101010101" pitchFamily="49" charset="-122"/>
              </a:rPr>
              <a:t>差分隐私</a:t>
            </a:r>
          </a:p>
        </p:txBody>
      </p:sp>
      <p:sp>
        <p:nvSpPr>
          <p:cNvPr id="92165" name="灯片编号占位符 11">
            <a:extLst>
              <a:ext uri="{FF2B5EF4-FFF2-40B4-BE49-F238E27FC236}">
                <a16:creationId xmlns:a16="http://schemas.microsoft.com/office/drawing/2014/main" id="{4822FA7B-4ABE-189E-3609-AF88528A329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F5E58B-327E-4D87-ABA4-8FB880F546EF}" type="slidenum">
              <a:rPr lang="zh-CN" altLang="en-US" sz="1800">
                <a:latin typeface="Calibri" panose="020F0502020204030204" pitchFamily="34" charset="0"/>
                <a:ea typeface="宋体" panose="02010600030101010101" pitchFamily="2" charset="-122"/>
              </a:rPr>
              <a:pPr>
                <a:spcBef>
                  <a:spcPct val="0"/>
                </a:spcBef>
                <a:buFontTx/>
                <a:buNone/>
              </a:pPr>
              <a:t>172</a:t>
            </a:fld>
            <a:endParaRPr lang="zh-CN" altLang="en-US" sz="180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AE51E38-1079-AF03-48D6-0D08190EBB2A}"/>
                  </a:ext>
                </a:extLst>
              </p:cNvPr>
              <p:cNvSpPr txBox="1"/>
              <p:nvPr/>
            </p:nvSpPr>
            <p:spPr>
              <a:xfrm>
                <a:off x="142255" y="1487466"/>
                <a:ext cx="9026525" cy="2466124"/>
              </a:xfrm>
              <a:prstGeom prst="rect">
                <a:avLst/>
              </a:prstGeom>
              <a:noFill/>
            </p:spPr>
            <p:txBody>
              <a:bodyPr wrap="square">
                <a:spAutoFit/>
              </a:bodyPr>
              <a:lstStyle/>
              <a:p>
                <a:pPr marL="0" indent="0">
                  <a:lnSpc>
                    <a:spcPct val="150000"/>
                  </a:lnSpc>
                  <a:spcBef>
                    <a:spcPts val="0"/>
                  </a:spcBef>
                  <a:buNone/>
                </a:pPr>
                <a:r>
                  <a:rPr lang="zh-CN" altLang="en-US" sz="2400" b="1" dirty="0">
                    <a:solidFill>
                      <a:schemeClr val="tx1"/>
                    </a:solidFill>
                    <a:latin typeface="宋体" panose="02010600030101010101" pitchFamily="2" charset="-122"/>
                  </a:rPr>
                  <a:t>执行差分隐私方式</a:t>
                </a:r>
                <a:endParaRPr lang="en-US" altLang="zh-CN" sz="2400" b="1" dirty="0">
                  <a:solidFill>
                    <a:schemeClr val="tx1"/>
                  </a:solidFill>
                  <a:latin typeface="宋体" panose="02010600030101010101" pitchFamily="2" charset="-122"/>
                </a:endParaRPr>
              </a:p>
              <a:p>
                <a:pPr marL="285750" indent="-285750">
                  <a:lnSpc>
                    <a:spcPct val="150000"/>
                  </a:lnSpc>
                  <a:spcBef>
                    <a:spcPts val="600"/>
                  </a:spcBef>
                  <a:buFont typeface="Arial" panose="020B0604020202020204" pitchFamily="34" charset="0"/>
                  <a:buChar char="•"/>
                </a:pPr>
                <a:r>
                  <a:rPr lang="zh-CN" altLang="en-US" sz="2400" dirty="0">
                    <a:solidFill>
                      <a:schemeClr val="tx1"/>
                    </a:solidFill>
                    <a:latin typeface="宋体" panose="02010600030101010101" pitchFamily="2" charset="-122"/>
                  </a:rPr>
                  <a:t>输入扰动：对</a:t>
                </a:r>
                <a:r>
                  <a:rPr lang="zh-CN" altLang="en-US" sz="2400" b="1" dirty="0">
                    <a:solidFill>
                      <a:schemeClr val="tx1"/>
                    </a:solidFill>
                    <a:latin typeface="宋体" panose="02010600030101010101" pitchFamily="2" charset="-122"/>
                  </a:rPr>
                  <a:t>训练数据进行随机扰动</a:t>
                </a:r>
                <a:r>
                  <a:rPr lang="zh-CN" altLang="en-US" sz="2400" dirty="0">
                    <a:solidFill>
                      <a:schemeClr val="tx1"/>
                    </a:solidFill>
                    <a:latin typeface="宋体" panose="02010600030101010101" pitchFamily="2" charset="-122"/>
                  </a:rPr>
                  <a:t>。</a:t>
                </a:r>
                <a:endParaRPr lang="en-US" altLang="zh-CN" sz="2400" dirty="0">
                  <a:solidFill>
                    <a:schemeClr val="tx1"/>
                  </a:solidFill>
                  <a:latin typeface="宋体" panose="02010600030101010101" pitchFamily="2" charset="-122"/>
                </a:endParaRPr>
              </a:p>
              <a:p>
                <a:pPr marL="285750" indent="-285750">
                  <a:lnSpc>
                    <a:spcPct val="150000"/>
                  </a:lnSpc>
                  <a:spcBef>
                    <a:spcPts val="600"/>
                  </a:spcBef>
                  <a:buFont typeface="Arial" panose="020B0604020202020204" pitchFamily="34" charset="0"/>
                  <a:buChar char="•"/>
                </a:pPr>
                <a:r>
                  <a:rPr lang="zh-CN" altLang="en-US" sz="2400" dirty="0">
                    <a:solidFill>
                      <a:schemeClr val="tx1"/>
                    </a:solidFill>
                    <a:latin typeface="宋体" panose="02010600030101010101" pitchFamily="2" charset="-122"/>
                  </a:rPr>
                  <a:t>训练过程中添加扰动：在机器学习模型训练的过程中</a:t>
                </a:r>
                <a:r>
                  <a:rPr lang="zh-CN" altLang="en-US" sz="2400" b="1" dirty="0">
                    <a:solidFill>
                      <a:schemeClr val="tx1"/>
                    </a:solidFill>
                    <a:latin typeface="宋体" panose="02010600030101010101" pitchFamily="2" charset="-122"/>
                  </a:rPr>
                  <a:t>引入噪声</a:t>
                </a:r>
                <a:r>
                  <a:rPr lang="zh-CN" altLang="en-US" sz="2400" dirty="0">
                    <a:solidFill>
                      <a:schemeClr val="tx1"/>
                    </a:solidFill>
                    <a:latin typeface="宋体" panose="02010600030101010101" pitchFamily="2" charset="-122"/>
                  </a:rPr>
                  <a:t>。</a:t>
                </a:r>
                <a:endParaRPr lang="en-US" altLang="zh-CN" sz="2400" dirty="0">
                  <a:solidFill>
                    <a:schemeClr val="tx1"/>
                  </a:solidFill>
                  <a:latin typeface="宋体" panose="02010600030101010101" pitchFamily="2" charset="-122"/>
                </a:endParaRPr>
              </a:p>
              <a:p>
                <a:pPr marL="285750" indent="-285750">
                  <a:lnSpc>
                    <a:spcPct val="150000"/>
                  </a:lnSpc>
                  <a:spcBef>
                    <a:spcPts val="600"/>
                  </a:spcBef>
                  <a:buFont typeface="Arial" panose="020B0604020202020204" pitchFamily="34" charset="0"/>
                  <a:buChar char="•"/>
                </a:pPr>
                <a:r>
                  <a:rPr lang="zh-CN" altLang="en-US" sz="2400" dirty="0">
                    <a:solidFill>
                      <a:schemeClr val="tx1"/>
                    </a:solidFill>
                    <a:latin typeface="宋体" panose="02010600030101010101" pitchFamily="2" charset="-122"/>
                  </a:rPr>
                  <a:t>输出扰动：对</a:t>
                </a:r>
                <a:r>
                  <a:rPr lang="zh-CN" altLang="en-US" sz="2400" b="1" dirty="0">
                    <a:solidFill>
                      <a:schemeClr val="tx1"/>
                    </a:solidFill>
                    <a:latin typeface="宋体" panose="02010600030101010101" pitchFamily="2" charset="-122"/>
                  </a:rPr>
                  <a:t>输出模型</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𝒘</m:t>
                        </m:r>
                      </m:e>
                      <m:sub>
                        <m:r>
                          <a:rPr lang="en-US" altLang="zh-CN" sz="2400" b="1" i="1">
                            <a:solidFill>
                              <a:schemeClr val="tx1"/>
                            </a:solidFill>
                            <a:latin typeface="Cambria Math" panose="02040503050406030204" pitchFamily="18" charset="0"/>
                          </a:rPr>
                          <m:t>𝒊</m:t>
                        </m:r>
                      </m:sub>
                    </m:sSub>
                  </m:oMath>
                </a14:m>
                <a:r>
                  <a:rPr lang="zh-CN" altLang="en-US" sz="2400" b="1" dirty="0">
                    <a:solidFill>
                      <a:schemeClr val="tx1"/>
                    </a:solidFill>
                    <a:latin typeface="宋体" panose="02010600030101010101" pitchFamily="2" charset="-122"/>
                  </a:rPr>
                  <a:t>添加噪声</a:t>
                </a:r>
                <a:r>
                  <a:rPr lang="zh-CN" altLang="en-US" sz="2400" dirty="0">
                    <a:solidFill>
                      <a:schemeClr val="tx1"/>
                    </a:solidFill>
                    <a:latin typeface="宋体" panose="02010600030101010101" pitchFamily="2" charset="-122"/>
                  </a:rPr>
                  <a:t>。</a:t>
                </a:r>
              </a:p>
            </p:txBody>
          </p:sp>
        </mc:Choice>
        <mc:Fallback xmlns="">
          <p:sp>
            <p:nvSpPr>
              <p:cNvPr id="3" name="文本框 2">
                <a:extLst>
                  <a:ext uri="{FF2B5EF4-FFF2-40B4-BE49-F238E27FC236}">
                    <a16:creationId xmlns:a16="http://schemas.microsoft.com/office/drawing/2014/main" id="{DAE51E38-1079-AF03-48D6-0D08190EBB2A}"/>
                  </a:ext>
                </a:extLst>
              </p:cNvPr>
              <p:cNvSpPr txBox="1">
                <a:spLocks noRot="1" noChangeAspect="1" noMove="1" noResize="1" noEditPoints="1" noAdjustHandles="1" noChangeArrowheads="1" noChangeShapeType="1" noTextEdit="1"/>
              </p:cNvSpPr>
              <p:nvPr/>
            </p:nvSpPr>
            <p:spPr>
              <a:xfrm>
                <a:off x="142255" y="1487466"/>
                <a:ext cx="9026525" cy="2466124"/>
              </a:xfrm>
              <a:prstGeom prst="rect">
                <a:avLst/>
              </a:prstGeom>
              <a:blipFill>
                <a:blip r:embed="rId3"/>
                <a:stretch>
                  <a:fillRect l="-1013" r="-1080" b="-4198"/>
                </a:stretch>
              </a:blipFill>
            </p:spPr>
            <p:txBody>
              <a:bodyPr/>
              <a:lstStyle/>
              <a:p>
                <a:r>
                  <a:rPr lang="zh-CN" altLang="en-US">
                    <a:noFill/>
                  </a:rPr>
                  <a:t> </a:t>
                </a:r>
              </a:p>
            </p:txBody>
          </p:sp>
        </mc:Fallback>
      </mc:AlternateContent>
      <p:pic>
        <p:nvPicPr>
          <p:cNvPr id="4" name="Picture 2" descr="https://gimg2.baidu.com/image_search/src=http%3A%2F%2Fpic1.zhimg.com%2F50%2Fv2-1722c83e5bfd1db62987f81dcf41573d_hd.jpg&amp;refer=http%3A%2F%2Fpic1.zhimg.com&amp;app=2002&amp;size=f9999,10000&amp;q=a80&amp;n=0&amp;g=0n&amp;fmt=jpeg?sec=1612186037&amp;t=f307d2d3205cc26f9b24901c9fe69eb6">
            <a:extLst>
              <a:ext uri="{FF2B5EF4-FFF2-40B4-BE49-F238E27FC236}">
                <a16:creationId xmlns:a16="http://schemas.microsoft.com/office/drawing/2014/main" id="{4FF3F3F7-DB79-0C11-23AE-98331AA9A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999606"/>
            <a:ext cx="5904656" cy="262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567257"/>
      </p:ext>
    </p:extLst>
  </p:cSld>
  <p:clrMapOvr>
    <a:masterClrMapping/>
  </p:clrMapOvr>
  <p:transition advTm="16782"/>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A5DA7-6F58-19FF-42A8-20BCF911773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92163" name="Text Box 3">
            <a:extLst>
              <a:ext uri="{FF2B5EF4-FFF2-40B4-BE49-F238E27FC236}">
                <a16:creationId xmlns:a16="http://schemas.microsoft.com/office/drawing/2014/main" id="{B489EBF5-4725-93D0-4E79-EEEBF7D69E0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2164" name="TextBox 49">
            <a:extLst>
              <a:ext uri="{FF2B5EF4-FFF2-40B4-BE49-F238E27FC236}">
                <a16:creationId xmlns:a16="http://schemas.microsoft.com/office/drawing/2014/main" id="{F727D13F-B330-EA78-C527-B1D249BA5E4E}"/>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6.6.1 </a:t>
            </a:r>
            <a:r>
              <a:rPr lang="zh-CN" altLang="en-US" sz="2400" b="1" dirty="0">
                <a:latin typeface="黑体" panose="02010609060101010101" pitchFamily="49" charset="-122"/>
                <a:ea typeface="黑体" panose="02010609060101010101" pitchFamily="49" charset="-122"/>
              </a:rPr>
              <a:t>联邦学习在车联网中的应用</a:t>
            </a:r>
          </a:p>
        </p:txBody>
      </p:sp>
      <p:sp>
        <p:nvSpPr>
          <p:cNvPr id="92165" name="灯片编号占位符 11">
            <a:extLst>
              <a:ext uri="{FF2B5EF4-FFF2-40B4-BE49-F238E27FC236}">
                <a16:creationId xmlns:a16="http://schemas.microsoft.com/office/drawing/2014/main" id="{4822FA7B-4ABE-189E-3609-AF88528A329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F5E58B-327E-4D87-ABA4-8FB880F546EF}" type="slidenum">
              <a:rPr lang="zh-CN" altLang="en-US" sz="1800">
                <a:latin typeface="Calibri" panose="020F0502020204030204" pitchFamily="34" charset="0"/>
                <a:ea typeface="宋体" panose="02010600030101010101" pitchFamily="2" charset="-122"/>
              </a:rPr>
              <a:pPr>
                <a:spcBef>
                  <a:spcPct val="0"/>
                </a:spcBef>
                <a:buFontTx/>
                <a:buNone/>
              </a:pPr>
              <a:t>173</a:t>
            </a:fld>
            <a:endParaRPr lang="zh-CN" altLang="en-US" sz="1800">
              <a:latin typeface="Calibri" panose="020F0502020204030204" pitchFamily="34" charset="0"/>
              <a:ea typeface="宋体" panose="02010600030101010101" pitchFamily="2" charset="-122"/>
            </a:endParaRPr>
          </a:p>
        </p:txBody>
      </p:sp>
      <p:pic>
        <p:nvPicPr>
          <p:cNvPr id="1026" name="Picture 2">
            <a:extLst>
              <a:ext uri="{FF2B5EF4-FFF2-40B4-BE49-F238E27FC236}">
                <a16:creationId xmlns:a16="http://schemas.microsoft.com/office/drawing/2014/main" id="{095DDEE4-83FF-DECB-60FC-CFAA99115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94" y="1556791"/>
            <a:ext cx="7589638" cy="523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141"/>
      </p:ext>
    </p:extLst>
  </p:cSld>
  <p:clrMapOvr>
    <a:masterClrMapping/>
  </p:clrMapOvr>
  <p:transition advTm="16782"/>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A5DA7-6F58-19FF-42A8-20BCF9117735}"/>
              </a:ext>
            </a:extLst>
          </p:cNvPr>
          <p:cNvSpPr>
            <a:spLocks noGrp="1" noChangeArrowheads="1"/>
          </p:cNvSpPr>
          <p:nvPr>
            <p:ph type="title" idx="4294967295"/>
          </p:nvPr>
        </p:nvSpPr>
        <p:spPr/>
        <p:txBody>
          <a:bodyPr/>
          <a:lstStyle/>
          <a:p>
            <a:pPr eaLnBrk="1" fontAlgn="auto" hangingPunct="1">
              <a:spcAft>
                <a:spcPts val="0"/>
              </a:spcAft>
              <a:defRPr/>
            </a:pPr>
            <a:r>
              <a:rPr lang="en-US" altLang="zh-CN" dirty="0">
                <a:solidFill>
                  <a:schemeClr val="bg1"/>
                </a:solidFill>
                <a:cs typeface="+mj-cs"/>
              </a:rPr>
              <a:t>6. </a:t>
            </a:r>
            <a:r>
              <a:rPr lang="zh-CN" altLang="en-US" dirty="0"/>
              <a:t>联邦学习</a:t>
            </a:r>
            <a:r>
              <a:rPr lang="zh-CN" altLang="en-US" dirty="0">
                <a:solidFill>
                  <a:schemeClr val="bg1"/>
                </a:solidFill>
                <a:cs typeface="+mj-cs"/>
              </a:rPr>
              <a:t>与无线网络安全</a:t>
            </a:r>
            <a:endParaRPr lang="zh-CN" altLang="en-US" dirty="0">
              <a:latin typeface="黑体" panose="02010609060101010101" pitchFamily="49" charset="-122"/>
              <a:ea typeface="黑体" panose="02010609060101010101" pitchFamily="49" charset="-122"/>
            </a:endParaRPr>
          </a:p>
        </p:txBody>
      </p:sp>
      <p:sp>
        <p:nvSpPr>
          <p:cNvPr id="92163" name="Text Box 3">
            <a:extLst>
              <a:ext uri="{FF2B5EF4-FFF2-40B4-BE49-F238E27FC236}">
                <a16:creationId xmlns:a16="http://schemas.microsoft.com/office/drawing/2014/main" id="{B489EBF5-4725-93D0-4E79-EEEBF7D69E0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2164" name="TextBox 49">
            <a:extLst>
              <a:ext uri="{FF2B5EF4-FFF2-40B4-BE49-F238E27FC236}">
                <a16:creationId xmlns:a16="http://schemas.microsoft.com/office/drawing/2014/main" id="{F727D13F-B330-EA78-C527-B1D249BA5E4E}"/>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6.6.2 </a:t>
            </a:r>
            <a:r>
              <a:rPr lang="zh-CN" altLang="en-US" sz="2400" b="1" dirty="0">
                <a:latin typeface="黑体" panose="02010609060101010101" pitchFamily="49" charset="-122"/>
                <a:ea typeface="黑体" panose="02010609060101010101" pitchFamily="49" charset="-122"/>
              </a:rPr>
              <a:t>联邦学习在无线传感网中的应用</a:t>
            </a:r>
          </a:p>
        </p:txBody>
      </p:sp>
      <p:sp>
        <p:nvSpPr>
          <p:cNvPr id="92165" name="灯片编号占位符 11">
            <a:extLst>
              <a:ext uri="{FF2B5EF4-FFF2-40B4-BE49-F238E27FC236}">
                <a16:creationId xmlns:a16="http://schemas.microsoft.com/office/drawing/2014/main" id="{4822FA7B-4ABE-189E-3609-AF88528A329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F5E58B-327E-4D87-ABA4-8FB880F546EF}" type="slidenum">
              <a:rPr lang="zh-CN" altLang="en-US" sz="1800">
                <a:latin typeface="Calibri" panose="020F0502020204030204" pitchFamily="34" charset="0"/>
                <a:ea typeface="宋体" panose="02010600030101010101" pitchFamily="2" charset="-122"/>
              </a:rPr>
              <a:pPr>
                <a:spcBef>
                  <a:spcPct val="0"/>
                </a:spcBef>
                <a:buFontTx/>
                <a:buNone/>
              </a:pPr>
              <a:t>174</a:t>
            </a:fld>
            <a:endParaRPr lang="zh-CN" altLang="en-US" sz="1800">
              <a:latin typeface="Calibri" panose="020F0502020204030204" pitchFamily="34" charset="0"/>
              <a:ea typeface="宋体" panose="02010600030101010101" pitchFamily="2" charset="-122"/>
            </a:endParaRPr>
          </a:p>
        </p:txBody>
      </p:sp>
      <p:pic>
        <p:nvPicPr>
          <p:cNvPr id="3074" name="Picture 2" descr="查看源图像">
            <a:extLst>
              <a:ext uri="{FF2B5EF4-FFF2-40B4-BE49-F238E27FC236}">
                <a16:creationId xmlns:a16="http://schemas.microsoft.com/office/drawing/2014/main" id="{0470E7A2-535B-FD7A-2A9F-FDAE6FACE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13" y="1656814"/>
            <a:ext cx="7380312" cy="484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27696"/>
      </p:ext>
    </p:extLst>
  </p:cSld>
  <p:clrMapOvr>
    <a:masterClrMapping/>
  </p:clrMapOvr>
  <p:transition advTm="16782"/>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8B87F7E-070E-4B3A-9C8F-D0D5A35CCAB0}"/>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142339" name="Text Box 3">
            <a:extLst>
              <a:ext uri="{FF2B5EF4-FFF2-40B4-BE49-F238E27FC236}">
                <a16:creationId xmlns:a16="http://schemas.microsoft.com/office/drawing/2014/main" id="{27F21055-0CF3-4579-AF66-1CAAF4BA3B89}"/>
              </a:ext>
            </a:extLst>
          </p:cNvPr>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2340" name="Text Box 3">
            <a:extLst>
              <a:ext uri="{FF2B5EF4-FFF2-40B4-BE49-F238E27FC236}">
                <a16:creationId xmlns:a16="http://schemas.microsoft.com/office/drawing/2014/main" id="{7AC80BC2-4E9E-40AE-8139-2653F80CCCFC}"/>
              </a:ext>
            </a:extLst>
          </p:cNvPr>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03B4B1DD-58BF-4308-BDE8-7FC7D3D83BA8}"/>
              </a:ext>
            </a:extLst>
          </p:cNvPr>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Tree>
  </p:cSld>
  <p:clrMapOvr>
    <a:masterClrMapping/>
  </p:clrMapOvr>
  <p:transition advTm="16782"/>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5" name="Text Box 3">
            <a:extLst>
              <a:ext uri="{FF2B5EF4-FFF2-40B4-BE49-F238E27FC236}">
                <a16:creationId xmlns:a16="http://schemas.microsoft.com/office/drawing/2014/main" id="{4B141FCD-162F-489D-90CA-259A4B97809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a:extLst>
              <a:ext uri="{FF2B5EF4-FFF2-40B4-BE49-F238E27FC236}">
                <a16:creationId xmlns:a16="http://schemas.microsoft.com/office/drawing/2014/main" id="{5BF72D42-62D5-4CA1-8ADB-A5C03F7FAEB4}"/>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smtClean="0">
                <a:latin typeface="黑体" panose="02010609060101010101" pitchFamily="49" charset="-122"/>
                <a:ea typeface="黑体" panose="02010609060101010101" pitchFamily="49" charset="-122"/>
              </a:rPr>
              <a:t>1.5 </a:t>
            </a:r>
            <a:r>
              <a:rPr lang="en-US" altLang="zh-CN" sz="2400" b="1" dirty="0">
                <a:latin typeface="黑体" panose="02010609060101010101" pitchFamily="49" charset="-122"/>
                <a:ea typeface="黑体" panose="02010609060101010101" pitchFamily="49" charset="-122"/>
              </a:rPr>
              <a:t>WPA</a:t>
            </a:r>
            <a:endParaRPr lang="zh-CN" altLang="en-US" sz="2400" b="1" dirty="0">
              <a:latin typeface="黑体" panose="02010609060101010101" pitchFamily="49" charset="-122"/>
              <a:ea typeface="黑体" panose="02010609060101010101" pitchFamily="49" charset="-122"/>
            </a:endParaRPr>
          </a:p>
        </p:txBody>
      </p:sp>
      <p:sp>
        <p:nvSpPr>
          <p:cNvPr id="16" name="灯片编号占位符 11">
            <a:extLst>
              <a:ext uri="{FF2B5EF4-FFF2-40B4-BE49-F238E27FC236}">
                <a16:creationId xmlns:a16="http://schemas.microsoft.com/office/drawing/2014/main" id="{37C485B0-278F-48DF-B071-667B2E827EBB}"/>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18</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1957B50C-040B-4F7C-95C9-D34E4F1358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0" name="Text Box 5">
            <a:extLst>
              <a:ext uri="{FF2B5EF4-FFF2-40B4-BE49-F238E27FC236}">
                <a16:creationId xmlns:a16="http://schemas.microsoft.com/office/drawing/2014/main" id="{18431F64-83D8-4241-ADAC-4686E6E99B67}"/>
              </a:ext>
            </a:extLst>
          </p:cNvPr>
          <p:cNvSpPr txBox="1">
            <a:spLocks noChangeArrowheads="1"/>
          </p:cNvSpPr>
          <p:nvPr/>
        </p:nvSpPr>
        <p:spPr bwMode="auto">
          <a:xfrm>
            <a:off x="611187" y="2547167"/>
            <a:ext cx="7921625"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nSpc>
                <a:spcPct val="150000"/>
              </a:lnSpc>
              <a:spcBef>
                <a:spcPct val="0"/>
              </a:spcBef>
              <a:buNone/>
            </a:pPr>
            <a:r>
              <a:rPr lang="en-US" altLang="zh-CN" sz="2400" b="1" dirty="0">
                <a:latin typeface="宋体" panose="02010600030101010101" pitchFamily="2" charset="-122"/>
                <a:ea typeface="宋体" panose="02010600030101010101" pitchFamily="2" charset="-122"/>
              </a:rPr>
              <a:t>WPA(Wi-Fi Protected Access)</a:t>
            </a:r>
            <a:r>
              <a:rPr lang="zh-CN" altLang="en-US" sz="2400" b="1" dirty="0">
                <a:latin typeface="宋体" panose="02010600030101010101" pitchFamily="2" charset="-122"/>
                <a:ea typeface="宋体" panose="02010600030101010101" pitchFamily="2" charset="-122"/>
              </a:rPr>
              <a:t>用于</a:t>
            </a:r>
            <a:r>
              <a:rPr lang="zh-CN" altLang="en-US" sz="2400" dirty="0">
                <a:latin typeface="宋体" panose="02010600030101010101" pitchFamily="2" charset="-122"/>
                <a:ea typeface="宋体" panose="02010600030101010101" pitchFamily="2" charset="-122"/>
              </a:rPr>
              <a:t>保护无线电脑网络安全。</a:t>
            </a:r>
            <a:endParaRPr lang="en-US" altLang="zh-CN" sz="2400"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它分为</a:t>
            </a:r>
            <a:r>
              <a:rPr lang="en-US" altLang="zh-CN" sz="2400" dirty="0">
                <a:latin typeface="宋体" panose="02010600030101010101" pitchFamily="2" charset="-122"/>
                <a:ea typeface="宋体" panose="02010600030101010101" pitchFamily="2" charset="-122"/>
              </a:rPr>
              <a:t>WPA</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WPA2</a:t>
            </a:r>
            <a:r>
              <a:rPr lang="zh-CN" altLang="en-US" sz="2400" dirty="0">
                <a:latin typeface="宋体" panose="02010600030101010101" pitchFamily="2" charset="-122"/>
                <a:ea typeface="宋体" panose="02010600030101010101" pitchFamily="2" charset="-122"/>
              </a:rPr>
              <a:t>两个版本，</a:t>
            </a:r>
            <a:r>
              <a:rPr lang="zh-CN" altLang="en-US" sz="2400" dirty="0">
                <a:solidFill>
                  <a:srgbClr val="FF0000"/>
                </a:solidFill>
                <a:latin typeface="宋体" panose="02010600030101010101" pitchFamily="2" charset="-122"/>
                <a:ea typeface="宋体" panose="02010600030101010101" pitchFamily="2" charset="-122"/>
              </a:rPr>
              <a:t>是</a:t>
            </a:r>
            <a:r>
              <a:rPr lang="en-US" altLang="zh-CN" sz="2400" dirty="0">
                <a:solidFill>
                  <a:srgbClr val="FF0000"/>
                </a:solidFill>
                <a:latin typeface="宋体" panose="02010600030101010101" pitchFamily="2" charset="-122"/>
                <a:ea typeface="宋体" panose="02010600030101010101" pitchFamily="2" charset="-122"/>
              </a:rPr>
              <a:t>WEP</a:t>
            </a:r>
            <a:r>
              <a:rPr lang="zh-CN" altLang="en-US" sz="2400" dirty="0">
                <a:solidFill>
                  <a:srgbClr val="FF0000"/>
                </a:solidFill>
                <a:latin typeface="宋体" panose="02010600030101010101" pitchFamily="2" charset="-122"/>
                <a:ea typeface="宋体" panose="02010600030101010101" pitchFamily="2" charset="-122"/>
              </a:rPr>
              <a:t>的升级版本</a:t>
            </a:r>
            <a:r>
              <a:rPr lang="zh-CN" altLang="en-US" sz="2400" dirty="0">
                <a:latin typeface="宋体" panose="02010600030101010101" pitchFamily="2" charset="-122"/>
                <a:ea typeface="宋体" panose="02010600030101010101" pitchFamily="2" charset="-122"/>
              </a:rPr>
              <a:t>，针对</a:t>
            </a:r>
            <a:r>
              <a:rPr lang="en-US" altLang="zh-CN" sz="2400" dirty="0">
                <a:latin typeface="宋体" panose="02010600030101010101" pitchFamily="2" charset="-122"/>
                <a:ea typeface="宋体" panose="02010600030101010101" pitchFamily="2" charset="-122"/>
              </a:rPr>
              <a:t>WEP</a:t>
            </a:r>
            <a:r>
              <a:rPr lang="zh-CN" altLang="en-US" sz="2400" dirty="0">
                <a:latin typeface="宋体" panose="02010600030101010101" pitchFamily="2" charset="-122"/>
                <a:ea typeface="宋体" panose="02010600030101010101" pitchFamily="2" charset="-122"/>
              </a:rPr>
              <a:t>的几个缺点进行了弥补。</a:t>
            </a:r>
            <a:endParaRPr lang="en-US" altLang="zh-CN" sz="2400"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802.11i</a:t>
            </a:r>
            <a:r>
              <a:rPr lang="zh-CN" altLang="en-US" sz="2400" dirty="0">
                <a:latin typeface="宋体" panose="02010600030101010101" pitchFamily="2" charset="-122"/>
                <a:ea typeface="宋体" panose="02010600030101010101" pitchFamily="2" charset="-122"/>
              </a:rPr>
              <a:t>的组成部分，在</a:t>
            </a:r>
            <a:r>
              <a:rPr lang="en-US" altLang="zh-CN" sz="2400" dirty="0">
                <a:latin typeface="宋体" panose="02010600030101010101" pitchFamily="2" charset="-122"/>
                <a:ea typeface="宋体" panose="02010600030101010101" pitchFamily="2" charset="-122"/>
              </a:rPr>
              <a:t>802.11i</a:t>
            </a:r>
            <a:r>
              <a:rPr lang="zh-CN" altLang="en-US" sz="2400" dirty="0">
                <a:latin typeface="宋体" panose="02010600030101010101" pitchFamily="2" charset="-122"/>
                <a:ea typeface="宋体" panose="02010600030101010101" pitchFamily="2" charset="-122"/>
              </a:rPr>
              <a:t>没有完备之前，</a:t>
            </a:r>
            <a:r>
              <a:rPr lang="en-US" altLang="zh-CN" sz="2400" dirty="0">
                <a:latin typeface="宋体" panose="02010600030101010101" pitchFamily="2" charset="-122"/>
                <a:ea typeface="宋体" panose="02010600030101010101" pitchFamily="2" charset="-122"/>
              </a:rPr>
              <a:t>WPA</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802.11i</a:t>
            </a:r>
            <a:r>
              <a:rPr lang="zh-CN" altLang="en-US" sz="2400" dirty="0">
                <a:latin typeface="宋体" panose="02010600030101010101" pitchFamily="2" charset="-122"/>
                <a:ea typeface="宋体" panose="02010600030101010101" pitchFamily="2" charset="-122"/>
              </a:rPr>
              <a:t>的临时替代版本。</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5080936"/>
      </p:ext>
    </p:extLst>
  </p:cSld>
  <p:clrMapOvr>
    <a:overrideClrMapping bg1="lt1" tx1="dk1" bg2="lt2" tx2="dk2" accent1="accent1" accent2="accent2" accent3="accent3" accent4="accent4" accent5="accent5" accent6="accent6" hlink="hlink" folHlink="folHlink"/>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B26E5-002F-41D6-B59C-B3B5C1D7AF2B}"/>
              </a:ext>
            </a:extLst>
          </p:cNvPr>
          <p:cNvSpPr>
            <a:spLocks noGrp="1"/>
          </p:cNvSpPr>
          <p:nvPr>
            <p:ph type="title"/>
          </p:nvPr>
        </p:nvSpPr>
        <p:spPr/>
        <p:txBody>
          <a:body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3" name="矩形 2">
            <a:extLst>
              <a:ext uri="{FF2B5EF4-FFF2-40B4-BE49-F238E27FC236}">
                <a16:creationId xmlns:a16="http://schemas.microsoft.com/office/drawing/2014/main" id="{FF914275-8DDF-4407-BAD5-553F59554216}"/>
              </a:ext>
            </a:extLst>
          </p:cNvPr>
          <p:cNvSpPr/>
          <p:nvPr/>
        </p:nvSpPr>
        <p:spPr>
          <a:xfrm>
            <a:off x="251520" y="1556792"/>
            <a:ext cx="8690868" cy="4708981"/>
          </a:xfrm>
          <a:prstGeom prst="rect">
            <a:avLst/>
          </a:prstGeom>
        </p:spPr>
        <p:txBody>
          <a:bodyPr wrap="square">
            <a:spAutoFit/>
          </a:bodyPr>
          <a:lstStyle/>
          <a:p>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加密方式目前有四种认证方式：</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WPA-PSK</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WPA2</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WPA2-PSK</a:t>
            </a:r>
            <a:r>
              <a:rPr lang="zh-CN" altLang="en-US" sz="2000" dirty="0">
                <a:solidFill>
                  <a:srgbClr val="333333"/>
                </a:solidFill>
                <a:latin typeface="arial" panose="020B0604020202020204" pitchFamily="34" charset="0"/>
              </a:rPr>
              <a:t>。采用的加密算法有二种：</a:t>
            </a:r>
            <a:r>
              <a:rPr lang="en-US" altLang="zh-CN" sz="2000" dirty="0">
                <a:solidFill>
                  <a:srgbClr val="333333"/>
                </a:solidFill>
                <a:latin typeface="arial" panose="020B0604020202020204" pitchFamily="34" charset="0"/>
              </a:rPr>
              <a:t>AES</a:t>
            </a:r>
            <a:r>
              <a:rPr lang="zh-CN" altLang="en-US" sz="2000" dirty="0">
                <a:solidFill>
                  <a:srgbClr val="333333"/>
                </a:solidFill>
                <a:latin typeface="arial" panose="020B0604020202020204" pitchFamily="34" charset="0"/>
              </a:rPr>
              <a:t>和</a:t>
            </a:r>
            <a:r>
              <a:rPr lang="en-US" altLang="zh-CN" sz="2000" dirty="0">
                <a:solidFill>
                  <a:srgbClr val="333333"/>
                </a:solidFill>
                <a:latin typeface="arial" panose="020B0604020202020204" pitchFamily="34" charset="0"/>
              </a:rPr>
              <a:t>TKIP</a:t>
            </a:r>
            <a:r>
              <a:rPr lang="zh-CN" altLang="en-US" sz="2000" dirty="0">
                <a:solidFill>
                  <a:srgbClr val="333333"/>
                </a:solidFill>
                <a:latin typeface="arial" panose="020B0604020202020204" pitchFamily="34" charset="0"/>
              </a:rPr>
              <a:t>。</a:t>
            </a:r>
          </a:p>
          <a:p>
            <a:pPr marL="285750" indent="-285750">
              <a:buFont typeface="Wingdings" panose="05000000000000000000" pitchFamily="2" charset="2"/>
              <a:buChar char="u"/>
            </a:pPr>
            <a:r>
              <a:rPr lang="en-US" altLang="zh-CN" sz="2000" b="1" dirty="0">
                <a:solidFill>
                  <a:srgbClr val="333333"/>
                </a:solidFill>
                <a:latin typeface="arial" panose="020B0604020202020204" pitchFamily="34" charset="0"/>
              </a:rPr>
              <a:t>WPA</a:t>
            </a:r>
            <a:endParaRPr lang="zh-CN" altLang="en-US" sz="2000" dirty="0">
              <a:solidFill>
                <a:srgbClr val="333333"/>
              </a:solidFill>
              <a:latin typeface="arial" panose="020B0604020202020204" pitchFamily="34" charset="0"/>
            </a:endParaRPr>
          </a:p>
          <a:p>
            <a:pPr marL="800100" lvl="1" indent="-342900">
              <a:buFont typeface="Wingdings" panose="05000000000000000000" pitchFamily="2" charset="2"/>
              <a:buChar char="l"/>
            </a:pP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继承了</a:t>
            </a:r>
            <a:r>
              <a:rPr lang="en-US" altLang="zh-CN" sz="2000" dirty="0">
                <a:solidFill>
                  <a:srgbClr val="333333"/>
                </a:solidFill>
                <a:latin typeface="arial" panose="020B0604020202020204" pitchFamily="34" charset="0"/>
              </a:rPr>
              <a:t>WEP</a:t>
            </a:r>
            <a:r>
              <a:rPr lang="zh-CN" altLang="en-US" sz="2000" dirty="0">
                <a:solidFill>
                  <a:srgbClr val="333333"/>
                </a:solidFill>
                <a:latin typeface="arial" panose="020B0604020202020204" pitchFamily="34" charset="0"/>
              </a:rPr>
              <a:t>的基本原理而又弥补了</a:t>
            </a:r>
            <a:r>
              <a:rPr lang="en-US" altLang="zh-CN" sz="2000" dirty="0">
                <a:solidFill>
                  <a:srgbClr val="333333"/>
                </a:solidFill>
                <a:latin typeface="arial" panose="020B0604020202020204" pitchFamily="34" charset="0"/>
              </a:rPr>
              <a:t>WEP</a:t>
            </a:r>
            <a:r>
              <a:rPr lang="zh-CN" altLang="en-US" sz="2000" dirty="0">
                <a:solidFill>
                  <a:srgbClr val="333333"/>
                </a:solidFill>
                <a:latin typeface="arial" panose="020B0604020202020204" pitchFamily="34" charset="0"/>
              </a:rPr>
              <a:t>的缺点：</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加强了生成加密密钥的算法，因此即便收集到分组信息并对其进行解析，也几乎无法计算出通用密钥；</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中还增加了防止数据中途被篡改的功能和认证功能。</a:t>
            </a:r>
          </a:p>
          <a:p>
            <a:pPr marL="800100" lvl="1" indent="-342900">
              <a:buFont typeface="Wingdings" panose="05000000000000000000" pitchFamily="2" charset="2"/>
              <a:buChar char="l"/>
            </a:pPr>
            <a:r>
              <a:rPr lang="en-US" altLang="zh-CN" sz="2000" b="1" dirty="0">
                <a:solidFill>
                  <a:srgbClr val="333333"/>
                </a:solidFill>
                <a:latin typeface="arial" panose="020B0604020202020204" pitchFamily="34" charset="0"/>
              </a:rPr>
              <a:t>WPA-PSK</a:t>
            </a:r>
            <a:r>
              <a:rPr lang="zh-CN" altLang="en-US" sz="2000" dirty="0">
                <a:solidFill>
                  <a:srgbClr val="333333"/>
                </a:solidFill>
                <a:latin typeface="arial" panose="020B0604020202020204" pitchFamily="34" charset="0"/>
              </a:rPr>
              <a:t>（预先共享密钥</a:t>
            </a:r>
            <a:r>
              <a:rPr lang="en-US" altLang="zh-CN" sz="2000" dirty="0">
                <a:solidFill>
                  <a:srgbClr val="333333"/>
                </a:solidFill>
                <a:latin typeface="arial" panose="020B0604020202020204" pitchFamily="34" charset="0"/>
              </a:rPr>
              <a:t>Wi-Fi</a:t>
            </a:r>
            <a:r>
              <a:rPr lang="zh-CN" altLang="en-US" sz="2000" dirty="0">
                <a:solidFill>
                  <a:srgbClr val="333333"/>
                </a:solidFill>
                <a:latin typeface="arial" panose="020B0604020202020204" pitchFamily="34" charset="0"/>
              </a:rPr>
              <a:t>保护访问）</a:t>
            </a:r>
            <a:r>
              <a:rPr lang="en-US" altLang="zh-CN" sz="2000" dirty="0">
                <a:solidFill>
                  <a:srgbClr val="333333"/>
                </a:solidFill>
                <a:latin typeface="arial" panose="020B0604020202020204" pitchFamily="34" charset="0"/>
              </a:rPr>
              <a:t>WPA-PSK</a:t>
            </a:r>
            <a:r>
              <a:rPr lang="zh-CN" altLang="en-US" sz="2000" dirty="0">
                <a:solidFill>
                  <a:srgbClr val="333333"/>
                </a:solidFill>
                <a:latin typeface="arial" panose="020B0604020202020204" pitchFamily="34" charset="0"/>
              </a:rPr>
              <a:t>适用于个人或普通家庭网络，使用预先共享密钥，秘钥设置的密码越长，安全性越高。</a:t>
            </a:r>
            <a:r>
              <a:rPr lang="en-US" altLang="zh-CN" sz="2000" dirty="0">
                <a:solidFill>
                  <a:srgbClr val="333333"/>
                </a:solidFill>
                <a:latin typeface="arial" panose="020B0604020202020204" pitchFamily="34" charset="0"/>
              </a:rPr>
              <a:t>WPA-PSK</a:t>
            </a:r>
            <a:r>
              <a:rPr lang="zh-CN" altLang="en-US" sz="2000" dirty="0">
                <a:solidFill>
                  <a:srgbClr val="333333"/>
                </a:solidFill>
                <a:latin typeface="arial" panose="020B0604020202020204" pitchFamily="34" charset="0"/>
              </a:rPr>
              <a:t>只能使用</a:t>
            </a:r>
            <a:r>
              <a:rPr lang="en-US" altLang="zh-CN" sz="2000" dirty="0">
                <a:solidFill>
                  <a:srgbClr val="333333"/>
                </a:solidFill>
                <a:latin typeface="arial" panose="020B0604020202020204" pitchFamily="34" charset="0"/>
              </a:rPr>
              <a:t>TKIP</a:t>
            </a:r>
            <a:r>
              <a:rPr lang="zh-CN" altLang="en-US" sz="2000" dirty="0">
                <a:solidFill>
                  <a:srgbClr val="333333"/>
                </a:solidFill>
                <a:latin typeface="arial" panose="020B0604020202020204" pitchFamily="34" charset="0"/>
              </a:rPr>
              <a:t>加密方式。</a:t>
            </a:r>
          </a:p>
          <a:p>
            <a:pPr marL="285750" indent="-285750">
              <a:buFont typeface="Wingdings" panose="05000000000000000000" pitchFamily="2" charset="2"/>
              <a:buChar char="u"/>
            </a:pPr>
            <a:r>
              <a:rPr lang="en-US" altLang="zh-CN" sz="2000" b="1" dirty="0">
                <a:solidFill>
                  <a:srgbClr val="333333"/>
                </a:solidFill>
                <a:latin typeface="arial" panose="020B0604020202020204" pitchFamily="34" charset="0"/>
              </a:rPr>
              <a:t>WPA2</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第二版）</a:t>
            </a:r>
          </a:p>
          <a:p>
            <a:pPr marL="800100" lvl="1" indent="-342900">
              <a:buFont typeface="Wingdings" panose="05000000000000000000" pitchFamily="2" charset="2"/>
              <a:buChar char="l"/>
            </a:pPr>
            <a:r>
              <a:rPr lang="en-US" altLang="zh-CN" sz="2000" dirty="0">
                <a:solidFill>
                  <a:srgbClr val="333333"/>
                </a:solidFill>
                <a:latin typeface="arial" panose="020B0604020202020204" pitchFamily="34" charset="0"/>
              </a:rPr>
              <a:t>WPA2</a:t>
            </a:r>
            <a:r>
              <a:rPr lang="zh-CN" altLang="en-US" sz="2000" dirty="0">
                <a:solidFill>
                  <a:srgbClr val="333333"/>
                </a:solidFill>
                <a:latin typeface="arial" panose="020B0604020202020204" pitchFamily="34" charset="0"/>
              </a:rPr>
              <a:t>是</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的增强型版本，与</a:t>
            </a:r>
            <a:r>
              <a:rPr lang="en-US" altLang="zh-CN" sz="2000" dirty="0">
                <a:solidFill>
                  <a:srgbClr val="333333"/>
                </a:solidFill>
                <a:latin typeface="arial" panose="020B0604020202020204" pitchFamily="34" charset="0"/>
              </a:rPr>
              <a:t>WPA</a:t>
            </a:r>
            <a:r>
              <a:rPr lang="zh-CN" altLang="en-US" sz="2000" dirty="0">
                <a:solidFill>
                  <a:srgbClr val="333333"/>
                </a:solidFill>
                <a:latin typeface="arial" panose="020B0604020202020204" pitchFamily="34" charset="0"/>
              </a:rPr>
              <a:t>相比，</a:t>
            </a:r>
            <a:r>
              <a:rPr lang="en-US" altLang="zh-CN" sz="2000" dirty="0">
                <a:solidFill>
                  <a:srgbClr val="333333"/>
                </a:solidFill>
                <a:latin typeface="arial" panose="020B0604020202020204" pitchFamily="34" charset="0"/>
              </a:rPr>
              <a:t>WPA2</a:t>
            </a:r>
            <a:r>
              <a:rPr lang="zh-CN" altLang="en-US" sz="2000" dirty="0">
                <a:solidFill>
                  <a:srgbClr val="333333"/>
                </a:solidFill>
                <a:latin typeface="arial" panose="020B0604020202020204" pitchFamily="34" charset="0"/>
              </a:rPr>
              <a:t>新增了支持</a:t>
            </a:r>
            <a:r>
              <a:rPr lang="en-US" altLang="zh-CN" sz="2000" dirty="0">
                <a:solidFill>
                  <a:srgbClr val="333333"/>
                </a:solidFill>
                <a:latin typeface="arial" panose="020B0604020202020204" pitchFamily="34" charset="0"/>
              </a:rPr>
              <a:t>AES</a:t>
            </a:r>
            <a:r>
              <a:rPr lang="zh-CN" altLang="en-US" sz="2000" dirty="0">
                <a:solidFill>
                  <a:srgbClr val="333333"/>
                </a:solidFill>
                <a:latin typeface="arial" panose="020B0604020202020204" pitchFamily="34" charset="0"/>
              </a:rPr>
              <a:t>的加密方式。</a:t>
            </a:r>
          </a:p>
          <a:p>
            <a:pPr marL="800100" lvl="1" indent="-342900">
              <a:buFont typeface="Wingdings" panose="05000000000000000000" pitchFamily="2" charset="2"/>
              <a:buChar char="l"/>
            </a:pPr>
            <a:r>
              <a:rPr lang="en-US" altLang="zh-CN" sz="2000" b="1" dirty="0">
                <a:solidFill>
                  <a:srgbClr val="333333"/>
                </a:solidFill>
                <a:latin typeface="arial" panose="020B0604020202020204" pitchFamily="34" charset="0"/>
              </a:rPr>
              <a:t>WPA2-PSK</a:t>
            </a:r>
            <a:r>
              <a:rPr lang="zh-CN" altLang="en-US" sz="2000" b="1" dirty="0">
                <a:solidFill>
                  <a:srgbClr val="333333"/>
                </a:solidFill>
                <a:latin typeface="arial" panose="020B0604020202020204" pitchFamily="34" charset="0"/>
              </a:rPr>
              <a:t>，与</a:t>
            </a:r>
            <a:r>
              <a:rPr lang="en-US" altLang="zh-CN" sz="2000" dirty="0">
                <a:solidFill>
                  <a:srgbClr val="333333"/>
                </a:solidFill>
                <a:latin typeface="arial" panose="020B0604020202020204" pitchFamily="34" charset="0"/>
              </a:rPr>
              <a:t>WPA-PSK</a:t>
            </a:r>
            <a:r>
              <a:rPr lang="zh-CN" altLang="en-US" sz="2000" dirty="0">
                <a:solidFill>
                  <a:srgbClr val="333333"/>
                </a:solidFill>
                <a:latin typeface="arial" panose="020B0604020202020204" pitchFamily="34" charset="0"/>
              </a:rPr>
              <a:t>类似，适用于个人或普通家庭网络，使用预先共享密钥，支持</a:t>
            </a:r>
            <a:r>
              <a:rPr lang="en-US" altLang="zh-CN" sz="2000" dirty="0">
                <a:solidFill>
                  <a:srgbClr val="333333"/>
                </a:solidFill>
                <a:latin typeface="arial" panose="020B0604020202020204" pitchFamily="34" charset="0"/>
              </a:rPr>
              <a:t>TKIP</a:t>
            </a:r>
            <a:r>
              <a:rPr lang="zh-CN" altLang="en-US" sz="2000" dirty="0">
                <a:solidFill>
                  <a:srgbClr val="333333"/>
                </a:solidFill>
                <a:latin typeface="arial" panose="020B0604020202020204" pitchFamily="34" charset="0"/>
              </a:rPr>
              <a:t>和</a:t>
            </a:r>
            <a:r>
              <a:rPr lang="en-US" altLang="zh-CN" sz="2000" dirty="0">
                <a:solidFill>
                  <a:srgbClr val="333333"/>
                </a:solidFill>
                <a:latin typeface="arial" panose="020B0604020202020204" pitchFamily="34" charset="0"/>
              </a:rPr>
              <a:t>AES</a:t>
            </a:r>
            <a:r>
              <a:rPr lang="zh-CN" altLang="en-US" sz="2000" dirty="0">
                <a:solidFill>
                  <a:srgbClr val="333333"/>
                </a:solidFill>
                <a:latin typeface="arial" panose="020B0604020202020204" pitchFamily="34" charset="0"/>
              </a:rPr>
              <a:t>两种加密方式。</a:t>
            </a:r>
          </a:p>
        </p:txBody>
      </p:sp>
      <p:sp>
        <p:nvSpPr>
          <p:cNvPr id="4" name="TextBox 49">
            <a:extLst>
              <a:ext uri="{FF2B5EF4-FFF2-40B4-BE49-F238E27FC236}">
                <a16:creationId xmlns:a16="http://schemas.microsoft.com/office/drawing/2014/main" id="{88981AFA-CF6B-49CD-9898-3CC845B77AC7}"/>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b="1" dirty="0" smtClean="0">
                <a:latin typeface="黑体" panose="02010609060101010101" pitchFamily="49" charset="-122"/>
                <a:ea typeface="黑体" panose="02010609060101010101" pitchFamily="49" charset="-122"/>
              </a:rPr>
              <a:t>1.5 </a:t>
            </a:r>
            <a:r>
              <a:rPr lang="en-US" altLang="zh-CN" sz="2600" b="1" dirty="0">
                <a:latin typeface="黑体" panose="02010609060101010101" pitchFamily="49" charset="-122"/>
                <a:ea typeface="黑体" panose="02010609060101010101" pitchFamily="49" charset="-122"/>
              </a:rPr>
              <a:t>WPA</a:t>
            </a:r>
            <a:endParaRPr lang="zh-CN" altLang="en-US" sz="26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33156B44-7664-46EC-B293-C48A4A8A861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3582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77095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45AD5-962C-418F-9143-28EBDDE3FDEB}"/>
              </a:ext>
            </a:extLst>
          </p:cNvPr>
          <p:cNvSpPr>
            <a:spLocks noGrp="1"/>
          </p:cNvSpPr>
          <p:nvPr>
            <p:ph type="title"/>
          </p:nvPr>
        </p:nvSpPr>
        <p:spPr/>
        <p:txBody>
          <a:body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87395" name="Text Box 5">
            <a:extLst>
              <a:ext uri="{FF2B5EF4-FFF2-40B4-BE49-F238E27FC236}">
                <a16:creationId xmlns:a16="http://schemas.microsoft.com/office/drawing/2014/main" id="{4826C6DD-7E21-4C5C-9C19-2146F301A71F}"/>
              </a:ext>
            </a:extLst>
          </p:cNvPr>
          <p:cNvSpPr txBox="1">
            <a:spLocks noChangeArrowheads="1"/>
          </p:cNvSpPr>
          <p:nvPr/>
        </p:nvSpPr>
        <p:spPr bwMode="auto">
          <a:xfrm>
            <a:off x="250825" y="1989138"/>
            <a:ext cx="8497639"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nSpc>
                <a:spcPct val="150000"/>
              </a:lnSpc>
              <a:spcBef>
                <a:spcPct val="0"/>
              </a:spcBef>
              <a:buFont typeface="Arial" panose="020B0604020202020204" pitchFamily="34" charset="0"/>
              <a:buNone/>
            </a:pPr>
            <a:r>
              <a:rPr lang="en-US" altLang="zh-CN" sz="2400" b="1" dirty="0">
                <a:latin typeface="宋体" panose="02010600030101010101" pitchFamily="2" charset="-122"/>
                <a:ea typeface="宋体" panose="02010600030101010101" pitchFamily="2" charset="-122"/>
              </a:rPr>
              <a:t>WAPI(WLAN </a:t>
            </a:r>
            <a:r>
              <a:rPr lang="en-US" altLang="zh-CN" sz="2400" b="1" dirty="0" err="1">
                <a:latin typeface="宋体" panose="02010600030101010101" pitchFamily="2" charset="-122"/>
                <a:ea typeface="宋体" panose="02010600030101010101" pitchFamily="2" charset="-122"/>
              </a:rPr>
              <a:t>Authenticationand</a:t>
            </a:r>
            <a:r>
              <a:rPr lang="en-US" altLang="zh-CN" sz="2400" b="1" dirty="0">
                <a:latin typeface="宋体" panose="02010600030101010101" pitchFamily="2" charset="-122"/>
                <a:ea typeface="宋体" panose="02010600030101010101" pitchFamily="2" charset="-122"/>
              </a:rPr>
              <a:t> Privacy Infrastructure)</a:t>
            </a:r>
          </a:p>
          <a:p>
            <a:pPr lvl="1">
              <a:lnSpc>
                <a:spcPct val="150000"/>
              </a:lnSpc>
              <a:spcBef>
                <a:spcPct val="0"/>
              </a:spcBef>
              <a:buFont typeface="Arial" panose="020B0604020202020204" pitchFamily="34" charset="0"/>
              <a:buNone/>
            </a:pPr>
            <a:r>
              <a:rPr lang="zh-CN" altLang="en-US" sz="2400" dirty="0">
                <a:latin typeface="宋体" panose="02010600030101010101" pitchFamily="2" charset="-122"/>
                <a:ea typeface="宋体" panose="02010600030101010101" pitchFamily="2" charset="-122"/>
              </a:rPr>
              <a:t>是我国自主研发并大力推行的</a:t>
            </a:r>
            <a:r>
              <a:rPr lang="en-US" altLang="zh-CN" sz="2400" dirty="0">
                <a:latin typeface="宋体" panose="02010600030101010101" pitchFamily="2" charset="-122"/>
                <a:ea typeface="宋体" panose="02010600030101010101" pitchFamily="2" charset="-122"/>
              </a:rPr>
              <a:t>WLAN</a:t>
            </a:r>
            <a:r>
              <a:rPr lang="zh-CN" altLang="en-US" sz="2400" dirty="0">
                <a:latin typeface="宋体" panose="02010600030101010101" pitchFamily="2" charset="-122"/>
                <a:ea typeface="宋体" panose="02010600030101010101" pitchFamily="2" charset="-122"/>
              </a:rPr>
              <a:t>安全标准，它通过了</a:t>
            </a:r>
            <a:r>
              <a:rPr lang="en-US" altLang="zh-CN" sz="2400" dirty="0">
                <a:latin typeface="宋体" panose="02010600030101010101" pitchFamily="2" charset="-122"/>
                <a:ea typeface="宋体" panose="02010600030101010101" pitchFamily="2" charset="-122"/>
              </a:rPr>
              <a:t>IEEE(</a:t>
            </a:r>
            <a:r>
              <a:rPr lang="zh-CN" altLang="en-US" sz="2400" dirty="0">
                <a:latin typeface="宋体" panose="02010600030101010101" pitchFamily="2" charset="-122"/>
                <a:ea typeface="宋体" panose="02010600030101010101" pitchFamily="2" charset="-122"/>
              </a:rPr>
              <a:t>注意，不是</a:t>
            </a:r>
            <a:r>
              <a:rPr lang="en-US" altLang="zh-CN" sz="2400" dirty="0">
                <a:latin typeface="宋体" panose="02010600030101010101" pitchFamily="2" charset="-122"/>
                <a:ea typeface="宋体" panose="02010600030101010101" pitchFamily="2" charset="-122"/>
              </a:rPr>
              <a:t>Wi-Fi)</a:t>
            </a:r>
            <a:r>
              <a:rPr lang="zh-CN" altLang="en-US" sz="2400" dirty="0">
                <a:latin typeface="宋体" panose="02010600030101010101" pitchFamily="2" charset="-122"/>
                <a:ea typeface="宋体" panose="02010600030101010101" pitchFamily="2" charset="-122"/>
              </a:rPr>
              <a:t>认证和授权，是一种认证和私密性保护协议，其作用类似于</a:t>
            </a:r>
            <a:r>
              <a:rPr lang="en-US" altLang="zh-CN" sz="2400" dirty="0">
                <a:latin typeface="宋体" panose="02010600030101010101" pitchFamily="2" charset="-122"/>
                <a:ea typeface="宋体" panose="02010600030101010101" pitchFamily="2" charset="-122"/>
              </a:rPr>
              <a:t>802.11b</a:t>
            </a:r>
            <a:r>
              <a:rPr lang="zh-CN" altLang="en-US" sz="2400" dirty="0">
                <a:latin typeface="宋体" panose="02010600030101010101" pitchFamily="2" charset="-122"/>
                <a:ea typeface="宋体" panose="02010600030101010101" pitchFamily="2" charset="-122"/>
              </a:rPr>
              <a:t>中的</a:t>
            </a:r>
            <a:r>
              <a:rPr lang="en-US" altLang="zh-CN" sz="2400" dirty="0">
                <a:latin typeface="宋体" panose="02010600030101010101" pitchFamily="2" charset="-122"/>
                <a:ea typeface="宋体" panose="02010600030101010101" pitchFamily="2" charset="-122"/>
              </a:rPr>
              <a:t>WEP</a:t>
            </a:r>
            <a:r>
              <a:rPr lang="zh-CN" altLang="en-US" sz="2400" dirty="0">
                <a:latin typeface="宋体" panose="02010600030101010101" pitchFamily="2" charset="-122"/>
                <a:ea typeface="宋体" panose="02010600030101010101" pitchFamily="2" charset="-122"/>
              </a:rPr>
              <a:t>，但是能提供更加完善的安全保护。</a:t>
            </a:r>
          </a:p>
        </p:txBody>
      </p:sp>
      <p:sp>
        <p:nvSpPr>
          <p:cNvPr id="187396" name="TextBox 49">
            <a:extLst>
              <a:ext uri="{FF2B5EF4-FFF2-40B4-BE49-F238E27FC236}">
                <a16:creationId xmlns:a16="http://schemas.microsoft.com/office/drawing/2014/main" id="{1DAE8B55-A686-4E55-975E-AB2ADC1EE657}"/>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b="1" dirty="0" smtClean="0">
                <a:latin typeface="黑体" panose="02010609060101010101" pitchFamily="49" charset="-122"/>
                <a:ea typeface="黑体" panose="02010609060101010101" pitchFamily="49" charset="-122"/>
              </a:rPr>
              <a:t>1.6 </a:t>
            </a:r>
            <a:r>
              <a:rPr lang="en-US" altLang="zh-CN" sz="2600" b="1" dirty="0">
                <a:latin typeface="黑体" panose="02010609060101010101" pitchFamily="49" charset="-122"/>
                <a:ea typeface="黑体" panose="02010609060101010101" pitchFamily="49" charset="-122"/>
              </a:rPr>
              <a:t>WAPI</a:t>
            </a:r>
            <a:endParaRPr lang="zh-CN" altLang="en-US" sz="2600" b="1" dirty="0">
              <a:latin typeface="黑体" panose="02010609060101010101" pitchFamily="49" charset="-122"/>
              <a:ea typeface="黑体" panose="02010609060101010101" pitchFamily="49" charset="-122"/>
            </a:endParaRPr>
          </a:p>
        </p:txBody>
      </p:sp>
      <p:sp>
        <p:nvSpPr>
          <p:cNvPr id="4" name="灯片编号占位符 11">
            <a:extLst>
              <a:ext uri="{FF2B5EF4-FFF2-40B4-BE49-F238E27FC236}">
                <a16:creationId xmlns:a16="http://schemas.microsoft.com/office/drawing/2014/main" id="{47956B8B-570A-4637-8FA9-547C16160B9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666" name="Group 202">
            <a:extLst>
              <a:ext uri="{FF2B5EF4-FFF2-40B4-BE49-F238E27FC236}">
                <a16:creationId xmlns:a16="http://schemas.microsoft.com/office/drawing/2014/main" id="{51CE8FDB-B4DA-46E3-8964-0F6C18C5CD3A}"/>
              </a:ext>
            </a:extLst>
          </p:cNvPr>
          <p:cNvGraphicFramePr>
            <a:graphicFrameLocks noGrp="1"/>
          </p:cNvGraphicFramePr>
          <p:nvPr/>
        </p:nvGraphicFramePr>
        <p:xfrm>
          <a:off x="179388" y="1628800"/>
          <a:ext cx="8785225" cy="4597399"/>
        </p:xfrm>
        <a:graphic>
          <a:graphicData uri="http://schemas.openxmlformats.org/drawingml/2006/table">
            <a:tbl>
              <a:tblPr/>
              <a:tblGrid>
                <a:gridCol w="560515">
                  <a:extLst>
                    <a:ext uri="{9D8B030D-6E8A-4147-A177-3AD203B41FA5}">
                      <a16:colId xmlns:a16="http://schemas.microsoft.com/office/drawing/2014/main" val="20000"/>
                    </a:ext>
                  </a:extLst>
                </a:gridCol>
                <a:gridCol w="887347">
                  <a:extLst>
                    <a:ext uri="{9D8B030D-6E8A-4147-A177-3AD203B41FA5}">
                      <a16:colId xmlns:a16="http://schemas.microsoft.com/office/drawing/2014/main" val="20001"/>
                    </a:ext>
                  </a:extLst>
                </a:gridCol>
                <a:gridCol w="1777962">
                  <a:extLst>
                    <a:ext uri="{9D8B030D-6E8A-4147-A177-3AD203B41FA5}">
                      <a16:colId xmlns:a16="http://schemas.microsoft.com/office/drawing/2014/main" val="20002"/>
                    </a:ext>
                  </a:extLst>
                </a:gridCol>
                <a:gridCol w="2372796">
                  <a:extLst>
                    <a:ext uri="{9D8B030D-6E8A-4147-A177-3AD203B41FA5}">
                      <a16:colId xmlns:a16="http://schemas.microsoft.com/office/drawing/2014/main" val="20003"/>
                    </a:ext>
                  </a:extLst>
                </a:gridCol>
                <a:gridCol w="3186605">
                  <a:extLst>
                    <a:ext uri="{9D8B030D-6E8A-4147-A177-3AD203B41FA5}">
                      <a16:colId xmlns:a16="http://schemas.microsoft.com/office/drawing/2014/main" val="20004"/>
                    </a:ext>
                  </a:extLst>
                </a:gridCol>
              </a:tblGrid>
              <a:tr h="304873">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CN" altLang="en-US" sz="1400" b="1" i="0" u="none" strike="noStrike" cap="none" normalizeH="0" baseline="0" dirty="0">
                          <a:ln>
                            <a:noFill/>
                          </a:ln>
                          <a:solidFill>
                            <a:schemeClr val="tx1">
                              <a:lumMod val="95000"/>
                              <a:lumOff val="5000"/>
                            </a:schemeClr>
                          </a:solidFill>
                          <a:effectLst/>
                          <a:latin typeface="+mn-ea"/>
                          <a:ea typeface="+mn-ea"/>
                        </a:rPr>
                        <a:t>项目</a:t>
                      </a:r>
                      <a:endParaRPr kumimoji="1" lang="zh-CN" altLang="en-US" sz="1400" b="0" i="0" u="none" strike="noStrike" cap="none" normalizeH="0" baseline="0" dirty="0">
                        <a:ln>
                          <a:noFill/>
                        </a:ln>
                        <a:solidFill>
                          <a:schemeClr val="tx1">
                            <a:lumMod val="95000"/>
                            <a:lumOff val="5000"/>
                          </a:schemeClr>
                        </a:solidFill>
                        <a:effectLst/>
                        <a:latin typeface="+mn-ea"/>
                        <a:ea typeface="+mn-ea"/>
                      </a:endParaRP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tx1">
                              <a:lumMod val="95000"/>
                              <a:lumOff val="5000"/>
                            </a:schemeClr>
                          </a:solidFill>
                          <a:effectLst/>
                          <a:latin typeface="+mn-ea"/>
                          <a:ea typeface="+mn-ea"/>
                        </a:rPr>
                        <a:t>WEP</a:t>
                      </a:r>
                      <a:endParaRPr kumimoji="1" lang="en-US" altLang="zh-CN" sz="1400" b="0" i="0" u="none" strike="noStrike" cap="none" normalizeH="0" baseline="0" dirty="0">
                        <a:ln>
                          <a:noFill/>
                        </a:ln>
                        <a:solidFill>
                          <a:schemeClr val="tx1">
                            <a:lumMod val="95000"/>
                            <a:lumOff val="5000"/>
                          </a:schemeClr>
                        </a:solidFill>
                        <a:effectLst/>
                        <a:latin typeface="+mn-ea"/>
                        <a:ea typeface="+mn-ea"/>
                      </a:endParaRP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tx1">
                              <a:lumMod val="95000"/>
                              <a:lumOff val="5000"/>
                            </a:schemeClr>
                          </a:solidFill>
                          <a:effectLst/>
                          <a:latin typeface="+mn-ea"/>
                          <a:ea typeface="+mn-ea"/>
                        </a:rPr>
                        <a:t>WAPI</a:t>
                      </a:r>
                      <a:endParaRPr kumimoji="1" lang="en-US" altLang="zh-CN" sz="1400" b="0" i="0" u="none" strike="noStrike" cap="none" normalizeH="0" baseline="0" dirty="0">
                        <a:ln>
                          <a:noFill/>
                        </a:ln>
                        <a:solidFill>
                          <a:schemeClr val="tx1">
                            <a:lumMod val="95000"/>
                            <a:lumOff val="5000"/>
                          </a:schemeClr>
                        </a:solidFill>
                        <a:effectLst/>
                        <a:latin typeface="+mn-ea"/>
                        <a:ea typeface="+mn-ea"/>
                      </a:endParaRP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tx1">
                              <a:lumMod val="95000"/>
                              <a:lumOff val="5000"/>
                            </a:schemeClr>
                          </a:solidFill>
                          <a:effectLst/>
                          <a:latin typeface="+mn-ea"/>
                          <a:ea typeface="+mn-ea"/>
                        </a:rPr>
                        <a:t>IEEE 802.11i</a:t>
                      </a:r>
                      <a:endParaRPr kumimoji="1" lang="en-US" altLang="zh-CN" sz="1400" b="0" i="0" u="none" strike="noStrike" cap="none" normalizeH="0" baseline="0" dirty="0">
                        <a:ln>
                          <a:noFill/>
                        </a:ln>
                        <a:solidFill>
                          <a:schemeClr val="tx1">
                            <a:lumMod val="95000"/>
                            <a:lumOff val="5000"/>
                          </a:schemeClr>
                        </a:solidFill>
                        <a:effectLst/>
                        <a:latin typeface="+mn-ea"/>
                        <a:ea typeface="+mn-ea"/>
                      </a:endParaRP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579">
                <a:tc rowSpan="6">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鉴别</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鉴别机制</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单向鉴别（</a:t>
                      </a:r>
                      <a:r>
                        <a:rPr kumimoji="1" lang="en-US" altLang="zh-CN" sz="1200" b="0" i="0" u="none" strike="noStrike" cap="none" normalizeH="0" baseline="0" dirty="0">
                          <a:ln>
                            <a:noFill/>
                          </a:ln>
                          <a:solidFill>
                            <a:schemeClr val="tx1">
                              <a:lumMod val="95000"/>
                              <a:lumOff val="5000"/>
                            </a:schemeClr>
                          </a:solidFill>
                          <a:effectLst/>
                          <a:latin typeface="+mn-ea"/>
                          <a:ea typeface="+mn-ea"/>
                        </a:rPr>
                        <a:t>AP</a:t>
                      </a:r>
                      <a:r>
                        <a:rPr kumimoji="1" lang="zh-CN" altLang="en-US" sz="1200" b="0" i="0" u="none" strike="noStrike" cap="none" normalizeH="0" baseline="0" dirty="0">
                          <a:ln>
                            <a:noFill/>
                          </a:ln>
                          <a:solidFill>
                            <a:schemeClr val="tx1">
                              <a:lumMod val="95000"/>
                              <a:lumOff val="5000"/>
                            </a:schemeClr>
                          </a:solidFill>
                          <a:effectLst/>
                          <a:latin typeface="+mn-ea"/>
                          <a:ea typeface="+mn-ea"/>
                        </a:rPr>
                        <a:t>鉴别</a:t>
                      </a:r>
                      <a:r>
                        <a:rPr kumimoji="1" lang="en-US" altLang="zh-CN" sz="1200" b="0" i="0" u="none" strike="noStrike" cap="none" normalizeH="0" baseline="0" dirty="0">
                          <a:ln>
                            <a:noFill/>
                          </a:ln>
                          <a:solidFill>
                            <a:schemeClr val="tx1">
                              <a:lumMod val="95000"/>
                              <a:lumOff val="5000"/>
                            </a:schemeClr>
                          </a:solidFill>
                          <a:effectLst/>
                          <a:latin typeface="+mn-ea"/>
                          <a:ea typeface="+mn-ea"/>
                        </a:rPr>
                        <a:t>MT</a:t>
                      </a:r>
                      <a:r>
                        <a:rPr kumimoji="1" lang="zh-CN" altLang="en-US" sz="1200" b="0" i="0" u="none" strike="noStrike" cap="none" normalizeH="0" baseline="0" dirty="0">
                          <a:ln>
                            <a:noFill/>
                          </a:ln>
                          <a:solidFill>
                            <a:schemeClr val="tx1">
                              <a:lumMod val="95000"/>
                              <a:lumOff val="5000"/>
                            </a:schemeClr>
                          </a:solidFill>
                          <a:effectLst/>
                          <a:latin typeface="+mn-ea"/>
                          <a:ea typeface="+mn-ea"/>
                        </a:rPr>
                        <a:t>）</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双向鉴别（</a:t>
                      </a:r>
                      <a:r>
                        <a:rPr kumimoji="1" lang="en-US" altLang="zh-CN" sz="1200" b="0" i="0" u="none" strike="noStrike" cap="none" normalizeH="0" baseline="0" dirty="0">
                          <a:ln>
                            <a:noFill/>
                          </a:ln>
                          <a:solidFill>
                            <a:schemeClr val="tx1">
                              <a:lumMod val="95000"/>
                              <a:lumOff val="5000"/>
                            </a:schemeClr>
                          </a:solidFill>
                          <a:effectLst/>
                          <a:latin typeface="+mn-ea"/>
                          <a:ea typeface="+mn-ea"/>
                        </a:rPr>
                        <a:t>AP</a:t>
                      </a:r>
                      <a:r>
                        <a:rPr kumimoji="1" lang="zh-CN" altLang="en-US" sz="1200" b="0" i="0" u="none" strike="noStrike" cap="none" normalizeH="0" baseline="0" dirty="0">
                          <a:ln>
                            <a:noFill/>
                          </a:ln>
                          <a:solidFill>
                            <a:schemeClr val="tx1">
                              <a:lumMod val="95000"/>
                              <a:lumOff val="5000"/>
                            </a:schemeClr>
                          </a:solidFill>
                          <a:effectLst/>
                          <a:latin typeface="+mn-ea"/>
                          <a:ea typeface="+mn-ea"/>
                        </a:rPr>
                        <a:t>和</a:t>
                      </a:r>
                      <a:r>
                        <a:rPr kumimoji="1" lang="en-US" altLang="zh-CN" sz="1200" b="0" i="0" u="none" strike="noStrike" cap="none" normalizeH="0" baseline="0" dirty="0">
                          <a:ln>
                            <a:noFill/>
                          </a:ln>
                          <a:solidFill>
                            <a:schemeClr val="tx1">
                              <a:lumMod val="95000"/>
                              <a:lumOff val="5000"/>
                            </a:schemeClr>
                          </a:solidFill>
                          <a:effectLst/>
                          <a:latin typeface="+mn-ea"/>
                          <a:ea typeface="+mn-ea"/>
                        </a:rPr>
                        <a:t>MT</a:t>
                      </a:r>
                      <a:r>
                        <a:rPr kumimoji="1" lang="zh-CN" altLang="en-US" sz="1200" b="0" i="0" u="none" strike="noStrike" cap="none" normalizeH="0" baseline="0" dirty="0">
                          <a:ln>
                            <a:noFill/>
                          </a:ln>
                          <a:solidFill>
                            <a:schemeClr val="tx1">
                              <a:lumMod val="95000"/>
                              <a:lumOff val="5000"/>
                            </a:schemeClr>
                          </a:solidFill>
                          <a:effectLst/>
                          <a:latin typeface="+mn-ea"/>
                          <a:ea typeface="+mn-ea"/>
                        </a:rPr>
                        <a:t>通过</a:t>
                      </a:r>
                      <a:r>
                        <a:rPr kumimoji="1" lang="en-US" altLang="zh-CN" sz="1200" b="0" i="0" u="none" strike="noStrike" cap="none" normalizeH="0" baseline="0" dirty="0">
                          <a:ln>
                            <a:noFill/>
                          </a:ln>
                          <a:solidFill>
                            <a:schemeClr val="tx1">
                              <a:lumMod val="95000"/>
                              <a:lumOff val="5000"/>
                            </a:schemeClr>
                          </a:solidFill>
                          <a:effectLst/>
                          <a:latin typeface="+mn-ea"/>
                          <a:ea typeface="+mn-ea"/>
                        </a:rPr>
                        <a:t>AS</a:t>
                      </a:r>
                      <a:r>
                        <a:rPr kumimoji="1" lang="zh-CN" altLang="en-US" sz="1200" b="0" i="0" u="none" strike="noStrike" cap="none" normalizeH="0" baseline="0" dirty="0">
                          <a:ln>
                            <a:noFill/>
                          </a:ln>
                          <a:solidFill>
                            <a:schemeClr val="tx1">
                              <a:lumMod val="95000"/>
                              <a:lumOff val="5000"/>
                            </a:schemeClr>
                          </a:solidFill>
                          <a:effectLst/>
                          <a:latin typeface="+mn-ea"/>
                          <a:ea typeface="+mn-ea"/>
                        </a:rPr>
                        <a:t>实现相互的身份鉴别）</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单向和双向鉴别（</a:t>
                      </a:r>
                      <a:r>
                        <a:rPr kumimoji="1" lang="en-US" altLang="zh-CN" sz="1200" b="0" i="0" u="none" strike="noStrike" cap="none" normalizeH="0" baseline="0" dirty="0">
                          <a:ln>
                            <a:noFill/>
                          </a:ln>
                          <a:solidFill>
                            <a:schemeClr val="tx1">
                              <a:lumMod val="95000"/>
                              <a:lumOff val="5000"/>
                            </a:schemeClr>
                          </a:solidFill>
                          <a:effectLst/>
                          <a:latin typeface="+mn-ea"/>
                          <a:ea typeface="+mn-ea"/>
                        </a:rPr>
                        <a:t>MT</a:t>
                      </a:r>
                      <a:r>
                        <a:rPr kumimoji="1" lang="zh-CN" altLang="en-US" sz="1200" b="0" i="0" u="none" strike="noStrike" cap="none" normalizeH="0" baseline="0" dirty="0">
                          <a:ln>
                            <a:noFill/>
                          </a:ln>
                          <a:solidFill>
                            <a:schemeClr val="tx1">
                              <a:lumMod val="95000"/>
                              <a:lumOff val="5000"/>
                            </a:schemeClr>
                          </a:solidFill>
                          <a:effectLst/>
                          <a:latin typeface="+mn-ea"/>
                          <a:ea typeface="+mn-ea"/>
                        </a:rPr>
                        <a:t>和</a:t>
                      </a:r>
                      <a:r>
                        <a:rPr kumimoji="1" lang="en-US" altLang="zh-CN" sz="1200" b="0" i="0" u="none" strike="noStrike" cap="none" normalizeH="0" baseline="0" dirty="0">
                          <a:ln>
                            <a:noFill/>
                          </a:ln>
                          <a:solidFill>
                            <a:schemeClr val="tx1">
                              <a:lumMod val="95000"/>
                              <a:lumOff val="5000"/>
                            </a:schemeClr>
                          </a:solidFill>
                          <a:effectLst/>
                          <a:latin typeface="+mn-ea"/>
                          <a:ea typeface="+mn-ea"/>
                        </a:rPr>
                        <a:t>Radius</a:t>
                      </a:r>
                      <a:r>
                        <a:rPr kumimoji="1" lang="zh-CN" altLang="en-US" sz="1200" b="0" i="0" u="none" strike="noStrike" cap="none" normalizeH="0" baseline="0" dirty="0">
                          <a:ln>
                            <a:noFill/>
                          </a:ln>
                          <a:solidFill>
                            <a:schemeClr val="tx1">
                              <a:lumMod val="95000"/>
                              <a:lumOff val="5000"/>
                            </a:schemeClr>
                          </a:solidFill>
                          <a:effectLst/>
                          <a:latin typeface="+mn-ea"/>
                          <a:ea typeface="+mn-ea"/>
                        </a:rPr>
                        <a:t>之间），</a:t>
                      </a:r>
                      <a:r>
                        <a:rPr kumimoji="1" lang="en-US" altLang="zh-CN" sz="1200" b="0" i="0" u="none" strike="noStrike" cap="none" normalizeH="0" baseline="0" dirty="0">
                          <a:ln>
                            <a:noFill/>
                          </a:ln>
                          <a:solidFill>
                            <a:schemeClr val="tx1">
                              <a:lumMod val="95000"/>
                              <a:lumOff val="5000"/>
                            </a:schemeClr>
                          </a:solidFill>
                          <a:effectLst/>
                          <a:latin typeface="+mn-ea"/>
                          <a:ea typeface="+mn-ea"/>
                        </a:rPr>
                        <a:t>MT</a:t>
                      </a:r>
                      <a:r>
                        <a:rPr kumimoji="1" lang="zh-CN" altLang="en-US" sz="1200" b="0" i="0" u="none" strike="noStrike" cap="none" normalizeH="0" baseline="0" dirty="0">
                          <a:ln>
                            <a:noFill/>
                          </a:ln>
                          <a:solidFill>
                            <a:schemeClr val="tx1">
                              <a:lumMod val="95000"/>
                              <a:lumOff val="5000"/>
                            </a:schemeClr>
                          </a:solidFill>
                          <a:effectLst/>
                          <a:latin typeface="+mn-ea"/>
                          <a:ea typeface="+mn-ea"/>
                        </a:rPr>
                        <a:t>不能够鉴别</a:t>
                      </a:r>
                      <a:r>
                        <a:rPr kumimoji="1" lang="en-US" altLang="zh-CN" sz="1200" b="0" i="0" u="none" strike="noStrike" cap="none" normalizeH="0" baseline="0" dirty="0">
                          <a:ln>
                            <a:noFill/>
                          </a:ln>
                          <a:solidFill>
                            <a:schemeClr val="tx1">
                              <a:lumMod val="95000"/>
                              <a:lumOff val="5000"/>
                            </a:schemeClr>
                          </a:solidFill>
                          <a:effectLst/>
                          <a:latin typeface="+mn-ea"/>
                          <a:ea typeface="+mn-ea"/>
                        </a:rPr>
                        <a:t>AP</a:t>
                      </a:r>
                      <a:r>
                        <a:rPr kumimoji="1" lang="zh-CN" altLang="en-US" sz="1200" b="0" i="0" u="none" strike="noStrike" cap="none" normalizeH="0" baseline="0" dirty="0">
                          <a:ln>
                            <a:noFill/>
                          </a:ln>
                          <a:solidFill>
                            <a:schemeClr val="tx1">
                              <a:lumMod val="95000"/>
                              <a:lumOff val="5000"/>
                            </a:schemeClr>
                          </a:solidFill>
                          <a:effectLst/>
                          <a:latin typeface="+mn-ea"/>
                          <a:ea typeface="+mn-ea"/>
                        </a:rPr>
                        <a:t>的合法性</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99737">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鉴别方法</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开放式系统鉴别（或共享密钥鉴别）</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200" b="0" i="0" u="none" strike="noStrike" cap="none" normalizeH="0" baseline="0" dirty="0">
                        <a:ln>
                          <a:noFill/>
                        </a:ln>
                        <a:solidFill>
                          <a:schemeClr val="tx1">
                            <a:lumMod val="95000"/>
                            <a:lumOff val="5000"/>
                          </a:schemeClr>
                        </a:solidFill>
                        <a:effectLst/>
                        <a:latin typeface="+mn-ea"/>
                        <a:ea typeface="+mn-ea"/>
                      </a:endParaRPr>
                    </a:p>
                    <a:p>
                      <a:pPr marL="0" marR="0" lvl="0" indent="0" algn="l" defTabSz="914400" rtl="0" eaLnBrk="0" fontAlgn="t" latinLnBrk="0" hangingPunct="0">
                        <a:lnSpc>
                          <a:spcPct val="100000"/>
                        </a:lnSpc>
                        <a:spcBef>
                          <a:spcPct val="0"/>
                        </a:spcBef>
                        <a:spcAft>
                          <a:spcPct val="0"/>
                        </a:spcAft>
                        <a:buClrTx/>
                        <a:buSzTx/>
                        <a:buFontTx/>
                        <a:buChar char="•"/>
                        <a:tabLst/>
                      </a:pPr>
                      <a:r>
                        <a:rPr kumimoji="1" lang="zh-CN" altLang="en-US" sz="1200" b="0" i="0" u="none" strike="noStrike" cap="none" normalizeH="0" baseline="0" dirty="0">
                          <a:ln>
                            <a:noFill/>
                          </a:ln>
                          <a:solidFill>
                            <a:schemeClr val="tx1">
                              <a:lumMod val="95000"/>
                              <a:lumOff val="5000"/>
                            </a:schemeClr>
                          </a:solidFill>
                          <a:effectLst/>
                          <a:latin typeface="+mn-ea"/>
                          <a:ea typeface="+mn-ea"/>
                        </a:rPr>
                        <a:t>身份凭证为公钥数字证书； </a:t>
                      </a:r>
                    </a:p>
                    <a:p>
                      <a:pPr marL="0" marR="0" lvl="0" indent="0" algn="l" defTabSz="914400" rtl="0" eaLnBrk="0" fontAlgn="t" latinLnBrk="0" hangingPunct="0">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无线用户与无线接入点地位对等，实现无线接入点的接入控制； </a:t>
                      </a:r>
                    </a:p>
                    <a:p>
                      <a:pPr marL="0" marR="0" lvl="0" indent="0" algn="l" defTabSz="914400" rtl="0" eaLnBrk="0" fontAlgn="t" latinLnBrk="0" hangingPunct="0">
                        <a:lnSpc>
                          <a:spcPct val="100000"/>
                        </a:lnSpc>
                        <a:spcBef>
                          <a:spcPct val="0"/>
                        </a:spcBef>
                        <a:spcAft>
                          <a:spcPct val="0"/>
                        </a:spcAft>
                        <a:buClrTx/>
                        <a:buSzTx/>
                        <a:buFontTx/>
                        <a:buChar char="•"/>
                        <a:tabLst/>
                      </a:pPr>
                      <a:r>
                        <a:rPr kumimoji="1" lang="zh-CN" altLang="en-US" sz="1200" b="0" i="0" u="none" strike="noStrike" cap="none" normalizeH="0" baseline="0" dirty="0">
                          <a:ln>
                            <a:noFill/>
                          </a:ln>
                          <a:solidFill>
                            <a:schemeClr val="tx1">
                              <a:lumMod val="95000"/>
                              <a:lumOff val="5000"/>
                            </a:schemeClr>
                          </a:solidFill>
                          <a:effectLst/>
                          <a:latin typeface="+mn-ea"/>
                          <a:ea typeface="+mn-ea"/>
                        </a:rPr>
                        <a:t>客户端支持多证书，方便用户多处使用 </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200" b="0" i="0" u="none" strike="noStrike" cap="none" normalizeH="0" baseline="0">
                        <a:ln>
                          <a:noFill/>
                        </a:ln>
                        <a:solidFill>
                          <a:schemeClr val="tx1">
                            <a:lumMod val="95000"/>
                            <a:lumOff val="5000"/>
                          </a:schemeClr>
                        </a:solidFill>
                        <a:effectLst/>
                        <a:latin typeface="+mn-ea"/>
                        <a:ea typeface="+mn-ea"/>
                      </a:endParaRPr>
                    </a:p>
                    <a:p>
                      <a:pPr marL="0" marR="0" lvl="0" indent="0" algn="l" defTabSz="914400" rtl="0" eaLnBrk="0" fontAlgn="t" latinLnBrk="0" hangingPunct="0">
                        <a:lnSpc>
                          <a:spcPct val="100000"/>
                        </a:lnSpc>
                        <a:spcBef>
                          <a:spcPct val="0"/>
                        </a:spcBef>
                        <a:spcAft>
                          <a:spcPct val="0"/>
                        </a:spcAft>
                        <a:buClrTx/>
                        <a:buSzTx/>
                        <a:buFontTx/>
                        <a:buChar char="•"/>
                        <a:tabLst/>
                      </a:pPr>
                      <a:r>
                        <a:rPr kumimoji="1" lang="zh-CN" altLang="en-US" sz="1200" b="0" i="0" u="none" strike="noStrike" cap="none" normalizeH="0" baseline="0">
                          <a:ln>
                            <a:noFill/>
                          </a:ln>
                          <a:solidFill>
                            <a:schemeClr val="tx1">
                              <a:lumMod val="95000"/>
                              <a:lumOff val="5000"/>
                            </a:schemeClr>
                          </a:solidFill>
                          <a:effectLst/>
                          <a:latin typeface="+mn-ea"/>
                          <a:ea typeface="+mn-ea"/>
                        </a:rPr>
                        <a:t>用户身份通常为用户名和口令； </a:t>
                      </a:r>
                    </a:p>
                    <a:p>
                      <a:pPr marL="0" marR="0" lvl="0" indent="0" algn="l" defTabSz="914400" rtl="0" eaLnBrk="0" fontAlgn="t" latinLnBrk="0" hangingPunct="0">
                        <a:lnSpc>
                          <a:spcPct val="100000"/>
                        </a:lnSpc>
                        <a:spcBef>
                          <a:spcPct val="0"/>
                        </a:spcBef>
                        <a:spcAft>
                          <a:spcPct val="0"/>
                        </a:spcAft>
                        <a:buClrTx/>
                        <a:buSzTx/>
                        <a:buFontTx/>
                        <a:buChar char="•"/>
                        <a:tabLst/>
                      </a:pPr>
                      <a:r>
                        <a:rPr kumimoji="1" lang="en-US" altLang="zh-CN" sz="1200" b="0" i="0" u="none" strike="noStrike" cap="none" normalizeH="0" baseline="0">
                          <a:ln>
                            <a:noFill/>
                          </a:ln>
                          <a:solidFill>
                            <a:schemeClr val="tx1">
                              <a:lumMod val="95000"/>
                              <a:lumOff val="5000"/>
                            </a:schemeClr>
                          </a:solidFill>
                          <a:effectLst/>
                          <a:latin typeface="+mn-ea"/>
                          <a:ea typeface="+mn-ea"/>
                        </a:rPr>
                        <a:t>AP</a:t>
                      </a:r>
                      <a:r>
                        <a:rPr kumimoji="1" lang="zh-CN" altLang="en-US" sz="1200" b="0" i="0" u="none" strike="noStrike" cap="none" normalizeH="0" baseline="0">
                          <a:ln>
                            <a:noFill/>
                          </a:ln>
                          <a:solidFill>
                            <a:schemeClr val="tx1">
                              <a:lumMod val="95000"/>
                              <a:lumOff val="5000"/>
                            </a:schemeClr>
                          </a:solidFill>
                          <a:effectLst/>
                          <a:latin typeface="+mn-ea"/>
                          <a:ea typeface="+mn-ea"/>
                        </a:rPr>
                        <a:t>后端的</a:t>
                      </a:r>
                      <a:r>
                        <a:rPr kumimoji="1" lang="en-US" altLang="zh-CN" sz="1200" b="0" i="0" u="none" strike="noStrike" cap="none" normalizeH="0" baseline="0">
                          <a:ln>
                            <a:noFill/>
                          </a:ln>
                          <a:solidFill>
                            <a:schemeClr val="tx1">
                              <a:lumMod val="95000"/>
                              <a:lumOff val="5000"/>
                            </a:schemeClr>
                          </a:solidFill>
                          <a:effectLst/>
                          <a:latin typeface="+mn-ea"/>
                          <a:ea typeface="+mn-ea"/>
                        </a:rPr>
                        <a:t>Radius</a:t>
                      </a:r>
                      <a:r>
                        <a:rPr kumimoji="1" lang="zh-CN" altLang="en-US" sz="1200" b="0" i="0" u="none" strike="noStrike" cap="none" normalizeH="0" baseline="0">
                          <a:ln>
                            <a:noFill/>
                          </a:ln>
                          <a:solidFill>
                            <a:schemeClr val="tx1">
                              <a:lumMod val="95000"/>
                              <a:lumOff val="5000"/>
                            </a:schemeClr>
                          </a:solidFill>
                          <a:effectLst/>
                          <a:latin typeface="+mn-ea"/>
                          <a:ea typeface="+mn-ea"/>
                        </a:rPr>
                        <a:t>服务器对用户进行认证； </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947">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鉴别对象</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客户机</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用户</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用户</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6475">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密钥管理</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无</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全集中（局域网内统一由</a:t>
                      </a:r>
                      <a:r>
                        <a:rPr kumimoji="1" lang="en-US" altLang="zh-CN" sz="1200" b="0" i="0" u="none" strike="noStrike" cap="none" normalizeH="0" baseline="0">
                          <a:ln>
                            <a:noFill/>
                          </a:ln>
                          <a:solidFill>
                            <a:schemeClr val="tx1">
                              <a:lumMod val="95000"/>
                              <a:lumOff val="5000"/>
                            </a:schemeClr>
                          </a:solidFill>
                          <a:effectLst/>
                          <a:latin typeface="+mn-ea"/>
                          <a:ea typeface="+mn-ea"/>
                        </a:rPr>
                        <a:t>AS</a:t>
                      </a:r>
                      <a:r>
                        <a:rPr kumimoji="1" lang="zh-CN" altLang="en-US" sz="1200" b="0" i="0" u="none" strike="noStrike" cap="none" normalizeH="0" baseline="0">
                          <a:ln>
                            <a:noFill/>
                          </a:ln>
                          <a:solidFill>
                            <a:schemeClr val="tx1">
                              <a:lumMod val="95000"/>
                              <a:lumOff val="5000"/>
                            </a:schemeClr>
                          </a:solidFill>
                          <a:effectLst/>
                          <a:latin typeface="+mn-ea"/>
                          <a:ea typeface="+mn-ea"/>
                        </a:rPr>
                        <a:t>管理）</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200" b="0" i="0" u="none" strike="noStrike" cap="none" normalizeH="0" baseline="0" dirty="0">
                        <a:ln>
                          <a:noFill/>
                        </a:ln>
                        <a:solidFill>
                          <a:schemeClr val="tx1">
                            <a:lumMod val="95000"/>
                            <a:lumOff val="5000"/>
                          </a:schemeClr>
                        </a:solidFill>
                        <a:effectLst/>
                        <a:latin typeface="+mn-ea"/>
                        <a:ea typeface="+mn-ea"/>
                      </a:endParaRPr>
                    </a:p>
                    <a:p>
                      <a:pPr marL="0" marR="0" lvl="0" indent="0" algn="l" defTabSz="914400" rtl="0" eaLnBrk="0" fontAlgn="t" latinLnBrk="0" hangingPunct="0">
                        <a:lnSpc>
                          <a:spcPct val="100000"/>
                        </a:lnSpc>
                        <a:spcBef>
                          <a:spcPct val="0"/>
                        </a:spcBef>
                        <a:spcAft>
                          <a:spcPct val="0"/>
                        </a:spcAft>
                        <a:buClrTx/>
                        <a:buSzTx/>
                        <a:buFontTx/>
                        <a:buChar char="•"/>
                        <a:tabLst/>
                      </a:pPr>
                      <a:r>
                        <a:rPr kumimoji="1" lang="en-US" altLang="zh-CN" sz="1200" b="0" i="0" u="none" strike="noStrike" cap="none" normalizeH="0" baseline="0" dirty="0">
                          <a:ln>
                            <a:noFill/>
                          </a:ln>
                          <a:solidFill>
                            <a:schemeClr val="tx1">
                              <a:lumMod val="95000"/>
                              <a:lumOff val="5000"/>
                            </a:schemeClr>
                          </a:solidFill>
                          <a:effectLst/>
                          <a:latin typeface="+mn-ea"/>
                          <a:ea typeface="+mn-ea"/>
                        </a:rPr>
                        <a:t>AP</a:t>
                      </a:r>
                      <a:r>
                        <a:rPr kumimoji="1" lang="zh-CN" altLang="en-US" sz="1200" b="0" i="0" u="none" strike="noStrike" cap="none" normalizeH="0" baseline="0" dirty="0">
                          <a:ln>
                            <a:noFill/>
                          </a:ln>
                          <a:solidFill>
                            <a:schemeClr val="tx1">
                              <a:lumMod val="95000"/>
                              <a:lumOff val="5000"/>
                            </a:schemeClr>
                          </a:solidFill>
                          <a:effectLst/>
                          <a:latin typeface="+mn-ea"/>
                          <a:ea typeface="+mn-ea"/>
                        </a:rPr>
                        <a:t>和</a:t>
                      </a:r>
                      <a:r>
                        <a:rPr kumimoji="1" lang="en-US" altLang="zh-CN" sz="1200" b="0" i="0" u="none" strike="noStrike" cap="none" normalizeH="0" baseline="0" dirty="0">
                          <a:ln>
                            <a:noFill/>
                          </a:ln>
                          <a:solidFill>
                            <a:schemeClr val="tx1">
                              <a:lumMod val="95000"/>
                              <a:lumOff val="5000"/>
                            </a:schemeClr>
                          </a:solidFill>
                          <a:effectLst/>
                          <a:latin typeface="+mn-ea"/>
                          <a:ea typeface="+mn-ea"/>
                        </a:rPr>
                        <a:t>Radius</a:t>
                      </a:r>
                      <a:r>
                        <a:rPr kumimoji="1" lang="zh-CN" altLang="en-US" sz="1200" b="0" i="0" u="none" strike="noStrike" cap="none" normalizeH="0" baseline="0" dirty="0">
                          <a:ln>
                            <a:noFill/>
                          </a:ln>
                          <a:solidFill>
                            <a:schemeClr val="tx1">
                              <a:lumMod val="95000"/>
                              <a:lumOff val="5000"/>
                            </a:schemeClr>
                          </a:solidFill>
                          <a:effectLst/>
                          <a:latin typeface="+mn-ea"/>
                          <a:ea typeface="+mn-ea"/>
                        </a:rPr>
                        <a:t>服务器之间需手工设置共享密钥； </a:t>
                      </a:r>
                    </a:p>
                    <a:p>
                      <a:pPr marL="0" marR="0" lvl="0" indent="0" algn="l" defTabSz="914400" rtl="0" eaLnBrk="0" fontAlgn="t" latinLnBrk="0" hangingPunct="0">
                        <a:lnSpc>
                          <a:spcPct val="100000"/>
                        </a:lnSpc>
                        <a:spcBef>
                          <a:spcPct val="0"/>
                        </a:spcBef>
                        <a:spcAft>
                          <a:spcPct val="0"/>
                        </a:spcAft>
                        <a:buClrTx/>
                        <a:buSzTx/>
                        <a:buFontTx/>
                        <a:buChar char="•"/>
                        <a:tabLst/>
                      </a:pPr>
                      <a:r>
                        <a:rPr kumimoji="1" lang="en-US" altLang="zh-CN" sz="1200" b="0" i="0" u="none" strike="noStrike" cap="none" normalizeH="0" baseline="0" dirty="0">
                          <a:ln>
                            <a:noFill/>
                          </a:ln>
                          <a:solidFill>
                            <a:schemeClr val="tx1">
                              <a:lumMod val="95000"/>
                              <a:lumOff val="5000"/>
                            </a:schemeClr>
                          </a:solidFill>
                          <a:effectLst/>
                          <a:latin typeface="+mn-ea"/>
                          <a:ea typeface="+mn-ea"/>
                        </a:rPr>
                        <a:t>AP</a:t>
                      </a:r>
                      <a:r>
                        <a:rPr kumimoji="1" lang="zh-CN" altLang="en-US" sz="1200" b="0" i="0" u="none" strike="noStrike" cap="none" normalizeH="0" baseline="0" dirty="0">
                          <a:ln>
                            <a:noFill/>
                          </a:ln>
                          <a:solidFill>
                            <a:schemeClr val="tx1">
                              <a:lumMod val="95000"/>
                              <a:lumOff val="5000"/>
                            </a:schemeClr>
                          </a:solidFill>
                          <a:effectLst/>
                          <a:latin typeface="+mn-ea"/>
                          <a:ea typeface="+mn-ea"/>
                        </a:rPr>
                        <a:t>和</a:t>
                      </a:r>
                      <a:r>
                        <a:rPr kumimoji="1" lang="en-US" altLang="zh-CN" sz="1200" b="0" i="0" u="none" strike="noStrike" cap="none" normalizeH="0" baseline="0" dirty="0">
                          <a:ln>
                            <a:noFill/>
                          </a:ln>
                          <a:solidFill>
                            <a:schemeClr val="tx1">
                              <a:lumMod val="95000"/>
                              <a:lumOff val="5000"/>
                            </a:schemeClr>
                          </a:solidFill>
                          <a:effectLst/>
                          <a:latin typeface="+mn-ea"/>
                          <a:ea typeface="+mn-ea"/>
                        </a:rPr>
                        <a:t>MT</a:t>
                      </a:r>
                      <a:r>
                        <a:rPr kumimoji="1" lang="zh-CN" altLang="en-US" sz="1200" b="0" i="0" u="none" strike="noStrike" cap="none" normalizeH="0" baseline="0" dirty="0">
                          <a:ln>
                            <a:noFill/>
                          </a:ln>
                          <a:solidFill>
                            <a:schemeClr val="tx1">
                              <a:lumMod val="95000"/>
                              <a:lumOff val="5000"/>
                            </a:schemeClr>
                          </a:solidFill>
                          <a:effectLst/>
                          <a:latin typeface="+mn-ea"/>
                          <a:ea typeface="+mn-ea"/>
                        </a:rPr>
                        <a:t>之间只定义了认证体系结构，不同厂商的具体设计可能不兼容； </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9947">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算法</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lumMod val="95000"/>
                              <a:lumOff val="5000"/>
                            </a:schemeClr>
                          </a:solidFill>
                          <a:effectLst/>
                          <a:latin typeface="+mn-ea"/>
                          <a:ea typeface="+mn-ea"/>
                        </a:rPr>
                        <a:t>64 bit RC4</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lumMod val="95000"/>
                              <a:lumOff val="5000"/>
                            </a:schemeClr>
                          </a:solidFill>
                          <a:effectLst/>
                          <a:latin typeface="+mn-ea"/>
                          <a:ea typeface="+mn-ea"/>
                        </a:rPr>
                        <a:t>192</a:t>
                      </a:r>
                      <a:r>
                        <a:rPr kumimoji="1" lang="zh-CN" altLang="en-US" sz="1200" b="0" i="0" u="none" strike="noStrike" cap="none" normalizeH="0" baseline="0">
                          <a:ln>
                            <a:noFill/>
                          </a:ln>
                          <a:solidFill>
                            <a:schemeClr val="tx1">
                              <a:lumMod val="95000"/>
                              <a:lumOff val="5000"/>
                            </a:schemeClr>
                          </a:solidFill>
                          <a:effectLst/>
                          <a:latin typeface="+mn-ea"/>
                          <a:ea typeface="+mn-ea"/>
                        </a:rPr>
                        <a:t>位椭圆曲线算法（</a:t>
                      </a:r>
                      <a:r>
                        <a:rPr kumimoji="1" lang="en-US" altLang="zh-CN" sz="1200" b="0" i="0" u="none" strike="noStrike" cap="none" normalizeH="0" baseline="0">
                          <a:ln>
                            <a:noFill/>
                          </a:ln>
                          <a:solidFill>
                            <a:schemeClr val="tx1">
                              <a:lumMod val="95000"/>
                              <a:lumOff val="5000"/>
                            </a:schemeClr>
                          </a:solidFill>
                          <a:effectLst/>
                          <a:latin typeface="+mn-ea"/>
                          <a:ea typeface="+mn-ea"/>
                        </a:rPr>
                        <a:t>ECC192</a:t>
                      </a:r>
                      <a:r>
                        <a:rPr kumimoji="1" lang="zh-CN" altLang="en-US" sz="1200" b="0" i="0" u="none" strike="noStrike" cap="none" normalizeH="0" baseline="0">
                          <a:ln>
                            <a:noFill/>
                          </a:ln>
                          <a:solidFill>
                            <a:schemeClr val="tx1">
                              <a:lumMod val="95000"/>
                              <a:lumOff val="5000"/>
                            </a:schemeClr>
                          </a:solidFill>
                          <a:effectLst/>
                          <a:latin typeface="+mn-ea"/>
                          <a:ea typeface="+mn-ea"/>
                        </a:rPr>
                        <a:t>）</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与具体的协议有关</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9947">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安全漏洞</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鉴别易于伪造</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未查明</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用户身份凭证简单，被盗取后可任意使用；</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9947">
                <a:tc rowSpan="2">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lumMod val="95000"/>
                              <a:lumOff val="5000"/>
                            </a:schemeClr>
                          </a:solidFill>
                          <a:effectLst/>
                          <a:latin typeface="+mn-ea"/>
                          <a:ea typeface="+mn-ea"/>
                        </a:rPr>
                        <a:t>加密</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密钥</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静态</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动态</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动态</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9947">
                <a:tc vMerge="1">
                  <a:txBody>
                    <a:bodyPr/>
                    <a:lstStyle/>
                    <a:p>
                      <a:endParaRPr lang="zh-CN"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lumMod val="95000"/>
                              <a:lumOff val="5000"/>
                            </a:schemeClr>
                          </a:solidFill>
                          <a:effectLst/>
                          <a:latin typeface="+mn-ea"/>
                          <a:ea typeface="+mn-ea"/>
                        </a:rPr>
                        <a:t>算法</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lumMod val="95000"/>
                              <a:lumOff val="5000"/>
                            </a:schemeClr>
                          </a:solidFill>
                          <a:effectLst/>
                          <a:latin typeface="+mn-ea"/>
                          <a:ea typeface="+mn-ea"/>
                        </a:rPr>
                        <a:t>64 bit RC4</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lumMod val="95000"/>
                              <a:lumOff val="5000"/>
                            </a:schemeClr>
                          </a:solidFill>
                          <a:effectLst/>
                          <a:latin typeface="+mn-ea"/>
                          <a:ea typeface="+mn-ea"/>
                        </a:rPr>
                        <a:t>128-bit SMS4</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solidFill>
                            <a:schemeClr val="tx1">
                              <a:lumMod val="95000"/>
                              <a:lumOff val="5000"/>
                            </a:schemeClr>
                          </a:solidFill>
                          <a:effectLst/>
                          <a:latin typeface="+mn-ea"/>
                          <a:ea typeface="+mn-ea"/>
                        </a:rPr>
                        <a:t>128 bit AES</a:t>
                      </a:r>
                      <a:r>
                        <a:rPr kumimoji="1" lang="zh-CN" altLang="en-US" sz="1200" b="0" i="0" u="none" strike="noStrike" cap="none" normalizeH="0" baseline="0" dirty="0">
                          <a:ln>
                            <a:noFill/>
                          </a:ln>
                          <a:solidFill>
                            <a:schemeClr val="tx1">
                              <a:lumMod val="95000"/>
                              <a:lumOff val="5000"/>
                            </a:schemeClr>
                          </a:solidFill>
                          <a:effectLst/>
                          <a:latin typeface="+mn-ea"/>
                          <a:ea typeface="+mn-ea"/>
                        </a:rPr>
                        <a:t>和</a:t>
                      </a:r>
                      <a:r>
                        <a:rPr kumimoji="1" lang="en-US" altLang="zh-CN" sz="1200" b="0" i="0" u="none" strike="noStrike" cap="none" normalizeH="0" baseline="0" dirty="0">
                          <a:ln>
                            <a:noFill/>
                          </a:ln>
                          <a:solidFill>
                            <a:schemeClr val="tx1">
                              <a:lumMod val="95000"/>
                              <a:lumOff val="5000"/>
                            </a:schemeClr>
                          </a:solidFill>
                          <a:effectLst/>
                          <a:latin typeface="+mn-ea"/>
                          <a:ea typeface="+mn-ea"/>
                        </a:rPr>
                        <a:t>128 bit RC4</a:t>
                      </a:r>
                    </a:p>
                  </a:txBody>
                  <a:tcPr marL="91447" marR="91447"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893DAC9F-7F11-4A3C-8571-8DE72CB9DA3C}"/>
              </a:ext>
            </a:extLst>
          </p:cNvPr>
          <p:cNvSpPr>
            <a:spLocks noGrp="1"/>
          </p:cNvSpPr>
          <p:nvPr>
            <p:ph type="title"/>
          </p:nvPr>
        </p:nvSpPr>
        <p:spPr/>
        <p:txBody>
          <a:body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4" name="TextBox 49">
            <a:extLst>
              <a:ext uri="{FF2B5EF4-FFF2-40B4-BE49-F238E27FC236}">
                <a16:creationId xmlns:a16="http://schemas.microsoft.com/office/drawing/2014/main" id="{6246ECFF-CF76-4824-864A-4E819E3CDBE1}"/>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b="1" dirty="0" smtClean="0">
                <a:latin typeface="黑体" panose="02010609060101010101" pitchFamily="49" charset="-122"/>
                <a:ea typeface="黑体" panose="02010609060101010101" pitchFamily="49" charset="-122"/>
              </a:rPr>
              <a:t>1.6 </a:t>
            </a:r>
            <a:r>
              <a:rPr lang="en-US" altLang="zh-CN" sz="2600" b="1" dirty="0">
                <a:latin typeface="黑体" panose="02010609060101010101" pitchFamily="49" charset="-122"/>
                <a:ea typeface="黑体" panose="02010609060101010101" pitchFamily="49" charset="-122"/>
              </a:rPr>
              <a:t>WAPI</a:t>
            </a:r>
            <a:endParaRPr lang="zh-CN" altLang="en-US" sz="2600" b="1" dirty="0">
              <a:latin typeface="黑体" panose="02010609060101010101" pitchFamily="49" charset="-122"/>
              <a:ea typeface="黑体" panose="02010609060101010101" pitchFamily="49" charset="-122"/>
            </a:endParaRPr>
          </a:p>
        </p:txBody>
      </p:sp>
      <p:sp>
        <p:nvSpPr>
          <p:cNvPr id="3" name="灯片编号占位符 11">
            <a:extLst>
              <a:ext uri="{FF2B5EF4-FFF2-40B4-BE49-F238E27FC236}">
                <a16:creationId xmlns:a16="http://schemas.microsoft.com/office/drawing/2014/main" id="{1A35D745-730B-4EE5-8835-104EFE01ABEE}"/>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45AD5-962C-418F-9143-28EBDDE3FDEB}"/>
              </a:ext>
            </a:extLst>
          </p:cNvPr>
          <p:cNvSpPr>
            <a:spLocks noGrp="1"/>
          </p:cNvSpPr>
          <p:nvPr>
            <p:ph type="title"/>
          </p:nvPr>
        </p:nvSpPr>
        <p:spPr/>
        <p:txBody>
          <a:body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187395" name="Text Box 5">
            <a:extLst>
              <a:ext uri="{FF2B5EF4-FFF2-40B4-BE49-F238E27FC236}">
                <a16:creationId xmlns:a16="http://schemas.microsoft.com/office/drawing/2014/main" id="{4826C6DD-7E21-4C5C-9C19-2146F301A71F}"/>
              </a:ext>
            </a:extLst>
          </p:cNvPr>
          <p:cNvSpPr txBox="1">
            <a:spLocks noChangeArrowheads="1"/>
          </p:cNvSpPr>
          <p:nvPr/>
        </p:nvSpPr>
        <p:spPr bwMode="auto">
          <a:xfrm>
            <a:off x="1752513" y="1604570"/>
            <a:ext cx="5545311" cy="426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800100" lvl="1" indent="-342900">
              <a:lnSpc>
                <a:spcPct val="150000"/>
              </a:lnSpc>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无线网安全与有线网安全的区别</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WLAN</a:t>
            </a:r>
            <a:r>
              <a:rPr lang="zh-CN" altLang="en-US" sz="2400" b="1" dirty="0">
                <a:latin typeface="宋体" panose="02010600030101010101" pitchFamily="2" charset="-122"/>
                <a:ea typeface="宋体" panose="02010600030101010101" pitchFamily="2" charset="-122"/>
              </a:rPr>
              <a:t>拓扑结构</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WLAN</a:t>
            </a:r>
            <a:r>
              <a:rPr lang="zh-CN" altLang="en-US" sz="2400" b="1" dirty="0">
                <a:latin typeface="宋体" panose="02010600030101010101" pitchFamily="2" charset="-122"/>
                <a:ea typeface="宋体" panose="02010600030101010101" pitchFamily="2" charset="-122"/>
              </a:rPr>
              <a:t>的安全威胁</a:t>
            </a:r>
            <a:endParaRPr lang="en-US" altLang="zh-CN" sz="24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WEP</a:t>
            </a:r>
          </a:p>
          <a:p>
            <a:pPr marL="800100" lvl="1" indent="-342900">
              <a:lnSpc>
                <a:spcPct val="150000"/>
              </a:lnSpc>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WPA</a:t>
            </a:r>
          </a:p>
          <a:p>
            <a:pPr marL="1485900" lvl="2" indent="-342900">
              <a:lnSpc>
                <a:spcPct val="150000"/>
              </a:lnSpc>
              <a:spcBef>
                <a:spcPct val="0"/>
              </a:spcBef>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加密算法和认证算法</a:t>
            </a:r>
            <a:endParaRPr lang="en-US" altLang="zh-CN" sz="2000" b="1" dirty="0">
              <a:latin typeface="宋体" panose="02010600030101010101" pitchFamily="2" charset="-122"/>
              <a:ea typeface="宋体" panose="02010600030101010101" pitchFamily="2" charset="-122"/>
            </a:endParaRPr>
          </a:p>
          <a:p>
            <a:pPr marL="800100" lvl="1" indent="-342900">
              <a:lnSpc>
                <a:spcPct val="150000"/>
              </a:lnSpc>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WAPI</a:t>
            </a:r>
          </a:p>
          <a:p>
            <a:pPr marL="1485900" lvl="2" indent="-342900">
              <a:lnSpc>
                <a:spcPct val="150000"/>
              </a:lnSpc>
              <a:spcBef>
                <a:spcPct val="0"/>
              </a:spcBef>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和</a:t>
            </a:r>
            <a:r>
              <a:rPr lang="en-US" altLang="zh-CN" sz="2000" b="1" dirty="0">
                <a:latin typeface="宋体" panose="02010600030101010101" pitchFamily="2" charset="-122"/>
                <a:ea typeface="宋体" panose="02010600030101010101" pitchFamily="2" charset="-122"/>
              </a:rPr>
              <a:t>WEP</a:t>
            </a:r>
            <a:r>
              <a:rPr lang="zh-CN" altLang="en-US" sz="2000" b="1" dirty="0">
                <a:latin typeface="宋体" panose="02010600030101010101" pitchFamily="2" charset="-122"/>
                <a:ea typeface="宋体" panose="02010600030101010101" pitchFamily="2" charset="-122"/>
              </a:rPr>
              <a:t>的对比</a:t>
            </a:r>
            <a:endParaRPr lang="en-US" altLang="zh-CN" sz="2000" b="1" dirty="0">
              <a:latin typeface="宋体" panose="02010600030101010101" pitchFamily="2" charset="-122"/>
              <a:ea typeface="宋体" panose="02010600030101010101" pitchFamily="2" charset="-122"/>
            </a:endParaRPr>
          </a:p>
        </p:txBody>
      </p:sp>
      <p:sp>
        <p:nvSpPr>
          <p:cNvPr id="187396" name="TextBox 49">
            <a:extLst>
              <a:ext uri="{FF2B5EF4-FFF2-40B4-BE49-F238E27FC236}">
                <a16:creationId xmlns:a16="http://schemas.microsoft.com/office/drawing/2014/main" id="{1DAE8B55-A686-4E55-975E-AB2ADC1EE657}"/>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b="1" dirty="0">
                <a:latin typeface="黑体" panose="02010609060101010101" pitchFamily="49" charset="-122"/>
                <a:ea typeface="黑体" panose="02010609060101010101" pitchFamily="49" charset="-122"/>
              </a:rPr>
              <a:t>1.8 </a:t>
            </a:r>
            <a:r>
              <a:rPr lang="zh-CN" altLang="en-US" sz="2600" b="1" dirty="0">
                <a:latin typeface="黑体" panose="02010609060101010101" pitchFamily="49" charset="-122"/>
                <a:ea typeface="黑体" panose="02010609060101010101" pitchFamily="49" charset="-122"/>
              </a:rPr>
              <a:t>本章复习重点</a:t>
            </a:r>
          </a:p>
        </p:txBody>
      </p:sp>
      <p:sp>
        <p:nvSpPr>
          <p:cNvPr id="4" name="灯片编号占位符 11">
            <a:extLst>
              <a:ext uri="{FF2B5EF4-FFF2-40B4-BE49-F238E27FC236}">
                <a16:creationId xmlns:a16="http://schemas.microsoft.com/office/drawing/2014/main" id="{47956B8B-570A-4637-8FA9-547C16160B9C}"/>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6652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23</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3213"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247783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3.1</a:t>
            </a:r>
            <a:r>
              <a:rPr lang="zh-CN" altLang="en-US" sz="3600" dirty="0">
                <a:latin typeface="黑体" panose="02010609060101010101" pitchFamily="49" charset="-122"/>
                <a:ea typeface="黑体" panose="02010609060101010101" pitchFamily="49" charset="-122"/>
              </a:rPr>
              <a:t>无线传感器网络概述</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2.1 </a:t>
            </a:r>
            <a:r>
              <a:rPr lang="zh-CN" altLang="en-US" sz="2400" b="1" dirty="0">
                <a:latin typeface="黑体" panose="02010609060101010101" pitchFamily="49" charset="-122"/>
                <a:ea typeface="黑体" panose="02010609060101010101" pitchFamily="49" charset="-122"/>
              </a:rPr>
              <a:t>无线传感器网络介绍</a:t>
            </a:r>
            <a:endParaRPr lang="zh-CN" altLang="en-US" sz="2400" b="1" dirty="0">
              <a:latin typeface="黑体" panose="02010609060101010101" pitchFamily="49" charset="-122"/>
              <a:ea typeface="黑体" panose="02010609060101010101" pitchFamily="49" charset="-122"/>
            </a:endParaRPr>
          </a:p>
        </p:txBody>
      </p:sp>
      <p:sp>
        <p:nvSpPr>
          <p:cNvPr id="6" name="矩形 3"/>
          <p:cNvSpPr>
            <a:spLocks noChangeArrowheads="1"/>
          </p:cNvSpPr>
          <p:nvPr/>
        </p:nvSpPr>
        <p:spPr bwMode="auto">
          <a:xfrm>
            <a:off x="611560" y="2348880"/>
            <a:ext cx="828092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nSpc>
                <a:spcPct val="150000"/>
              </a:lnSpc>
              <a:buFont typeface="Wingdings" panose="05000000000000000000" pitchFamily="2" charset="2"/>
              <a:buChar char="u"/>
              <a:defRPr/>
            </a:pPr>
            <a:r>
              <a:rPr lang="zh-CN" altLang="en-US" sz="2400" b="1" dirty="0">
                <a:latin typeface="黑体" panose="02010609060101010101" pitchFamily="49" charset="-122"/>
                <a:ea typeface="黑体" panose="02010609060101010101" pitchFamily="49" charset="-122"/>
              </a:rPr>
              <a:t>传感器节点（</a:t>
            </a:r>
            <a:r>
              <a:rPr lang="en-US" altLang="zh-CN" sz="2400" dirty="0"/>
              <a:t>WSN</a:t>
            </a:r>
            <a:r>
              <a:rPr lang="zh-CN" altLang="en-US" sz="2400" dirty="0"/>
              <a:t>节点）是一个微型化的嵌入式系统，它构成无线传感网的基础层支持平台。</a:t>
            </a:r>
            <a:endParaRPr lang="en-US" altLang="zh-CN" sz="2400" dirty="0"/>
          </a:p>
          <a:p>
            <a:pPr lvl="1">
              <a:lnSpc>
                <a:spcPct val="150000"/>
              </a:lnSpc>
              <a:buFont typeface="Wingdings" panose="05000000000000000000" pitchFamily="2" charset="2"/>
              <a:buChar char="u"/>
              <a:defRPr/>
            </a:pPr>
            <a:r>
              <a:rPr lang="zh-CN" altLang="en-US" sz="2400" dirty="0"/>
              <a:t>节点通过自组织方式，感知、收集、处理区域信息，并通过</a:t>
            </a:r>
            <a:r>
              <a:rPr lang="zh-CN" altLang="en-US" sz="2400" dirty="0">
                <a:solidFill>
                  <a:srgbClr val="0070C0"/>
                </a:solidFill>
              </a:rPr>
              <a:t>多跳方式</a:t>
            </a:r>
            <a:r>
              <a:rPr lang="zh-CN" altLang="en-US" sz="2400" dirty="0"/>
              <a:t>将整个区域信息</a:t>
            </a:r>
            <a:r>
              <a:rPr lang="zh-CN" altLang="en-US" sz="2400" dirty="0">
                <a:solidFill>
                  <a:srgbClr val="0070C0"/>
                </a:solidFill>
              </a:rPr>
              <a:t>传送给基站或汇聚节点</a:t>
            </a:r>
            <a:r>
              <a:rPr lang="zh-CN" altLang="en-US" sz="2400" dirty="0"/>
              <a:t>。</a:t>
            </a:r>
            <a:endParaRPr lang="en-US" altLang="zh-CN" sz="2400" dirty="0"/>
          </a:p>
          <a:p>
            <a:pPr lvl="1">
              <a:lnSpc>
                <a:spcPct val="150000"/>
              </a:lnSpc>
              <a:buFont typeface="Wingdings" panose="05000000000000000000" pitchFamily="2" charset="2"/>
              <a:buChar char="u"/>
              <a:defRPr/>
            </a:pPr>
            <a:r>
              <a:rPr lang="zh-CN" altLang="en-US" sz="2400" dirty="0"/>
              <a:t>由</a:t>
            </a:r>
            <a:r>
              <a:rPr lang="zh-CN" altLang="en-US" sz="2400" b="1" dirty="0">
                <a:solidFill>
                  <a:srgbClr val="FF0000"/>
                </a:solidFill>
              </a:rPr>
              <a:t>感知模块、处理模块、通信模块、能源供给模块</a:t>
            </a:r>
            <a:r>
              <a:rPr lang="zh-CN" altLang="en-US" sz="2400" dirty="0"/>
              <a:t>四部分组成。 </a:t>
            </a:r>
          </a:p>
        </p:txBody>
      </p:sp>
      <p:sp>
        <p:nvSpPr>
          <p:cNvPr id="2" name="灯片编号占位符 11">
            <a:extLst>
              <a:ext uri="{FF2B5EF4-FFF2-40B4-BE49-F238E27FC236}">
                <a16:creationId xmlns:a16="http://schemas.microsoft.com/office/drawing/2014/main" id="{46F1F86D-3BA1-431A-A1FD-ECA0B5667C2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77133982"/>
      </p:ext>
    </p:extLst>
  </p:cSld>
  <p:clrMapOvr>
    <a:masterClrMapping/>
  </p:clrMapOvr>
  <p:transition advTm="1678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dirty="0">
                <a:latin typeface="+mj-ea"/>
                <a:ea typeface="+mj-ea"/>
              </a:rPr>
              <a:t>2. </a:t>
            </a:r>
            <a:r>
              <a:rPr lang="zh-CN" altLang="en-US" dirty="0">
                <a:latin typeface="+mj-ea"/>
                <a:ea typeface="+mj-ea"/>
              </a:rPr>
              <a:t>无线传感器网络</a:t>
            </a: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2.1 </a:t>
            </a:r>
            <a:r>
              <a:rPr lang="zh-CN" altLang="en-US" sz="2400" b="1" dirty="0">
                <a:latin typeface="黑体" panose="02010609060101010101" pitchFamily="49" charset="-122"/>
                <a:ea typeface="黑体" panose="02010609060101010101" pitchFamily="49" charset="-122"/>
              </a:rPr>
              <a:t>无线传感器网络介绍</a:t>
            </a:r>
          </a:p>
        </p:txBody>
      </p:sp>
      <p:sp>
        <p:nvSpPr>
          <p:cNvPr id="6" name="矩形 3"/>
          <p:cNvSpPr>
            <a:spLocks noChangeArrowheads="1"/>
          </p:cNvSpPr>
          <p:nvPr/>
        </p:nvSpPr>
        <p:spPr bwMode="auto">
          <a:xfrm>
            <a:off x="827584" y="2420888"/>
            <a:ext cx="748883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574675"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006475"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400" dirty="0"/>
              <a:t>无线传感器网络通常由大量具有感知、计算及无线通信能力的微小节点组成，其目的是监视环境而非通信。</a:t>
            </a:r>
            <a:endParaRPr lang="en-US" altLang="zh-CN" sz="2400" dirty="0"/>
          </a:p>
          <a:p>
            <a:pPr marL="231775" lvl="1" indent="0">
              <a:defRPr/>
            </a:pPr>
            <a:endParaRPr lang="zh-CN" altLang="en-US" sz="2400" dirty="0"/>
          </a:p>
          <a:p>
            <a:pPr lvl="1">
              <a:buFont typeface="Wingdings" panose="05000000000000000000" pitchFamily="2" charset="2"/>
              <a:buChar char="u"/>
              <a:defRPr/>
            </a:pPr>
            <a:r>
              <a:rPr lang="zh-CN" altLang="en-US" sz="2400" dirty="0"/>
              <a:t>传感器节点部署在要监视的区域中，采集指定的环境参数，并将数据发送到汇聚节点供分析。</a:t>
            </a:r>
          </a:p>
        </p:txBody>
      </p:sp>
      <p:sp>
        <p:nvSpPr>
          <p:cNvPr id="2" name="灯片编号占位符 11">
            <a:extLst>
              <a:ext uri="{FF2B5EF4-FFF2-40B4-BE49-F238E27FC236}">
                <a16:creationId xmlns:a16="http://schemas.microsoft.com/office/drawing/2014/main" id="{E3508BE5-384E-41C3-8C2A-B302155EE3C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638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2.2.1 </a:t>
            </a:r>
            <a:r>
              <a:rPr lang="zh-CN" altLang="en-US" sz="2400" b="1" dirty="0">
                <a:latin typeface="黑体" panose="02010609060101010101" pitchFamily="49" charset="-122"/>
                <a:ea typeface="黑体" panose="02010609060101010101" pitchFamily="49" charset="-122"/>
              </a:rPr>
              <a:t>无线传感器网络路由协议概述</a:t>
            </a:r>
          </a:p>
        </p:txBody>
      </p:sp>
      <p:sp>
        <p:nvSpPr>
          <p:cNvPr id="16389" name="文本框 1"/>
          <p:cNvSpPr txBox="1">
            <a:spLocks noChangeArrowheads="1"/>
          </p:cNvSpPr>
          <p:nvPr/>
        </p:nvSpPr>
        <p:spPr bwMode="auto">
          <a:xfrm>
            <a:off x="468313" y="1844675"/>
            <a:ext cx="8351837"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 无线传感网络中路由协议的主要任务是建立从源节点到汇聚节点的路由，并可靠地传输数据。作为无线传感器网络中数据的指挥者，路由协议主要有以下两个方面的功能：</a:t>
            </a:r>
          </a:p>
          <a:p>
            <a:pPr>
              <a:spcBef>
                <a:spcPct val="0"/>
              </a:spcBef>
              <a:buFontTx/>
              <a:buNone/>
            </a:pPr>
            <a:endParaRPr lang="zh-CN" altLang="en-US" sz="2400" dirty="0">
              <a:latin typeface="Arial" panose="020B0604020202020204" pitchFamily="34" charset="0"/>
              <a:ea typeface="宋体" panose="02010600030101010101" pitchFamily="2" charset="-122"/>
            </a:endParaRPr>
          </a:p>
          <a:p>
            <a:pPr lvl="3">
              <a:spcBef>
                <a:spcPct val="0"/>
              </a:spcBef>
              <a:buFont typeface="Wingdings" panose="05000000000000000000" pitchFamily="2" charset="2"/>
              <a:buChar char="l"/>
            </a:pPr>
            <a:r>
              <a:rPr lang="en-US" altLang="zh-CN" sz="2200" dirty="0">
                <a:solidFill>
                  <a:srgbClr val="FF0000"/>
                </a:solidFill>
                <a:latin typeface="Arial" panose="020B0604020202020204" pitchFamily="34" charset="0"/>
                <a:ea typeface="宋体" panose="02010600030101010101" pitchFamily="2" charset="-122"/>
              </a:rPr>
              <a:t>1</a:t>
            </a:r>
            <a:r>
              <a:rPr lang="zh-CN" altLang="en-US" sz="2200" dirty="0">
                <a:solidFill>
                  <a:srgbClr val="FF0000"/>
                </a:solidFill>
                <a:latin typeface="Arial" panose="020B0604020202020204" pitchFamily="34" charset="0"/>
                <a:ea typeface="宋体" panose="02010600030101010101" pitchFamily="2" charset="-122"/>
              </a:rPr>
              <a:t>、建立源节点到目的节点的优化路径。</a:t>
            </a:r>
          </a:p>
          <a:p>
            <a:pPr lvl="3">
              <a:spcBef>
                <a:spcPct val="0"/>
              </a:spcBef>
              <a:buFont typeface="Wingdings" panose="05000000000000000000" pitchFamily="2" charset="2"/>
              <a:buChar char="l"/>
            </a:pPr>
            <a:r>
              <a:rPr lang="en-US" altLang="zh-CN" sz="2200" dirty="0">
                <a:solidFill>
                  <a:srgbClr val="FF0000"/>
                </a:solidFill>
                <a:latin typeface="Arial" panose="020B0604020202020204" pitchFamily="34" charset="0"/>
                <a:ea typeface="宋体" panose="02010600030101010101" pitchFamily="2" charset="-122"/>
              </a:rPr>
              <a:t>2</a:t>
            </a:r>
            <a:r>
              <a:rPr lang="zh-CN" altLang="en-US" sz="2200" dirty="0">
                <a:solidFill>
                  <a:srgbClr val="FF0000"/>
                </a:solidFill>
                <a:latin typeface="Arial" panose="020B0604020202020204" pitchFamily="34" charset="0"/>
                <a:ea typeface="宋体" panose="02010600030101010101" pitchFamily="2" charset="-122"/>
              </a:rPr>
              <a:t>、将数据分组沿着优化路径正确转发</a:t>
            </a:r>
            <a:r>
              <a:rPr lang="zh-CN" altLang="en-US" dirty="0">
                <a:solidFill>
                  <a:srgbClr val="FF0000"/>
                </a:solidFill>
                <a:latin typeface="Arial" panose="020B0604020202020204" pitchFamily="34" charset="0"/>
                <a:ea typeface="宋体" panose="02010600030101010101" pitchFamily="2" charset="-122"/>
              </a:rPr>
              <a:t>。</a:t>
            </a:r>
          </a:p>
          <a:p>
            <a:pPr>
              <a:spcBef>
                <a:spcPct val="0"/>
              </a:spcBef>
              <a:buFontTx/>
              <a:buNone/>
            </a:pPr>
            <a:endParaRPr lang="zh-CN" altLang="en-US" sz="24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与有线网络和蜂窝式无线网络不同，</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中没有基础设施和全网统一的控制中心。在这种无中心的环境下，路由可以看成分布式地获取网络拓扑信息，以一定准则计算路由并对路径进行维护的过程。</a:t>
            </a:r>
          </a:p>
        </p:txBody>
      </p:sp>
      <p:sp>
        <p:nvSpPr>
          <p:cNvPr id="2" name="灯片编号占位符 11">
            <a:extLst>
              <a:ext uri="{FF2B5EF4-FFF2-40B4-BE49-F238E27FC236}">
                <a16:creationId xmlns:a16="http://schemas.microsoft.com/office/drawing/2014/main" id="{E56AFF40-A88F-486C-9701-D1C857A37E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26</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4674E718-F240-4D6D-B8AD-BEAE3AB41B7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cSld>
  <p:clrMapOvr>
    <a:masterClrMapping/>
  </p:clrMapOvr>
  <p:transition advTm="1678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2.2.2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888764" y="2708920"/>
            <a:ext cx="72728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在无线传感器网络中</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大量的传感器节点密集地分布在一个区域里</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消息可能需要经过若干节点才能到达目的地</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但由于传感器网络的动态性</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没有固定基础结构</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每一个节点都是潜在的路由节点</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更易受到攻击</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主要攻击有以下几种：</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3C2DDFE9-AFFE-45C0-9288-0C6721BAE11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27</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2BEC05FB-721F-4345-A9E8-1E96A09FAF6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2718591821"/>
      </p:ext>
    </p:extLst>
  </p:cSld>
  <p:clrMapOvr>
    <a:masterClrMapping/>
  </p:clrMapOvr>
  <p:transition advTm="1678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2.2.2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115223" y="1753896"/>
            <a:ext cx="8489225"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sinkhole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攻击者的目标是吸引从一个区域来的几乎所有的数据流通过一个已经受到入侵的节点</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使它看起来对周围基于一定路由算法的节点更具有吸引力。通过正式存在的或者是虚假的通往已被入侵节点的高性能路由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攻击者周围的每个节点就很可能会把转发目的地的数据包交给攻击者传输</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并且向各自相邻的节点传播这个颇具吸引力的路由消息</a:t>
            </a:r>
            <a:r>
              <a:rPr lang="en-US" altLang="zh-CN"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Sybil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。在</a:t>
            </a:r>
            <a:r>
              <a:rPr lang="en-US" altLang="zh-CN" sz="2200" dirty="0">
                <a:latin typeface="Arial" panose="020B0604020202020204" pitchFamily="34" charset="0"/>
                <a:ea typeface="宋体" panose="02010600030101010101" pitchFamily="2" charset="-122"/>
              </a:rPr>
              <a:t>Sybil </a:t>
            </a:r>
            <a:r>
              <a:rPr lang="zh-CN" altLang="en-US" sz="2200" dirty="0">
                <a:latin typeface="Arial" panose="020B0604020202020204" pitchFamily="34" charset="0"/>
                <a:ea typeface="宋体" panose="02010600030101010101" pitchFamily="2" charset="-122"/>
              </a:rPr>
              <a:t>攻击中</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一个节点在网络中的其它节点面前具有多个不同的身份。</a:t>
            </a:r>
            <a:r>
              <a:rPr lang="en-US" altLang="zh-CN" sz="2200" dirty="0">
                <a:latin typeface="Arial" panose="020B0604020202020204" pitchFamily="34" charset="0"/>
                <a:ea typeface="宋体" panose="02010600030101010101" pitchFamily="2" charset="-122"/>
              </a:rPr>
              <a:t>Sybil </a:t>
            </a:r>
            <a:r>
              <a:rPr lang="zh-CN" altLang="en-US" sz="2200" dirty="0">
                <a:latin typeface="Arial" panose="020B0604020202020204" pitchFamily="34" charset="0"/>
                <a:ea typeface="宋体" panose="02010600030101010101" pitchFamily="2" charset="-122"/>
              </a:rPr>
              <a:t>攻击能够明显地降低路由方案对于诸如分布式存储、分散和多路径路由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拓扑结构保持的容错能力</a:t>
            </a:r>
            <a:r>
              <a:rPr lang="en-US" altLang="zh-CN" sz="2200" dirty="0">
                <a:latin typeface="Arial" panose="020B0604020202020204" pitchFamily="34" charset="0"/>
                <a:ea typeface="宋体" panose="02010600030101010101" pitchFamily="2" charset="-122"/>
              </a:rPr>
              <a:t>[2]</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92D9076D-E23F-4FFB-9359-1AAFE921F2E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28</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D9A46A-5988-4C28-87E5-10BD7C76C26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2389377629"/>
      </p:ext>
    </p:extLst>
  </p:cSld>
  <p:clrMapOvr>
    <a:masterClrMapping/>
  </p:clrMapOvr>
  <p:transition advTm="1678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2.2.2 </a:t>
            </a:r>
            <a:r>
              <a:rPr lang="zh-CN" altLang="en-US" sz="2400" b="1" dirty="0">
                <a:latin typeface="黑体" panose="02010609060101010101" pitchFamily="49" charset="-122"/>
                <a:ea typeface="黑体" panose="02010609060101010101" pitchFamily="49" charset="-122"/>
              </a:rPr>
              <a:t>路由面临的安全威胁</a:t>
            </a:r>
          </a:p>
        </p:txBody>
      </p:sp>
      <p:sp>
        <p:nvSpPr>
          <p:cNvPr id="71685" name="矩形 2"/>
          <p:cNvSpPr>
            <a:spLocks noChangeArrowheads="1"/>
          </p:cNvSpPr>
          <p:nvPr/>
        </p:nvSpPr>
        <p:spPr bwMode="auto">
          <a:xfrm>
            <a:off x="115223" y="1753896"/>
            <a:ext cx="8489225"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Wormholes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攻击者把通过一个很小延迟链路在部分网络中收到的消息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用隧道传输</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并且在网络的不同部分中重放这些消息。最简单的例子就是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两个节点串通合谋进行攻击。一个恶意节点在基站附近</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另一个相距较远</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这个节点声称自己和基站附近节点可以建立低时延高带宽的链路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以吸引其他节点把其数据包发往这里</a:t>
            </a: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b="1" dirty="0">
                <a:latin typeface="Arial" panose="020B0604020202020204" pitchFamily="34" charset="0"/>
                <a:ea typeface="宋体" panose="02010600030101010101" pitchFamily="2" charset="-122"/>
              </a:rPr>
              <a:t>HELLO Flood </a:t>
            </a:r>
            <a:r>
              <a:rPr lang="zh-CN" altLang="en-US" sz="2200" b="1" dirty="0">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。一些路由协议需要节点不断发送</a:t>
            </a:r>
            <a:r>
              <a:rPr lang="en-US" altLang="zh-CN" sz="2200" dirty="0">
                <a:latin typeface="Arial" panose="020B0604020202020204" pitchFamily="34" charset="0"/>
                <a:ea typeface="宋体" panose="02010600030101010101" pitchFamily="2" charset="-122"/>
              </a:rPr>
              <a:t>Hello </a:t>
            </a:r>
            <a:r>
              <a:rPr lang="zh-CN" altLang="en-US" sz="2200" dirty="0">
                <a:latin typeface="Arial" panose="020B0604020202020204" pitchFamily="34" charset="0"/>
                <a:ea typeface="宋体" panose="02010600030101010101" pitchFamily="2" charset="-122"/>
              </a:rPr>
              <a:t>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以声称自己为邻居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但当一个较强的恶意节点以大功率广播</a:t>
            </a:r>
            <a:r>
              <a:rPr lang="en-US" altLang="zh-CN" sz="2200" dirty="0">
                <a:latin typeface="Arial" panose="020B0604020202020204" pitchFamily="34" charset="0"/>
                <a:ea typeface="宋体" panose="02010600030101010101" pitchFamily="2" charset="-122"/>
              </a:rPr>
              <a:t>HELLO </a:t>
            </a:r>
            <a:r>
              <a:rPr lang="zh-CN" altLang="en-US" sz="2200" dirty="0">
                <a:latin typeface="Arial" panose="020B0604020202020204" pitchFamily="34" charset="0"/>
                <a:ea typeface="宋体" panose="02010600030101010101" pitchFamily="2" charset="-122"/>
              </a:rPr>
              <a:t>包时</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收到此包的节点会认为这个恶意节点是他们的邻居。在以后路由中</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这些节点可能会使用恶意节点的路径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使得网络不能正常运行</a:t>
            </a: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79BB5F04-F2A0-4196-88DE-DAD8B8658BF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29</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424ADA75-A369-4907-810E-E1E73B5D794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2681809205"/>
      </p:ext>
    </p:extLst>
  </p:cSld>
  <p:clrMapOvr>
    <a:masterClrMapping/>
  </p:clrMapOvr>
  <p:transition advTm="1678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1498" y="3178974"/>
              <a:ext cx="33863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26089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2.2.2 </a:t>
            </a:r>
            <a:r>
              <a:rPr lang="zh-CN" altLang="en-US" sz="2400" b="1" dirty="0">
                <a:latin typeface="黑体" panose="02010609060101010101" pitchFamily="49" charset="-122"/>
                <a:ea typeface="黑体" panose="02010609060101010101" pitchFamily="49" charset="-122"/>
              </a:rPr>
              <a:t>路由面临的安全威胁</a:t>
            </a:r>
          </a:p>
        </p:txBody>
      </p:sp>
      <p:sp>
        <p:nvSpPr>
          <p:cNvPr id="2" name="灯片编号占位符 11">
            <a:extLst>
              <a:ext uri="{FF2B5EF4-FFF2-40B4-BE49-F238E27FC236}">
                <a16:creationId xmlns:a16="http://schemas.microsoft.com/office/drawing/2014/main" id="{79BB5F04-F2A0-4196-88DE-DAD8B8658BF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30</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424ADA75-A369-4907-810E-E1E73B5D794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8" name="矩形 2">
            <a:extLst>
              <a:ext uri="{FF2B5EF4-FFF2-40B4-BE49-F238E27FC236}">
                <a16:creationId xmlns:a16="http://schemas.microsoft.com/office/drawing/2014/main" id="{ECE1F24C-00A9-485A-A3A1-267712FAF78F}"/>
              </a:ext>
            </a:extLst>
          </p:cNvPr>
          <p:cNvSpPr>
            <a:spLocks noChangeArrowheads="1"/>
          </p:cNvSpPr>
          <p:nvPr/>
        </p:nvSpPr>
        <p:spPr bwMode="auto">
          <a:xfrm>
            <a:off x="133886" y="2564904"/>
            <a:ext cx="848922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006475" lvl="3"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确认欺骗。</a:t>
            </a:r>
            <a:r>
              <a:rPr lang="zh-CN" altLang="en-US" sz="2200" dirty="0">
                <a:latin typeface="Arial" panose="020B0604020202020204" pitchFamily="34" charset="0"/>
                <a:ea typeface="宋体" panose="02010600030101010101" pitchFamily="2" charset="-122"/>
              </a:rPr>
              <a:t>一些传感器网络路由算法依赖于潜在的或者明确的链路层确认。由于广播媒介的内在性质</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攻击者能够通过偷听通向临近节点的数据包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发送伪造的链路层确认。目标包括使发送者相信一个弱链路是健壮的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或者是相信一个已经失效的节点还是可以使用的。因为沿着弱连接或者失效连接发送的包会发生丢失</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攻击者能够通过引导目标节点利用那些链路传输数据包</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从而有效地使用确认欺骗进行选择性转发攻击。</a:t>
            </a:r>
          </a:p>
        </p:txBody>
      </p:sp>
    </p:spTree>
    <p:extLst>
      <p:ext uri="{BB962C8B-B14F-4D97-AF65-F5344CB8AC3E}">
        <p14:creationId xmlns:p14="http://schemas.microsoft.com/office/powerpoint/2010/main" val="2692459697"/>
      </p:ext>
    </p:extLst>
  </p:cSld>
  <p:clrMapOvr>
    <a:masterClrMapping/>
  </p:clrMapOvr>
  <p:transition advTm="1678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450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50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2.2.3 </a:t>
            </a:r>
            <a:r>
              <a:rPr lang="zh-CN" altLang="en-US" sz="2400" b="1" dirty="0">
                <a:latin typeface="黑体" panose="02010609060101010101" pitchFamily="49" charset="-122"/>
                <a:ea typeface="黑体" panose="02010609060101010101" pitchFamily="49" charset="-122"/>
              </a:rPr>
              <a:t>路由协议的设计规则</a:t>
            </a:r>
          </a:p>
        </p:txBody>
      </p:sp>
      <p:sp>
        <p:nvSpPr>
          <p:cNvPr id="45061" name="矩形 2"/>
          <p:cNvSpPr>
            <a:spLocks noChangeArrowheads="1"/>
          </p:cNvSpPr>
          <p:nvPr/>
        </p:nvSpPr>
        <p:spPr bwMode="auto">
          <a:xfrm>
            <a:off x="323850" y="1844675"/>
            <a:ext cx="8424863"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路由协议的设计应该遵循以下原则：</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为</a:t>
            </a:r>
            <a:r>
              <a:rPr lang="zh-CN" altLang="en-US" sz="2200" b="1" dirty="0">
                <a:solidFill>
                  <a:srgbClr val="FF0000"/>
                </a:solidFill>
                <a:latin typeface="Arial" panose="020B0604020202020204" pitchFamily="34" charset="0"/>
                <a:ea typeface="宋体" panose="02010600030101010101" pitchFamily="2" charset="-122"/>
              </a:rPr>
              <a:t>节能</a:t>
            </a:r>
            <a:r>
              <a:rPr lang="zh-CN" altLang="en-US" sz="2200" dirty="0">
                <a:latin typeface="Arial" panose="020B0604020202020204" pitchFamily="34" charset="0"/>
                <a:ea typeface="宋体" panose="02010600030101010101" pitchFamily="2" charset="-122"/>
              </a:rPr>
              <a:t>起见，路由协议应该尽量简单</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要求满足网络开销低</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需求带宽小</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对路由节点存储信息的影响小的要求。</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路由协议应该具有很好的网络适应性、健壮性和稳定性</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在通常或者不可预知的环境下均能很好的运行</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能快速和准确的适应各种网络环境。</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路由协议的设计要</a:t>
            </a:r>
            <a:r>
              <a:rPr lang="zh-CN" altLang="en-US" sz="2200" b="1" dirty="0">
                <a:solidFill>
                  <a:srgbClr val="FF0000"/>
                </a:solidFill>
                <a:latin typeface="Arial" panose="020B0604020202020204" pitchFamily="34" charset="0"/>
                <a:ea typeface="宋体" panose="02010600030101010101" pitchFamily="2" charset="-122"/>
              </a:rPr>
              <a:t>避免路由环路</a:t>
            </a:r>
            <a:r>
              <a:rPr lang="zh-CN" altLang="en-US" sz="2200" dirty="0">
                <a:latin typeface="Arial" panose="020B0604020202020204" pitchFamily="34" charset="0"/>
                <a:ea typeface="宋体" panose="02010600030101010101" pitchFamily="2" charset="-122"/>
              </a:rPr>
              <a:t>的产生。</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无线传感网络是计算资源和能源有限的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因此其通信协议</a:t>
            </a:r>
            <a:r>
              <a:rPr lang="zh-CN" altLang="en-US" sz="2200" dirty="0">
                <a:solidFill>
                  <a:srgbClr val="FF0000"/>
                </a:solidFill>
                <a:latin typeface="Arial" panose="020B0604020202020204" pitchFamily="34" charset="0"/>
                <a:ea typeface="宋体" panose="02010600030101010101" pitchFamily="2" charset="-122"/>
              </a:rPr>
              <a:t>不可能是通用的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必须针对</a:t>
            </a:r>
            <a:r>
              <a:rPr lang="zh-CN" altLang="en-US" sz="2200" b="1" dirty="0">
                <a:solidFill>
                  <a:srgbClr val="FF0000"/>
                </a:solidFill>
                <a:latin typeface="Arial" panose="020B0604020202020204" pitchFamily="34" charset="0"/>
                <a:ea typeface="宋体" panose="02010600030101010101" pitchFamily="2" charset="-122"/>
              </a:rPr>
              <a:t>具体应用</a:t>
            </a:r>
            <a:r>
              <a:rPr lang="zh-CN" altLang="en-US" sz="2200" dirty="0">
                <a:latin typeface="Arial" panose="020B0604020202020204" pitchFamily="34" charset="0"/>
                <a:ea typeface="宋体" panose="02010600030101010101" pitchFamily="2" charset="-122"/>
              </a:rPr>
              <a:t>的需求进行设计。</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设计路由协议时还要考虑到如何使所设计的路由协议具有</a:t>
            </a:r>
            <a:r>
              <a:rPr lang="zh-CN" altLang="en-US" sz="2200" b="1" dirty="0">
                <a:solidFill>
                  <a:srgbClr val="FF0000"/>
                </a:solidFill>
                <a:latin typeface="Arial" panose="020B0604020202020204" pitchFamily="34" charset="0"/>
                <a:ea typeface="宋体" panose="02010600030101010101" pitchFamily="2" charset="-122"/>
              </a:rPr>
              <a:t>可扩展性</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881D0D67-A43A-414C-99B8-039AD371095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491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491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2.2.4 </a:t>
            </a:r>
            <a:r>
              <a:rPr lang="zh-CN" altLang="en-US" sz="2400" b="1" dirty="0">
                <a:latin typeface="黑体" panose="02010609060101010101" pitchFamily="49" charset="-122"/>
                <a:ea typeface="黑体" panose="02010609060101010101" pitchFamily="49" charset="-122"/>
              </a:rPr>
              <a:t>路由协议的分类</a:t>
            </a:r>
          </a:p>
        </p:txBody>
      </p:sp>
      <p:sp>
        <p:nvSpPr>
          <p:cNvPr id="49157" name="矩形 2"/>
          <p:cNvSpPr>
            <a:spLocks noChangeArrowheads="1"/>
          </p:cNvSpPr>
          <p:nvPr/>
        </p:nvSpPr>
        <p:spPr bwMode="auto">
          <a:xfrm>
            <a:off x="575655" y="1844824"/>
            <a:ext cx="799269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运用多种方法对其分类：</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根据传输过程中采用路径的多少，可分为</a:t>
            </a:r>
            <a:r>
              <a:rPr lang="zh-CN" altLang="en-US" sz="2200" dirty="0">
                <a:solidFill>
                  <a:srgbClr val="FF0000"/>
                </a:solidFill>
                <a:latin typeface="Arial" panose="020B0604020202020204" pitchFamily="34" charset="0"/>
                <a:ea typeface="宋体" panose="02010600030101010101" pitchFamily="2" charset="-122"/>
              </a:rPr>
              <a:t>单路径路由协议和多路径路由协议。</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根据节点在路由过程中是否有层次结构、作用是否有差异。可分为</a:t>
            </a:r>
            <a:r>
              <a:rPr lang="zh-CN" altLang="en-US" sz="2200" dirty="0">
                <a:solidFill>
                  <a:srgbClr val="FF0000"/>
                </a:solidFill>
                <a:latin typeface="Arial" panose="020B0604020202020204" pitchFamily="34" charset="0"/>
                <a:ea typeface="宋体" panose="02010600030101010101" pitchFamily="2" charset="-122"/>
              </a:rPr>
              <a:t>平面路由协议和层次路由协议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根据路由建立时机和数据发送的关系，可分为</a:t>
            </a:r>
            <a:r>
              <a:rPr lang="zh-CN" altLang="en-US" sz="2200" dirty="0">
                <a:solidFill>
                  <a:srgbClr val="FF0000"/>
                </a:solidFill>
                <a:latin typeface="Arial" panose="020B0604020202020204" pitchFamily="34" charset="0"/>
                <a:ea typeface="宋体" panose="02010600030101010101" pitchFamily="2" charset="-122"/>
              </a:rPr>
              <a:t>主动路由协议、按需路由协议和混合路由协议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根据是否以地理位置来标识目的地、路由计算中是否利用地理位置信息，可分为</a:t>
            </a:r>
            <a:r>
              <a:rPr lang="zh-CN" altLang="en-US" sz="2200" dirty="0">
                <a:solidFill>
                  <a:srgbClr val="FF0000"/>
                </a:solidFill>
                <a:latin typeface="Arial" panose="020B0604020202020204" pitchFamily="34" charset="0"/>
                <a:ea typeface="宋体" panose="02010600030101010101" pitchFamily="2" charset="-122"/>
              </a:rPr>
              <a:t>基于位置的路由协议和非基于位置的路由协议。</a:t>
            </a:r>
          </a:p>
        </p:txBody>
      </p:sp>
      <p:sp>
        <p:nvSpPr>
          <p:cNvPr id="2" name="灯片编号占位符 11">
            <a:extLst>
              <a:ext uri="{FF2B5EF4-FFF2-40B4-BE49-F238E27FC236}">
                <a16:creationId xmlns:a16="http://schemas.microsoft.com/office/drawing/2014/main" id="{61BDCAF9-687A-45B2-BDC1-01996C2876A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512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12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2.2.4 </a:t>
            </a:r>
            <a:r>
              <a:rPr lang="zh-CN" altLang="en-US" sz="2400" b="1" dirty="0">
                <a:latin typeface="黑体" panose="02010609060101010101" pitchFamily="49" charset="-122"/>
                <a:ea typeface="黑体" panose="02010609060101010101" pitchFamily="49" charset="-122"/>
              </a:rPr>
              <a:t>路由协议的分类</a:t>
            </a:r>
          </a:p>
        </p:txBody>
      </p:sp>
      <p:sp>
        <p:nvSpPr>
          <p:cNvPr id="51205" name="矩形 2"/>
          <p:cNvSpPr>
            <a:spLocks noChangeArrowheads="1"/>
          </p:cNvSpPr>
          <p:nvPr/>
        </p:nvSpPr>
        <p:spPr bwMode="auto">
          <a:xfrm>
            <a:off x="218281" y="1916832"/>
            <a:ext cx="86137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根据节点是否编址、是否以地址标识目的地，可分为</a:t>
            </a:r>
            <a:r>
              <a:rPr lang="zh-CN" altLang="en-US" sz="2200" dirty="0">
                <a:solidFill>
                  <a:srgbClr val="FF0000"/>
                </a:solidFill>
                <a:latin typeface="Arial" panose="020B0604020202020204" pitchFamily="34" charset="0"/>
                <a:ea typeface="宋体" panose="02010600030101010101" pitchFamily="2" charset="-122"/>
              </a:rPr>
              <a:t>基于地址的路由协议和非基于地址的路由协议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根据路由选择是否考虑</a:t>
            </a:r>
            <a:r>
              <a:rPr lang="en-US" altLang="zh-CN" sz="2200" dirty="0" err="1">
                <a:latin typeface="Arial" panose="020B0604020202020204" pitchFamily="34" charset="0"/>
                <a:ea typeface="宋体" panose="02010600030101010101" pitchFamily="2" charset="-122"/>
              </a:rPr>
              <a:t>QoS</a:t>
            </a:r>
            <a:r>
              <a:rPr lang="zh-CN" altLang="en-US" sz="2200" dirty="0">
                <a:latin typeface="Arial" panose="020B0604020202020204" pitchFamily="34" charset="0"/>
                <a:ea typeface="宋体" panose="02010600030101010101" pitchFamily="2" charset="-122"/>
              </a:rPr>
              <a:t>约束，可分为</a:t>
            </a:r>
            <a:r>
              <a:rPr lang="zh-CN" altLang="en-US" sz="2200" dirty="0">
                <a:solidFill>
                  <a:srgbClr val="FF0000"/>
                </a:solidFill>
                <a:latin typeface="Arial" panose="020B0604020202020204" pitchFamily="34" charset="0"/>
                <a:ea typeface="宋体" panose="02010600030101010101" pitchFamily="2" charset="-122"/>
              </a:rPr>
              <a:t>保证</a:t>
            </a:r>
            <a:r>
              <a:rPr lang="en-US" altLang="zh-CN" sz="2200" dirty="0" err="1">
                <a:solidFill>
                  <a:srgbClr val="FF0000"/>
                </a:solidFill>
                <a:latin typeface="Arial" panose="020B0604020202020204" pitchFamily="34" charset="0"/>
                <a:ea typeface="宋体" panose="02010600030101010101" pitchFamily="2" charset="-122"/>
              </a:rPr>
              <a:t>QoS</a:t>
            </a:r>
            <a:r>
              <a:rPr lang="zh-CN" altLang="en-US" sz="2200" dirty="0">
                <a:solidFill>
                  <a:srgbClr val="FF0000"/>
                </a:solidFill>
                <a:latin typeface="Arial" panose="020B0604020202020204" pitchFamily="34" charset="0"/>
                <a:ea typeface="宋体" panose="02010600030101010101" pitchFamily="2" charset="-122"/>
              </a:rPr>
              <a:t>的路由协议和不保证</a:t>
            </a:r>
            <a:r>
              <a:rPr lang="en-US" altLang="zh-CN" sz="2200" dirty="0" err="1">
                <a:solidFill>
                  <a:srgbClr val="FF0000"/>
                </a:solidFill>
                <a:latin typeface="Arial" panose="020B0604020202020204" pitchFamily="34" charset="0"/>
                <a:ea typeface="宋体" panose="02010600030101010101" pitchFamily="2" charset="-122"/>
              </a:rPr>
              <a:t>QoS</a:t>
            </a:r>
            <a:r>
              <a:rPr lang="zh-CN" altLang="en-US" sz="2200" dirty="0">
                <a:solidFill>
                  <a:srgbClr val="FF0000"/>
                </a:solidFill>
                <a:latin typeface="Arial" panose="020B0604020202020204" pitchFamily="34" charset="0"/>
                <a:ea typeface="宋体" panose="02010600030101010101" pitchFamily="2" charset="-122"/>
              </a:rPr>
              <a:t>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根据数据在传输过程中是否进行融合处理，可分为</a:t>
            </a:r>
            <a:r>
              <a:rPr lang="zh-CN" altLang="en-US" sz="2200" dirty="0">
                <a:solidFill>
                  <a:srgbClr val="FF0000"/>
                </a:solidFill>
                <a:latin typeface="Arial" panose="020B0604020202020204" pitchFamily="34" charset="0"/>
                <a:ea typeface="宋体" panose="02010600030101010101" pitchFamily="2" charset="-122"/>
              </a:rPr>
              <a:t>数据融合的路由协议和非数据融合的路由协议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根据是否以节点的可用能量或传输路径上的能量需求作为选择路由的依据，可分为</a:t>
            </a:r>
            <a:r>
              <a:rPr lang="zh-CN" altLang="en-US" sz="2200" dirty="0">
                <a:solidFill>
                  <a:srgbClr val="FF0000"/>
                </a:solidFill>
                <a:latin typeface="Arial" panose="020B0604020202020204" pitchFamily="34" charset="0"/>
                <a:ea typeface="宋体" panose="02010600030101010101" pitchFamily="2" charset="-122"/>
              </a:rPr>
              <a:t>能量感知路由协议和非能量感知路由协议</a:t>
            </a:r>
            <a:r>
              <a:rPr lang="zh-CN" altLang="en-US" sz="2200" dirty="0">
                <a:latin typeface="Arial" panose="020B0604020202020204" pitchFamily="34" charset="0"/>
                <a:ea typeface="宋体" panose="02010600030101010101" pitchFamily="2" charset="-122"/>
              </a:rPr>
              <a:t>。</a:t>
            </a:r>
          </a:p>
          <a:p>
            <a:pPr lvl="3">
              <a:spcBef>
                <a:spcPct val="0"/>
              </a:spcBef>
              <a:buFont typeface="Wingdings" panose="05000000000000000000" pitchFamily="2" charset="2"/>
              <a:buChar char="n"/>
            </a:pPr>
            <a:r>
              <a:rPr lang="zh-CN" altLang="en-US" sz="2200" dirty="0">
                <a:latin typeface="Arial" panose="020B0604020202020204" pitchFamily="34" charset="0"/>
                <a:ea typeface="宋体" panose="02010600030101010101" pitchFamily="2" charset="-122"/>
              </a:rPr>
              <a:t>根据路由建立是否与查询有关，可分为</a:t>
            </a:r>
            <a:r>
              <a:rPr lang="zh-CN" altLang="en-US" sz="2200" dirty="0">
                <a:solidFill>
                  <a:srgbClr val="FF0000"/>
                </a:solidFill>
                <a:latin typeface="Arial" panose="020B0604020202020204" pitchFamily="34" charset="0"/>
                <a:ea typeface="宋体" panose="02010600030101010101" pitchFamily="2" charset="-122"/>
              </a:rPr>
              <a:t>查询驱动和非查询驱动的路由协议</a:t>
            </a:r>
            <a:r>
              <a:rPr lang="zh-CN" altLang="en-US" sz="2200" dirty="0">
                <a:latin typeface="Arial" panose="020B0604020202020204" pitchFamily="34" charset="0"/>
                <a:ea typeface="宋体" panose="02010600030101010101" pitchFamily="2" charset="-122"/>
              </a:rPr>
              <a:t>。</a:t>
            </a:r>
          </a:p>
        </p:txBody>
      </p:sp>
      <p:sp>
        <p:nvSpPr>
          <p:cNvPr id="2" name="灯片编号占位符 11">
            <a:extLst>
              <a:ext uri="{FF2B5EF4-FFF2-40B4-BE49-F238E27FC236}">
                <a16:creationId xmlns:a16="http://schemas.microsoft.com/office/drawing/2014/main" id="{8069DAF5-9D63-4AE0-AFD3-4229137FC2A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532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32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2.2.5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49157" name="矩形 2"/>
          <p:cNvSpPr>
            <a:spLocks noChangeArrowheads="1"/>
          </p:cNvSpPr>
          <p:nvPr/>
        </p:nvSpPr>
        <p:spPr bwMode="auto">
          <a:xfrm>
            <a:off x="328613" y="2348880"/>
            <a:ext cx="8613775"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平面路由中所有节点具有相同的地位和功能，节点间协同工作完成感知任务。</a:t>
            </a: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优点是结构简单、鲁棒性较好，但缺乏对通信资源的优化管理，对动态网络变化的反应速度较慢。</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比较典型的有：</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①泛洪路由（</a:t>
            </a:r>
            <a:r>
              <a:rPr lang="en-US" altLang="zh-CN" dirty="0">
                <a:latin typeface="Arial" panose="020B0604020202020204" pitchFamily="34" charset="0"/>
                <a:ea typeface="宋体" panose="02010600030101010101" pitchFamily="2" charset="-122"/>
              </a:rPr>
              <a:t>Flooding</a:t>
            </a:r>
            <a:r>
              <a:rPr lang="zh-CN" altLang="en-US" dirty="0">
                <a:latin typeface="Arial" panose="020B0604020202020204" pitchFamily="34" charset="0"/>
                <a:ea typeface="宋体" panose="02010600030101010101" pitchFamily="2" charset="-122"/>
              </a:rPr>
              <a:t>）与闲聊路由（</a:t>
            </a:r>
            <a:r>
              <a:rPr lang="en-US" altLang="zh-CN" dirty="0">
                <a:latin typeface="Arial" panose="020B0604020202020204" pitchFamily="34" charset="0"/>
                <a:ea typeface="宋体" panose="02010600030101010101" pitchFamily="2" charset="-122"/>
              </a:rPr>
              <a:t>Gossiping</a:t>
            </a:r>
            <a:r>
              <a:rPr lang="zh-CN" altLang="en-US" dirty="0">
                <a:latin typeface="Arial" panose="020B0604020202020204" pitchFamily="34" charset="0"/>
                <a:ea typeface="宋体" panose="02010600030101010101" pitchFamily="2" charset="-122"/>
              </a:rPr>
              <a:t>）</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②</a:t>
            </a:r>
            <a:r>
              <a:rPr lang="en-US" altLang="zh-CN" dirty="0">
                <a:latin typeface="Arial" panose="020B0604020202020204" pitchFamily="34" charset="0"/>
                <a:ea typeface="宋体" panose="02010600030101010101" pitchFamily="2" charset="-122"/>
              </a:rPr>
              <a:t>SPIN(Sensor Protocols for Information via Negotiation</a:t>
            </a:r>
            <a:r>
              <a:rPr lang="zh-CN" altLang="en-US" dirty="0">
                <a:latin typeface="Arial" panose="020B0604020202020204" pitchFamily="34" charset="0"/>
                <a:ea typeface="宋体" panose="02010600030101010101" pitchFamily="2" charset="-122"/>
              </a:rPr>
              <a:t>，信息协商的传感器协议</a:t>
            </a:r>
            <a:r>
              <a:rPr lang="en-US" altLang="zh-CN"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CD6C7981-3844-46C5-A12C-198C0824FE4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552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53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2.2.5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1205" name="矩形 2"/>
          <p:cNvSpPr>
            <a:spLocks noChangeArrowheads="1"/>
          </p:cNvSpPr>
          <p:nvPr/>
        </p:nvSpPr>
        <p:spPr bwMode="auto">
          <a:xfrm>
            <a:off x="107950" y="1844675"/>
            <a:ext cx="89281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Flooding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（泛洪）协议和</a:t>
            </a:r>
            <a:r>
              <a:rPr lang="en-US" altLang="zh-CN" sz="2200" dirty="0">
                <a:latin typeface="Arial" panose="020B0604020202020204" pitchFamily="34" charset="0"/>
                <a:ea typeface="宋体" panose="02010600030101010101" pitchFamily="2" charset="-122"/>
              </a:rPr>
              <a:t>Gossiping</a:t>
            </a:r>
            <a:r>
              <a:rPr lang="zh-CN" altLang="en-US" sz="2200" dirty="0">
                <a:latin typeface="Arial" panose="020B0604020202020204" pitchFamily="34" charset="0"/>
                <a:ea typeface="宋体" panose="02010600030101010101" pitchFamily="2" charset="-122"/>
              </a:rPr>
              <a:t>（闲聊）协议是两个经典的传统网络路由协议，可应用到无线传感器网络中。这两个协议不需要维护路由信息，简单易行，但扩展性很差。</a:t>
            </a:r>
          </a:p>
          <a:p>
            <a:pPr marL="1006475" lvl="3"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协议中，节点产生或收到数据后向所有邻居结点广播，数据包直到过期或到达目的地才停止传播。</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例如：某节点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打算发送数据给目的节点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首先要将数据传送给它的一个邻节点，每个邻节点又将其传送给各自所有的邻节点（除去刚刚给它们发送数据的节点</a:t>
            </a: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）。如此继续下去，直到将数据传送到目的节点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为止，或是为该数据所设定的生存期变为零为止</a:t>
            </a:r>
          </a:p>
        </p:txBody>
      </p:sp>
      <p:sp>
        <p:nvSpPr>
          <p:cNvPr id="2" name="灯片编号占位符 11">
            <a:extLst>
              <a:ext uri="{FF2B5EF4-FFF2-40B4-BE49-F238E27FC236}">
                <a16:creationId xmlns:a16="http://schemas.microsoft.com/office/drawing/2014/main" id="{8D85E6C8-EE25-4ECE-B104-2D1229DF6D6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573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734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2.2.5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3253" name="矩形 2"/>
          <p:cNvSpPr>
            <a:spLocks noChangeArrowheads="1"/>
          </p:cNvSpPr>
          <p:nvPr/>
        </p:nvSpPr>
        <p:spPr bwMode="auto">
          <a:xfrm>
            <a:off x="107950" y="1557338"/>
            <a:ext cx="892810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Flooding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该协议具有严重的缺陷如下所示：</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①内爆。节点同时从邻节点收到多份相同数据，如图所示：</a:t>
            </a:r>
            <a:endParaRPr lang="zh-CN" altLang="en-US"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l"/>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spcBef>
                <a:spcPct val="0"/>
              </a:spcBef>
              <a:buFontTx/>
              <a:buNone/>
              <a:defRPr/>
            </a:pPr>
            <a:endParaRPr lang="zh-CN" altLang="en-US" sz="2000" dirty="0">
              <a:latin typeface="Arial" panose="020B0604020202020204" pitchFamily="34" charset="0"/>
              <a:ea typeface="宋体" panose="02010600030101010101" pitchFamily="2" charset="-122"/>
            </a:endParaRPr>
          </a:p>
          <a:p>
            <a:pPr>
              <a:spcBef>
                <a:spcPct val="0"/>
              </a:spcBef>
              <a:buFontTx/>
              <a:buNone/>
              <a:defRPr/>
            </a:pPr>
            <a:r>
              <a:rPr lang="zh-CN" altLang="en-US" sz="2000" dirty="0">
                <a:latin typeface="Arial" panose="020B0604020202020204" pitchFamily="34" charset="0"/>
                <a:ea typeface="宋体" panose="02010600030101010101" pitchFamily="2" charset="-122"/>
              </a:rPr>
              <a:t> </a:t>
            </a:r>
          </a:p>
          <a:p>
            <a:pPr algn="ctr">
              <a:spcBef>
                <a:spcPct val="0"/>
              </a:spcBef>
              <a:buFontTx/>
              <a:buNone/>
              <a:defRPr/>
            </a:pPr>
            <a:r>
              <a:rPr lang="en-US" altLang="zh-CN" sz="1600" dirty="0">
                <a:latin typeface="Arial" panose="020B0604020202020204" pitchFamily="34" charset="0"/>
                <a:ea typeface="宋体" panose="02010600030101010101" pitchFamily="2" charset="-122"/>
              </a:rPr>
              <a:t>Flooding</a:t>
            </a:r>
            <a:r>
              <a:rPr lang="zh-CN" altLang="en-US" sz="1600" dirty="0">
                <a:latin typeface="Arial" panose="020B0604020202020204" pitchFamily="34" charset="0"/>
                <a:ea typeface="宋体" panose="02010600030101010101" pitchFamily="2" charset="-122"/>
              </a:rPr>
              <a:t>的内爆现象</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②重叠。节点先后收到同一区域的多个节点发送的相同数据。</a:t>
            </a:r>
          </a:p>
          <a:p>
            <a:pPr marL="1006475" lvl="3" indent="-342900">
              <a:spcBef>
                <a:spcPct val="0"/>
              </a:spcBef>
              <a:buFont typeface="Wingdings" panose="05000000000000000000" pitchFamily="2" charset="2"/>
              <a:buChar char="l"/>
              <a:defRPr/>
            </a:pPr>
            <a:r>
              <a:rPr lang="zh-CN" altLang="en-US" dirty="0">
                <a:latin typeface="Arial" panose="020B0604020202020204" pitchFamily="34" charset="0"/>
                <a:ea typeface="宋体" panose="02010600030101010101" pitchFamily="2" charset="-122"/>
              </a:rPr>
              <a:t>③资源利用盲目。节点不考虑自身资源限制，再任何情况下都转发数据</a:t>
            </a:r>
          </a:p>
        </p:txBody>
      </p:sp>
      <p:pic>
        <p:nvPicPr>
          <p:cNvPr id="5735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22600"/>
            <a:ext cx="24479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5DE25A39-73F8-4267-978B-AFB2E7B9DA8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593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939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2.2.5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5301" name="矩形 2"/>
          <p:cNvSpPr>
            <a:spLocks noChangeArrowheads="1"/>
          </p:cNvSpPr>
          <p:nvPr/>
        </p:nvSpPr>
        <p:spPr bwMode="auto">
          <a:xfrm>
            <a:off x="107950" y="1557338"/>
            <a:ext cx="89281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Gossiping</a:t>
            </a:r>
            <a:r>
              <a:rPr lang="zh-CN" altLang="en-US" sz="2400" dirty="0">
                <a:latin typeface="Arial" panose="020B0604020202020204" pitchFamily="34" charset="0"/>
                <a:ea typeface="宋体" panose="02010600030101010101" pitchFamily="2" charset="-122"/>
              </a:rPr>
              <a:t>协议</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b="1"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Gossiping</a:t>
            </a:r>
            <a:r>
              <a:rPr lang="zh-CN" altLang="en-US" sz="2200" dirty="0">
                <a:latin typeface="Arial" panose="020B0604020202020204" pitchFamily="34" charset="0"/>
                <a:ea typeface="宋体" panose="02010600030101010101" pitchFamily="2" charset="-122"/>
              </a:rPr>
              <a:t>协议是对</a:t>
            </a:r>
            <a:r>
              <a:rPr lang="en-US" altLang="zh-CN" sz="2200" dirty="0">
                <a:latin typeface="Arial" panose="020B0604020202020204" pitchFamily="34" charset="0"/>
                <a:ea typeface="宋体" panose="02010600030101010101" pitchFamily="2" charset="-122"/>
              </a:rPr>
              <a:t>Flooding</a:t>
            </a:r>
            <a:r>
              <a:rPr lang="zh-CN" altLang="en-US" sz="2200" dirty="0">
                <a:latin typeface="Arial" panose="020B0604020202020204" pitchFamily="34" charset="0"/>
                <a:ea typeface="宋体" panose="02010600030101010101" pitchFamily="2" charset="-122"/>
              </a:rPr>
              <a:t>协议的改进，节点在发送数据时不再采用广播的形式，而是随机选取一个相邻节点转发它所接收到的数据，</a:t>
            </a:r>
            <a:r>
              <a:rPr lang="zh-CN" altLang="en-US" sz="2200" dirty="0">
                <a:solidFill>
                  <a:srgbClr val="FF0000"/>
                </a:solidFill>
                <a:latin typeface="Arial" panose="020B0604020202020204" pitchFamily="34" charset="0"/>
                <a:ea typeface="宋体" panose="02010600030101010101" pitchFamily="2" charset="-122"/>
              </a:rPr>
              <a:t>有效避免了内爆现象</a:t>
            </a:r>
            <a:r>
              <a:rPr lang="zh-CN" altLang="en-US" sz="2200" dirty="0">
                <a:latin typeface="Arial" panose="020B0604020202020204" pitchFamily="34" charset="0"/>
                <a:ea typeface="宋体" panose="02010600030101010101" pitchFamily="2" charset="-122"/>
              </a:rPr>
              <a:t>；但仍然</a:t>
            </a:r>
            <a:r>
              <a:rPr lang="zh-CN" altLang="en-US" sz="2200" dirty="0">
                <a:solidFill>
                  <a:srgbClr val="FF0000"/>
                </a:solidFill>
                <a:latin typeface="Arial" panose="020B0604020202020204" pitchFamily="34" charset="0"/>
                <a:ea typeface="宋体" panose="02010600030101010101" pitchFamily="2" charset="-122"/>
              </a:rPr>
              <a:t>无法解决部分重叠和盲目使用资源所引起的传输时延长、传输速度慢等问题</a:t>
            </a:r>
            <a:r>
              <a:rPr lang="zh-CN" altLang="en-US" sz="2200" dirty="0">
                <a:latin typeface="Arial" panose="020B0604020202020204" pitchFamily="34" charset="0"/>
                <a:ea typeface="宋体" panose="02010600030101010101" pitchFamily="2" charset="-122"/>
              </a:rPr>
              <a:t>，如图所示。</a:t>
            </a: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                        </a:t>
            </a:r>
          </a:p>
          <a:p>
            <a:pPr>
              <a:spcBef>
                <a:spcPct val="0"/>
              </a:spcBef>
              <a:buFontTx/>
              <a:buNone/>
              <a:defRPr/>
            </a:pPr>
            <a:endParaRPr lang="zh-CN" altLang="en-US" sz="2200" dirty="0">
              <a:latin typeface="Arial" panose="020B0604020202020204" pitchFamily="34" charset="0"/>
              <a:ea typeface="宋体" panose="02010600030101010101" pitchFamily="2" charset="-122"/>
            </a:endParaRPr>
          </a:p>
          <a:p>
            <a:pPr algn="ctr">
              <a:spcBef>
                <a:spcPct val="0"/>
              </a:spcBef>
              <a:buFontTx/>
              <a:buNone/>
              <a:defRPr/>
            </a:pPr>
            <a:r>
              <a:rPr lang="en-US" altLang="zh-CN" sz="1600" dirty="0">
                <a:latin typeface="Arial" panose="020B0604020202020204" pitchFamily="34" charset="0"/>
                <a:ea typeface="宋体" panose="02010600030101010101" pitchFamily="2" charset="-122"/>
              </a:rPr>
              <a:t>Gossiping</a:t>
            </a:r>
            <a:r>
              <a:rPr lang="zh-CN" altLang="en-US" sz="1600" dirty="0">
                <a:latin typeface="Arial" panose="020B0604020202020204" pitchFamily="34" charset="0"/>
                <a:ea typeface="宋体" panose="02010600030101010101" pitchFamily="2" charset="-122"/>
              </a:rPr>
              <a:t>的数据重叠现象</a:t>
            </a:r>
          </a:p>
        </p:txBody>
      </p:sp>
      <p:pic>
        <p:nvPicPr>
          <p:cNvPr id="5939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3438" y="3752850"/>
            <a:ext cx="23034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F3993910-7A56-4840-9890-B74C8997B80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614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14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2.2.5 </a:t>
            </a:r>
            <a:r>
              <a:rPr lang="zh-CN" altLang="en-US" sz="2400" b="1" dirty="0">
                <a:latin typeface="黑体" panose="02010609060101010101" pitchFamily="49" charset="-122"/>
                <a:ea typeface="黑体" panose="02010609060101010101" pitchFamily="49" charset="-122"/>
              </a:rPr>
              <a:t>典型的路由协议分析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以数据为中心的平面路由</a:t>
            </a:r>
          </a:p>
        </p:txBody>
      </p:sp>
      <p:sp>
        <p:nvSpPr>
          <p:cNvPr id="57349" name="矩形 2"/>
          <p:cNvSpPr>
            <a:spLocks noChangeArrowheads="1"/>
          </p:cNvSpPr>
          <p:nvPr/>
        </p:nvSpPr>
        <p:spPr bwMode="auto">
          <a:xfrm>
            <a:off x="211137" y="2132856"/>
            <a:ext cx="8177287"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400" dirty="0">
                <a:latin typeface="Arial" panose="020B0604020202020204" pitchFamily="34" charset="0"/>
                <a:ea typeface="宋体" panose="02010600030101010101" pitchFamily="2" charset="-122"/>
              </a:rPr>
              <a:t>SPIN</a:t>
            </a:r>
            <a:r>
              <a:rPr lang="zh-CN" altLang="en-US" sz="2400" dirty="0">
                <a:latin typeface="Arial" panose="020B0604020202020204" pitchFamily="34" charset="0"/>
                <a:ea typeface="宋体" panose="02010600030101010101" pitchFamily="2" charset="-122"/>
              </a:rPr>
              <a:t>协议</a:t>
            </a:r>
          </a:p>
          <a:p>
            <a:pPr>
              <a:spcBef>
                <a:spcPct val="0"/>
              </a:spcBef>
              <a:buFontTx/>
              <a:buNone/>
              <a:defRPr/>
            </a:pP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SPIN(sensor protocol for information via negotiation)</a:t>
            </a:r>
            <a:r>
              <a:rPr lang="zh-CN" altLang="en-US" sz="2200" dirty="0">
                <a:latin typeface="Arial" panose="020B0604020202020204" pitchFamily="34" charset="0"/>
                <a:ea typeface="宋体" panose="02010600030101010101" pitchFamily="2" charset="-122"/>
              </a:rPr>
              <a:t>是以数据为中心的自适应通信路由协议。它通过使用节点间的</a:t>
            </a:r>
            <a:r>
              <a:rPr lang="zh-CN" altLang="en-US" sz="2200" b="1" dirty="0">
                <a:latin typeface="Arial" panose="020B0604020202020204" pitchFamily="34" charset="0"/>
                <a:ea typeface="宋体" panose="02010600030101010101" pitchFamily="2" charset="-122"/>
              </a:rPr>
              <a:t>协商</a:t>
            </a:r>
            <a:r>
              <a:rPr lang="zh-CN" altLang="en-US" sz="2200" dirty="0">
                <a:latin typeface="Arial" panose="020B0604020202020204" pitchFamily="34" charset="0"/>
                <a:ea typeface="宋体" panose="02010600030101010101" pitchFamily="2" charset="-122"/>
              </a:rPr>
              <a:t>和资源自适应机制，解决了传统协议所存在的内爆，重叠以及盲目使用资源问题</a:t>
            </a:r>
            <a:endParaRPr lang="en-US" altLang="zh-CN" sz="2200" dirty="0">
              <a:latin typeface="Arial" panose="020B0604020202020204" pitchFamily="34" charset="0"/>
              <a:ea typeface="宋体" panose="02010600030101010101" pitchFamily="2" charset="-122"/>
            </a:endParaRPr>
          </a:p>
          <a:p>
            <a:pPr marL="1006475" lvl="3"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 SPIN</a:t>
            </a:r>
            <a:r>
              <a:rPr lang="zh-CN" altLang="en-US" sz="2200" dirty="0">
                <a:latin typeface="Arial" panose="020B0604020202020204" pitchFamily="34" charset="0"/>
                <a:ea typeface="宋体" panose="02010600030101010101" pitchFamily="2" charset="-122"/>
              </a:rPr>
              <a:t>协议有 </a:t>
            </a:r>
            <a:r>
              <a:rPr lang="en-US" altLang="zh-CN" sz="2200" dirty="0">
                <a:latin typeface="Arial" panose="020B0604020202020204" pitchFamily="34" charset="0"/>
                <a:ea typeface="宋体" panose="02010600030101010101" pitchFamily="2" charset="-122"/>
              </a:rPr>
              <a:t>3 </a:t>
            </a:r>
            <a:r>
              <a:rPr lang="zh-CN" altLang="en-US" sz="2200" dirty="0">
                <a:latin typeface="Arial" panose="020B0604020202020204" pitchFamily="34" charset="0"/>
                <a:ea typeface="宋体" panose="02010600030101010101" pitchFamily="2" charset="-122"/>
              </a:rPr>
              <a:t>种数据包类型，即 </a:t>
            </a:r>
            <a:r>
              <a:rPr lang="en-US" altLang="zh-CN" sz="2200" dirty="0">
                <a:solidFill>
                  <a:srgbClr val="FF0000"/>
                </a:solidFill>
                <a:latin typeface="Arial" panose="020B0604020202020204" pitchFamily="34" charset="0"/>
                <a:ea typeface="宋体" panose="02010600030101010101" pitchFamily="2" charset="-122"/>
              </a:rPr>
              <a:t>ADV</a:t>
            </a:r>
            <a:r>
              <a:rPr lang="zh-CN" altLang="en-US" sz="2200" dirty="0">
                <a:solidFill>
                  <a:srgbClr val="FF0000"/>
                </a:solidFill>
                <a:latin typeface="Arial" panose="020B0604020202020204" pitchFamily="34" charset="0"/>
                <a:ea typeface="宋体" panose="02010600030101010101" pitchFamily="2" charset="-122"/>
              </a:rPr>
              <a:t>、</a:t>
            </a:r>
            <a:r>
              <a:rPr lang="en-US" altLang="zh-CN" sz="2200" dirty="0">
                <a:solidFill>
                  <a:srgbClr val="FF0000"/>
                </a:solidFill>
                <a:latin typeface="Arial" panose="020B0604020202020204" pitchFamily="34" charset="0"/>
                <a:ea typeface="宋体" panose="02010600030101010101" pitchFamily="2" charset="-122"/>
              </a:rPr>
              <a:t>REQ</a:t>
            </a:r>
            <a:r>
              <a:rPr lang="zh-CN" altLang="en-US" sz="2200" dirty="0">
                <a:solidFill>
                  <a:srgbClr val="FF0000"/>
                </a:solidFill>
                <a:latin typeface="Arial" panose="020B0604020202020204" pitchFamily="34" charset="0"/>
                <a:ea typeface="宋体" panose="02010600030101010101" pitchFamily="2" charset="-122"/>
              </a:rPr>
              <a:t>和 </a:t>
            </a:r>
            <a:r>
              <a:rPr lang="en-US" altLang="zh-CN" sz="2200" dirty="0">
                <a:solidFill>
                  <a:srgbClr val="FF0000"/>
                </a:solidFill>
                <a:latin typeface="Arial" panose="020B0604020202020204" pitchFamily="34" charset="0"/>
                <a:ea typeface="宋体" panose="02010600030101010101" pitchFamily="2" charset="-122"/>
              </a:rPr>
              <a:t>DATA</a:t>
            </a: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ADV</a:t>
            </a:r>
            <a:r>
              <a:rPr lang="zh-CN" altLang="en-US" sz="2200" dirty="0">
                <a:latin typeface="Arial" panose="020B0604020202020204" pitchFamily="34" charset="0"/>
                <a:ea typeface="宋体" panose="02010600030101010101" pitchFamily="2" charset="-122"/>
              </a:rPr>
              <a:t>用于</a:t>
            </a: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数据的描述数据（元数据）的广播</a:t>
            </a:r>
            <a:endParaRPr lang="en-US" altLang="zh-CN" sz="2200" dirty="0">
              <a:latin typeface="Arial" panose="020B0604020202020204" pitchFamily="34" charset="0"/>
              <a:ea typeface="宋体" panose="02010600030101010101" pitchFamily="2" charset="-122"/>
            </a:endParaRP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REQ</a:t>
            </a:r>
            <a:r>
              <a:rPr lang="zh-CN" altLang="en-US" sz="2200" dirty="0">
                <a:latin typeface="Arial" panose="020B0604020202020204" pitchFamily="34" charset="0"/>
                <a:ea typeface="宋体" panose="02010600030101010101" pitchFamily="2" charset="-122"/>
              </a:rPr>
              <a:t>用于请求发送数据</a:t>
            </a:r>
            <a:endParaRPr lang="en-US" altLang="zh-CN" sz="2200" dirty="0">
              <a:latin typeface="Arial" panose="020B0604020202020204" pitchFamily="34" charset="0"/>
              <a:ea typeface="宋体" panose="02010600030101010101" pitchFamily="2" charset="-122"/>
            </a:endParaRPr>
          </a:p>
          <a:p>
            <a:pPr marL="1463675" lvl="4" indent="-342900">
              <a:spcBef>
                <a:spcPct val="0"/>
              </a:spcBef>
              <a:buFont typeface="Wingdings" panose="05000000000000000000" pitchFamily="2" charset="2"/>
              <a:buChar char="l"/>
              <a:defRPr/>
            </a:pPr>
            <a:r>
              <a:rPr lang="en-US" altLang="zh-CN" sz="2200" dirty="0">
                <a:latin typeface="Arial" panose="020B0604020202020204" pitchFamily="34" charset="0"/>
                <a:ea typeface="宋体" panose="02010600030101010101" pitchFamily="2" charset="-122"/>
              </a:rPr>
              <a:t>DATA</a:t>
            </a:r>
            <a:r>
              <a:rPr lang="zh-CN" altLang="en-US" sz="2200" dirty="0">
                <a:latin typeface="Arial" panose="020B0604020202020204" pitchFamily="34" charset="0"/>
                <a:ea typeface="宋体" panose="02010600030101010101" pitchFamily="2" charset="-122"/>
              </a:rPr>
              <a:t>为传感器采集的数据包</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560CD7D0-E92D-40CB-8374-11310188B72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10669906"/>
      </p:ext>
    </p:extLst>
  </p:cSld>
  <p:clrMapOvr>
    <a:masterClrMapping/>
  </p:clrMapOvr>
  <p:transition advTm="1678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71685" name="矩形 2"/>
          <p:cNvSpPr>
            <a:spLocks noChangeArrowheads="1"/>
          </p:cNvSpPr>
          <p:nvPr/>
        </p:nvSpPr>
        <p:spPr bwMode="auto">
          <a:xfrm>
            <a:off x="899592" y="2420888"/>
            <a:ext cx="75608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由于无线传感器网络路由面临的特殊威胁</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可把安全路由技术分为两个层次</a:t>
            </a:r>
            <a:r>
              <a:rPr lang="en-US" altLang="zh-CN" sz="2400" dirty="0">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采用有效的密钥管理技术</a:t>
            </a:r>
            <a:r>
              <a:rPr lang="en-US" altLang="zh-CN" sz="2400" dirty="0">
                <a:solidFill>
                  <a:srgbClr val="FF0000"/>
                </a:solidFill>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以及设计有效的安全路由协议。</a:t>
            </a:r>
            <a:endParaRPr lang="en-US" altLang="zh-CN" sz="2400" dirty="0">
              <a:solidFill>
                <a:srgbClr val="FF0000"/>
              </a:solidFill>
              <a:latin typeface="Arial" panose="020B0604020202020204" pitchFamily="34" charset="0"/>
              <a:ea typeface="宋体" panose="02010600030101010101" pitchFamily="2" charset="-122"/>
            </a:endParaRPr>
          </a:p>
          <a:p>
            <a:pPr marL="342900" lvl="3"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针对某一具体攻击</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以使用相应的安全策略和防御措施。</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39</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2504384481"/>
      </p:ext>
    </p:extLst>
  </p:cSld>
  <p:clrMapOvr>
    <a:masterClrMapping/>
  </p:clrMapOvr>
  <p:transition advTm="1678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CD5CE6-93DE-4E79-890E-6F54B362811D}"/>
              </a:ext>
            </a:extLst>
          </p:cNvPr>
          <p:cNvSpPr>
            <a:spLocks noGrp="1"/>
          </p:cNvSpPr>
          <p:nvPr>
            <p:ph idx="1"/>
          </p:nvPr>
        </p:nvSpPr>
        <p:spPr>
          <a:xfrm>
            <a:off x="107950" y="1916113"/>
            <a:ext cx="8748713" cy="4525962"/>
          </a:xfrm>
        </p:spPr>
        <p:txBody>
          <a:bodyPr/>
          <a:lstStyle/>
          <a:p>
            <a:pPr marL="342900" lvl="1" indent="-342900">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无线网络的开放性使得网络更易受到恶意攻击</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无线链路使得网络更容易受到被动窃听或主动干扰等各种攻击。</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有线网络的网络连接是相对固定的，具有确定的边界，攻击者必须物理地接入网络或经过物理边界，如防火墙和网关，才能进入到有线网络。</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无线网络则没有一个明确的防御边界，攻击者可能来自四面八方和任意节点，每个节点必须面对攻击者直接或间接的攻击。无线网络的这种开放性带来了信息截取、未授权使用服务、恶意注入信息等一系列信息安全问题。 </a:t>
            </a:r>
          </a:p>
          <a:p>
            <a:pPr>
              <a:defRPr/>
            </a:pPr>
            <a:endParaRPr lang="zh-CN" altLang="en-US" sz="2400" kern="0" dirty="0">
              <a:latin typeface="宋体" panose="02010600030101010101" pitchFamily="2" charset="-122"/>
              <a:ea typeface="宋体" panose="02010600030101010101" pitchFamily="2" charset="-122"/>
            </a:endParaRPr>
          </a:p>
        </p:txBody>
      </p:sp>
      <p:sp>
        <p:nvSpPr>
          <p:cNvPr id="4" name="Rectangle 2">
            <a:extLst>
              <a:ext uri="{FF2B5EF4-FFF2-40B4-BE49-F238E27FC236}">
                <a16:creationId xmlns:a16="http://schemas.microsoft.com/office/drawing/2014/main" id="{DE57CD62-C6A1-4AEE-96EB-6127E4AD2BBC}"/>
              </a:ext>
            </a:extLst>
          </p:cNvPr>
          <p:cNvSpPr txBox="1">
            <a:spLocks noGrp="1" noChangeArrowheads="1"/>
          </p:cNvSpPr>
          <p:nvPr>
            <p:ph type="title"/>
          </p:nvPr>
        </p:nvSpPr>
        <p:spPr/>
        <p:txBody>
          <a:bodyPr/>
          <a:lstStyle>
            <a:lvl1pPr algn="ctr" rtl="0" eaLnBrk="0" fontAlgn="base" hangingPunct="0">
              <a:spcBef>
                <a:spcPct val="0"/>
              </a:spcBef>
              <a:spcAft>
                <a:spcPct val="0"/>
              </a:spcAft>
              <a:defRPr sz="2800" kern="1200">
                <a:solidFill>
                  <a:schemeClr val="bg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9pPr>
          </a:lstStyle>
          <a:p>
            <a:pPr eaLnBrk="1" fontAlgn="auto" hangingPunct="1">
              <a:spcAft>
                <a:spcPts val="0"/>
              </a:spcAft>
              <a:defRPr/>
            </a:pPr>
            <a:r>
              <a:rPr lang="zh-CN" altLang="en-US" sz="4000" dirty="0"/>
              <a:t> </a:t>
            </a:r>
            <a:r>
              <a:rPr lang="en-US" altLang="zh-CN" sz="2800" dirty="0"/>
              <a:t>1. </a:t>
            </a:r>
            <a:r>
              <a:rPr lang="zh-CN" altLang="en-US" sz="2800" dirty="0"/>
              <a:t>无线网络安全</a:t>
            </a:r>
            <a:endParaRPr lang="zh-CN" altLang="en-US" sz="3600" dirty="0">
              <a:latin typeface="黑体" panose="02010609060101010101" pitchFamily="49" charset="-122"/>
              <a:ea typeface="黑体" panose="02010609060101010101" pitchFamily="49" charset="-122"/>
            </a:endParaRPr>
          </a:p>
        </p:txBody>
      </p:sp>
      <p:sp>
        <p:nvSpPr>
          <p:cNvPr id="52229" name="灯片编号占位符 11">
            <a:extLst>
              <a:ext uri="{FF2B5EF4-FFF2-40B4-BE49-F238E27FC236}">
                <a16:creationId xmlns:a16="http://schemas.microsoft.com/office/drawing/2014/main" id="{FBE205D0-8070-4736-A151-A5AF958A828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A48A2FE-C876-4110-A92A-C398405C03E5}" type="slidenum">
              <a:rPr lang="zh-CN" altLang="en-US" sz="1800">
                <a:latin typeface="Calibri" panose="020F0502020204030204" pitchFamily="34" charset="0"/>
                <a:ea typeface="宋体" panose="02010600030101010101" pitchFamily="2" charset="-122"/>
              </a:rPr>
              <a:pPr>
                <a:spcBef>
                  <a:spcPct val="0"/>
                </a:spcBef>
                <a:buFontTx/>
                <a:buNone/>
              </a:pPr>
              <a:t>4</a:t>
            </a:fld>
            <a:endParaRPr lang="zh-CN" altLang="en-US" sz="1800">
              <a:latin typeface="Calibri" panose="020F0502020204030204" pitchFamily="34" charset="0"/>
              <a:ea typeface="宋体" panose="02010600030101010101" pitchFamily="2" charset="-122"/>
            </a:endParaRPr>
          </a:p>
        </p:txBody>
      </p:sp>
      <p:sp>
        <p:nvSpPr>
          <p:cNvPr id="6" name="TextBox 49">
            <a:extLst>
              <a:ext uri="{FF2B5EF4-FFF2-40B4-BE49-F238E27FC236}">
                <a16:creationId xmlns:a16="http://schemas.microsoft.com/office/drawing/2014/main" id="{DCBC4150-4F61-4876-80F8-B15AC2CD9918}"/>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1.1 </a:t>
            </a:r>
            <a:r>
              <a:rPr lang="zh-CN" altLang="en-US" sz="2400" b="1" dirty="0">
                <a:latin typeface="黑体" panose="02010609060101010101" pitchFamily="49" charset="-122"/>
                <a:ea typeface="黑体" panose="02010609060101010101" pitchFamily="49" charset="-122"/>
              </a:rPr>
              <a:t>无线网安全与有线网安全的区别</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40</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8" name="矩形 2">
            <a:extLst>
              <a:ext uri="{FF2B5EF4-FFF2-40B4-BE49-F238E27FC236}">
                <a16:creationId xmlns:a16="http://schemas.microsoft.com/office/drawing/2014/main" id="{477504F6-115D-4817-90E3-0E33FD452B8D}"/>
              </a:ext>
            </a:extLst>
          </p:cNvPr>
          <p:cNvSpPr>
            <a:spLocks noChangeArrowheads="1"/>
          </p:cNvSpPr>
          <p:nvPr/>
        </p:nvSpPr>
        <p:spPr bwMode="auto">
          <a:xfrm>
            <a:off x="453163" y="1758745"/>
            <a:ext cx="848922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密钥管理技术（针对</a:t>
            </a:r>
            <a:r>
              <a:rPr lang="en-US" altLang="zh-CN" sz="2400" b="1" dirty="0">
                <a:latin typeface="Arial" panose="020B0604020202020204" pitchFamily="34" charset="0"/>
                <a:ea typeface="宋体" panose="02010600030101010101" pitchFamily="2" charset="-122"/>
              </a:rPr>
              <a:t>Sybil</a:t>
            </a:r>
            <a:r>
              <a:rPr lang="zh-CN" altLang="en-US" sz="2400" b="1" dirty="0">
                <a:latin typeface="Arial" panose="020B0604020202020204" pitchFamily="34" charset="0"/>
                <a:ea typeface="宋体" panose="02010600030101010101" pitchFamily="2" charset="-122"/>
              </a:rPr>
              <a:t>攻击）</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对路由面临的攻击和威胁</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采用有效的密钥管理技术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对节点间的通信实施加密</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以增大路由的安全性。</a:t>
            </a:r>
            <a:r>
              <a:rPr lang="en-US" altLang="zh-CN" sz="2200" dirty="0">
                <a:latin typeface="Arial" panose="020B0604020202020204" pitchFamily="34" charset="0"/>
                <a:ea typeface="宋体" panose="02010600030101010101" pitchFamily="2" charset="-122"/>
              </a:rPr>
              <a:t>Newsome J </a:t>
            </a:r>
            <a:r>
              <a:rPr lang="zh-CN" altLang="en-US" sz="2200" dirty="0">
                <a:latin typeface="Arial" panose="020B0604020202020204" pitchFamily="34" charset="0"/>
                <a:ea typeface="宋体" panose="02010600030101010101" pitchFamily="2" charset="-122"/>
              </a:rPr>
              <a:t>等人就应用对称密钥管理技术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提出了</a:t>
            </a:r>
            <a:r>
              <a:rPr lang="zh-CN" altLang="en-US" sz="2200" dirty="0">
                <a:solidFill>
                  <a:srgbClr val="FF0000"/>
                </a:solidFill>
                <a:latin typeface="Arial" panose="020B0604020202020204" pitchFamily="34" charset="0"/>
                <a:ea typeface="宋体" panose="02010600030101010101" pitchFamily="2" charset="-122"/>
              </a:rPr>
              <a:t>针对</a:t>
            </a:r>
            <a:r>
              <a:rPr lang="en-US" altLang="zh-CN" sz="2200" dirty="0">
                <a:solidFill>
                  <a:srgbClr val="FF0000"/>
                </a:solidFill>
                <a:latin typeface="Arial" panose="020B0604020202020204" pitchFamily="34" charset="0"/>
                <a:ea typeface="宋体" panose="02010600030101010101" pitchFamily="2" charset="-122"/>
              </a:rPr>
              <a:t>Sybil </a:t>
            </a:r>
            <a:r>
              <a:rPr lang="zh-CN" altLang="en-US" sz="2200" dirty="0">
                <a:solidFill>
                  <a:srgbClr val="FF0000"/>
                </a:solidFill>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的防御方案：</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该方案首先对</a:t>
            </a:r>
            <a:r>
              <a:rPr lang="en-US" altLang="zh-CN" dirty="0">
                <a:latin typeface="Arial" panose="020B0604020202020204" pitchFamily="34" charset="0"/>
                <a:ea typeface="宋体" panose="02010600030101010101" pitchFamily="2" charset="-122"/>
              </a:rPr>
              <a:t>Sybil </a:t>
            </a:r>
            <a:r>
              <a:rPr lang="zh-CN" altLang="en-US" dirty="0">
                <a:latin typeface="Arial" panose="020B0604020202020204" pitchFamily="34" charset="0"/>
                <a:ea typeface="宋体" panose="02010600030101010101" pitchFamily="2" charset="-122"/>
              </a:rPr>
              <a:t>攻击进行定义和分类</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把攻击类型分为</a:t>
            </a:r>
            <a:r>
              <a:rPr lang="zh-CN" altLang="en-US" dirty="0">
                <a:solidFill>
                  <a:srgbClr val="FF0000"/>
                </a:solidFill>
                <a:latin typeface="Arial" panose="020B0604020202020204" pitchFamily="34" charset="0"/>
                <a:ea typeface="宋体" panose="02010600030101010101" pitchFamily="2" charset="-122"/>
              </a:rPr>
              <a:t>直接通信和非直接通信、虚构认证和偷窃认证、模仿和非模仿</a:t>
            </a:r>
            <a:r>
              <a:rPr lang="zh-CN" altLang="en-US" dirty="0">
                <a:latin typeface="Arial" panose="020B0604020202020204" pitchFamily="34" charset="0"/>
                <a:ea typeface="宋体" panose="02010600030101010101" pitchFamily="2" charset="-122"/>
              </a:rPr>
              <a:t>等</a:t>
            </a:r>
            <a:r>
              <a:rPr lang="en-US" altLang="zh-CN" dirty="0">
                <a:latin typeface="Arial" panose="020B0604020202020204" pitchFamily="34" charset="0"/>
                <a:ea typeface="宋体" panose="02010600030101010101" pitchFamily="2" charset="-122"/>
              </a:rPr>
              <a:t>;</a:t>
            </a: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针对攻击目标又分为</a:t>
            </a:r>
            <a:r>
              <a:rPr lang="zh-CN" altLang="en-US" dirty="0">
                <a:solidFill>
                  <a:srgbClr val="FF0000"/>
                </a:solidFill>
                <a:latin typeface="Arial" panose="020B0604020202020204" pitchFamily="34" charset="0"/>
                <a:ea typeface="宋体" panose="02010600030101010101" pitchFamily="2" charset="-122"/>
              </a:rPr>
              <a:t>分布式存储、路由、数据融合、投票、公正资源分配、误行为检测</a:t>
            </a:r>
            <a:r>
              <a:rPr lang="zh-CN" altLang="en-US" dirty="0">
                <a:latin typeface="Arial" panose="020B0604020202020204" pitchFamily="34" charset="0"/>
                <a:ea typeface="宋体" panose="02010600030101010101" pitchFamily="2" charset="-122"/>
              </a:rPr>
              <a:t>等。</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然后在每个节点与一个可信赖的基站之间建立惟一的对称密钥</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两个节点之间使用一个像</a:t>
            </a:r>
            <a:r>
              <a:rPr lang="en-US" altLang="zh-CN" dirty="0">
                <a:latin typeface="Arial" panose="020B0604020202020204" pitchFamily="34" charset="0"/>
                <a:ea typeface="宋体" panose="02010600030101010101" pitchFamily="2" charset="-122"/>
              </a:rPr>
              <a:t>Needham – Schroeder[5] </a:t>
            </a:r>
            <a:r>
              <a:rPr lang="zh-CN" altLang="en-US" dirty="0">
                <a:latin typeface="Arial" panose="020B0604020202020204" pitchFamily="34" charset="0"/>
                <a:ea typeface="宋体" panose="02010600030101010101" pitchFamily="2" charset="-122"/>
              </a:rPr>
              <a:t>样的协议进行身份认证并且建立一个共享密钥</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相邻节点使用产生的共享密钥对它们之间的连接实现加密。</a:t>
            </a:r>
          </a:p>
        </p:txBody>
      </p:sp>
    </p:spTree>
    <p:extLst>
      <p:ext uri="{BB962C8B-B14F-4D97-AF65-F5344CB8AC3E}">
        <p14:creationId xmlns:p14="http://schemas.microsoft.com/office/powerpoint/2010/main" val="169689312"/>
      </p:ext>
    </p:extLst>
  </p:cSld>
  <p:clrMapOvr>
    <a:masterClrMapping/>
  </p:clrMapOvr>
  <p:transition advTm="1678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41</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9" name="矩形 2">
            <a:extLst>
              <a:ext uri="{FF2B5EF4-FFF2-40B4-BE49-F238E27FC236}">
                <a16:creationId xmlns:a16="http://schemas.microsoft.com/office/drawing/2014/main" id="{8B92C3A4-C623-46F3-AEEE-A105D86A5D88}"/>
              </a:ext>
            </a:extLst>
          </p:cNvPr>
          <p:cNvSpPr>
            <a:spLocks noChangeArrowheads="1"/>
          </p:cNvSpPr>
          <p:nvPr/>
        </p:nvSpPr>
        <p:spPr bwMode="auto">
          <a:xfrm>
            <a:off x="683568" y="2521059"/>
            <a:ext cx="748883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无线传感器网络路由设计的重要目标是降低节点能源损耗</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提高网络生命周期。但是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增加安全机制将增大节点能量消耗</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使得安全路由协议的设计更为复杂。目前采用的一般方法是在</a:t>
            </a:r>
            <a:r>
              <a:rPr lang="zh-CN" altLang="en-US" sz="2200" b="1" dirty="0">
                <a:solidFill>
                  <a:srgbClr val="FF0000"/>
                </a:solidFill>
                <a:latin typeface="Arial" panose="020B0604020202020204" pitchFamily="34" charset="0"/>
                <a:ea typeface="宋体" panose="02010600030101010101" pitchFamily="2" charset="-122"/>
              </a:rPr>
              <a:t>现有路由协议基础上增加安全机制。</a:t>
            </a:r>
            <a:endParaRPr lang="zh-CN" altLang="en-US" b="1" dirty="0">
              <a:solidFill>
                <a:srgbClr val="FF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53882954"/>
      </p:ext>
    </p:extLst>
  </p:cSld>
  <p:clrMapOvr>
    <a:masterClrMapping/>
  </p:clrMapOvr>
  <p:transition advTm="1678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42</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8" name="矩形 2">
            <a:extLst>
              <a:ext uri="{FF2B5EF4-FFF2-40B4-BE49-F238E27FC236}">
                <a16:creationId xmlns:a16="http://schemas.microsoft.com/office/drawing/2014/main" id="{8572BAE5-19B4-476B-A706-EC6143EE80A1}"/>
              </a:ext>
            </a:extLst>
          </p:cNvPr>
          <p:cNvSpPr>
            <a:spLocks noChangeArrowheads="1"/>
          </p:cNvSpPr>
          <p:nvPr/>
        </p:nvSpPr>
        <p:spPr bwMode="auto">
          <a:xfrm>
            <a:off x="327387" y="2564904"/>
            <a:ext cx="8489225"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b="1" dirty="0">
                <a:latin typeface="Arial" panose="020B0604020202020204" pitchFamily="34" charset="0"/>
                <a:ea typeface="宋体" panose="02010600030101010101" pitchFamily="2" charset="-122"/>
              </a:rPr>
              <a:t>对于</a:t>
            </a:r>
            <a:r>
              <a:rPr lang="en-US" altLang="zh-CN" sz="2200" b="1" dirty="0">
                <a:solidFill>
                  <a:srgbClr val="FF0000"/>
                </a:solidFill>
                <a:latin typeface="Arial" panose="020B0604020202020204" pitchFamily="34" charset="0"/>
                <a:ea typeface="宋体" panose="02010600030101010101" pitchFamily="2" charset="-122"/>
              </a:rPr>
              <a:t>Sinkhole </a:t>
            </a:r>
            <a:r>
              <a:rPr lang="zh-CN" altLang="en-US" sz="2200" b="1" dirty="0">
                <a:solidFill>
                  <a:srgbClr val="FF0000"/>
                </a:solidFill>
                <a:latin typeface="Arial" panose="020B0604020202020204" pitchFamily="34" charset="0"/>
                <a:ea typeface="宋体" panose="02010600030101010101" pitchFamily="2" charset="-122"/>
              </a:rPr>
              <a:t>攻击和</a:t>
            </a:r>
            <a:r>
              <a:rPr lang="en-US" altLang="zh-CN" sz="2200" b="1" dirty="0">
                <a:solidFill>
                  <a:srgbClr val="FF0000"/>
                </a:solidFill>
                <a:latin typeface="Arial" panose="020B0604020202020204" pitchFamily="34" charset="0"/>
                <a:ea typeface="宋体" panose="02010600030101010101" pitchFamily="2" charset="-122"/>
              </a:rPr>
              <a:t>Wormholes </a:t>
            </a:r>
            <a:r>
              <a:rPr lang="zh-CN" altLang="en-US" sz="2200" b="1" dirty="0">
                <a:solidFill>
                  <a:srgbClr val="FF0000"/>
                </a:solidFill>
                <a:latin typeface="Arial" panose="020B0604020202020204" pitchFamily="34" charset="0"/>
                <a:ea typeface="宋体" panose="02010600030101010101" pitchFamily="2" charset="-122"/>
              </a:rPr>
              <a:t>攻击</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采用密钥管理技术防御效果不很好。</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哈佛大学的</a:t>
            </a:r>
            <a:r>
              <a:rPr lang="en-US" altLang="zh-CN" dirty="0" err="1">
                <a:latin typeface="Arial" panose="020B0604020202020204" pitchFamily="34" charset="0"/>
                <a:ea typeface="宋体" panose="02010600030101010101" pitchFamily="2" charset="-122"/>
              </a:rPr>
              <a:t>BradKarp</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等提出了贪婪周边的无状态路由</a:t>
            </a:r>
            <a:r>
              <a:rPr lang="en-US" altLang="zh-CN" dirty="0">
                <a:latin typeface="Arial" panose="020B0604020202020204" pitchFamily="34" charset="0"/>
                <a:ea typeface="宋体" panose="02010600030101010101" pitchFamily="2" charset="-122"/>
              </a:rPr>
              <a:t>GPSR( Greedy Perimeter Stateless Routing)  [6],</a:t>
            </a:r>
            <a:r>
              <a:rPr lang="zh-CN" altLang="en-US" dirty="0">
                <a:latin typeface="Arial" panose="020B0604020202020204" pitchFamily="34" charset="0"/>
                <a:ea typeface="宋体" panose="02010600030101010101" pitchFamily="2" charset="-122"/>
              </a:rPr>
              <a:t>在其基础上通过定期广播探测帧来检测黑洞区域</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可以有效地发现和抵御</a:t>
            </a:r>
            <a:r>
              <a:rPr lang="en-US" altLang="zh-CN" dirty="0">
                <a:latin typeface="Arial" panose="020B0604020202020204" pitchFamily="34" charset="0"/>
                <a:ea typeface="宋体" panose="02010600030101010101" pitchFamily="2" charset="-122"/>
              </a:rPr>
              <a:t>Sinkhole </a:t>
            </a:r>
            <a:r>
              <a:rPr lang="zh-CN" altLang="en-US" dirty="0">
                <a:latin typeface="Arial" panose="020B0604020202020204" pitchFamily="34" charset="0"/>
                <a:ea typeface="宋体" panose="02010600030101010101" pitchFamily="2" charset="-122"/>
              </a:rPr>
              <a:t>攻击和</a:t>
            </a:r>
            <a:r>
              <a:rPr lang="en-US" altLang="zh-CN" dirty="0">
                <a:latin typeface="Arial" panose="020B0604020202020204" pitchFamily="34" charset="0"/>
                <a:ea typeface="宋体" panose="02010600030101010101" pitchFamily="2" charset="-122"/>
              </a:rPr>
              <a:t>Wormholes </a:t>
            </a:r>
            <a:r>
              <a:rPr lang="zh-CN" altLang="en-US" dirty="0">
                <a:latin typeface="Arial" panose="020B0604020202020204" pitchFamily="34" charset="0"/>
                <a:ea typeface="宋体" panose="02010600030101010101" pitchFamily="2" charset="-122"/>
              </a:rPr>
              <a:t>攻击。</a:t>
            </a:r>
          </a:p>
        </p:txBody>
      </p:sp>
    </p:spTree>
    <p:extLst>
      <p:ext uri="{BB962C8B-B14F-4D97-AF65-F5344CB8AC3E}">
        <p14:creationId xmlns:p14="http://schemas.microsoft.com/office/powerpoint/2010/main" val="340753499"/>
      </p:ext>
    </p:extLst>
  </p:cSld>
  <p:clrMapOvr>
    <a:masterClrMapping/>
  </p:clrMapOvr>
  <p:transition advTm="1678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43</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9" name="矩形 2">
            <a:extLst>
              <a:ext uri="{FF2B5EF4-FFF2-40B4-BE49-F238E27FC236}">
                <a16:creationId xmlns:a16="http://schemas.microsoft.com/office/drawing/2014/main" id="{8CC8B12A-5F6C-4290-8B51-F7F25B327398}"/>
              </a:ext>
            </a:extLst>
          </p:cNvPr>
          <p:cNvSpPr>
            <a:spLocks noChangeArrowheads="1"/>
          </p:cNvSpPr>
          <p:nvPr/>
        </p:nvSpPr>
        <p:spPr bwMode="auto">
          <a:xfrm>
            <a:off x="453163" y="1758745"/>
            <a:ext cx="8489225"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针对</a:t>
            </a:r>
            <a:r>
              <a:rPr lang="zh-CN" altLang="en-US" sz="2200" b="1" dirty="0">
                <a:solidFill>
                  <a:srgbClr val="FF0000"/>
                </a:solidFill>
                <a:latin typeface="Arial" panose="020B0604020202020204" pitchFamily="34" charset="0"/>
                <a:ea typeface="宋体" panose="02010600030101010101" pitchFamily="2" charset="-122"/>
              </a:rPr>
              <a:t>确认欺骗、虚假路由信息等</a:t>
            </a:r>
            <a:r>
              <a:rPr lang="zh-CN" altLang="en-US" sz="2200" dirty="0">
                <a:latin typeface="Arial" panose="020B0604020202020204" pitchFamily="34" charset="0"/>
                <a:ea typeface="宋体" panose="02010600030101010101" pitchFamily="2" charset="-122"/>
              </a:rPr>
              <a:t>攻击：</a:t>
            </a:r>
            <a:endParaRPr lang="en-US" altLang="zh-CN" sz="2200"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关于直径的启发式安全路由</a:t>
            </a:r>
            <a:r>
              <a:rPr lang="en-US" altLang="zh-CN" dirty="0">
                <a:latin typeface="Arial" panose="020B0604020202020204" pitchFamily="34" charset="0"/>
                <a:ea typeface="宋体" panose="02010600030101010101" pitchFamily="2" charset="-122"/>
              </a:rPr>
              <a:t>( heuristic Secure Routing on t he Diameter ,SRD)</a:t>
            </a:r>
            <a:r>
              <a:rPr lang="zh-CN" altLang="en-US" dirty="0">
                <a:latin typeface="Arial" panose="020B0604020202020204" pitchFamily="34" charset="0"/>
                <a:ea typeface="宋体" panose="02010600030101010101" pitchFamily="2" charset="-122"/>
              </a:rPr>
              <a:t>被提出。</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该协议设计思想是首先以源节点</a:t>
            </a:r>
            <a:r>
              <a:rPr lang="en-US" altLang="zh-CN" dirty="0">
                <a:latin typeface="Arial" panose="020B0604020202020204" pitchFamily="34" charset="0"/>
                <a:ea typeface="宋体" panose="02010600030101010101" pitchFamily="2" charset="-122"/>
              </a:rPr>
              <a:t>A </a:t>
            </a:r>
            <a:r>
              <a:rPr lang="zh-CN" altLang="en-US" dirty="0">
                <a:latin typeface="Arial" panose="020B0604020202020204" pitchFamily="34" charset="0"/>
                <a:ea typeface="宋体" panose="02010600030101010101" pitchFamily="2" charset="-122"/>
              </a:rPr>
              <a:t>为中心</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以</a:t>
            </a:r>
            <a:r>
              <a:rPr lang="en-US" altLang="zh-CN" dirty="0">
                <a:latin typeface="Arial" panose="020B0604020202020204" pitchFamily="34" charset="0"/>
                <a:ea typeface="宋体" panose="02010600030101010101" pitchFamily="2" charset="-122"/>
              </a:rPr>
              <a:t>r </a:t>
            </a:r>
            <a:r>
              <a:rPr lang="zh-CN" altLang="en-US" dirty="0">
                <a:latin typeface="Arial" panose="020B0604020202020204" pitchFamily="34" charset="0"/>
                <a:ea typeface="宋体" panose="02010600030101010101" pitchFamily="2" charset="-122"/>
              </a:rPr>
              <a:t>跳数为半径作圆</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寻找最小距离的节点</a:t>
            </a:r>
            <a:r>
              <a:rPr lang="en-US" altLang="zh-CN" dirty="0">
                <a:latin typeface="Arial" panose="020B0604020202020204" pitchFamily="34" charset="0"/>
                <a:ea typeface="宋体" panose="02010600030101010101" pitchFamily="2" charset="-122"/>
              </a:rPr>
              <a:t>B ,</a:t>
            </a:r>
            <a:r>
              <a:rPr lang="zh-CN" altLang="en-US" dirty="0">
                <a:latin typeface="Arial" panose="020B0604020202020204" pitchFamily="34" charset="0"/>
                <a:ea typeface="宋体" panose="02010600030101010101" pitchFamily="2" charset="-122"/>
              </a:rPr>
              <a:t>然后再以</a:t>
            </a:r>
            <a:r>
              <a:rPr lang="en-US" altLang="zh-CN" dirty="0">
                <a:latin typeface="Arial" panose="020B0604020202020204" pitchFamily="34" charset="0"/>
                <a:ea typeface="宋体" panose="02010600030101010101" pitchFamily="2" charset="-122"/>
              </a:rPr>
              <a:t>B </a:t>
            </a:r>
            <a:r>
              <a:rPr lang="zh-CN" altLang="en-US" dirty="0">
                <a:latin typeface="Arial" panose="020B0604020202020204" pitchFamily="34" charset="0"/>
                <a:ea typeface="宋体" panose="02010600030101010101" pitchFamily="2" charset="-122"/>
              </a:rPr>
              <a:t>为圆心作圆</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以此下去</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最终寻找到目的节点</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该协议以数字签名和密钥管理作为路由安全机制的方法</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把计算复杂的能量消耗来代替通信复杂的能量消耗</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在尽量保证网络生命期不减弱的情况下</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增加了安全机制。</a:t>
            </a:r>
            <a:endParaRPr lang="en-US" altLang="zh-CN" dirty="0">
              <a:latin typeface="Arial" panose="020B0604020202020204" pitchFamily="34" charset="0"/>
              <a:ea typeface="宋体" panose="02010600030101010101" pitchFamily="2" charset="-122"/>
            </a:endParaRPr>
          </a:p>
          <a:p>
            <a:pPr marL="1268100" lvl="4" indent="-342900">
              <a:spcBef>
                <a:spcPct val="0"/>
              </a:spcBef>
              <a:buFont typeface="Wingdings" panose="05000000000000000000" pitchFamily="2" charset="2"/>
              <a:buChar char="p"/>
              <a:defRPr/>
            </a:pPr>
            <a:r>
              <a:rPr lang="zh-CN" altLang="en-US" dirty="0">
                <a:latin typeface="Arial" panose="020B0604020202020204" pitchFamily="34" charset="0"/>
                <a:ea typeface="宋体" panose="02010600030101010101" pitchFamily="2" charset="-122"/>
              </a:rPr>
              <a:t>但是计算量大</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同时</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所有节点都在直径范围内进行广播自己的路由信息</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使得能量浪费。</a:t>
            </a:r>
          </a:p>
        </p:txBody>
      </p:sp>
    </p:spTree>
    <p:extLst>
      <p:ext uri="{BB962C8B-B14F-4D97-AF65-F5344CB8AC3E}">
        <p14:creationId xmlns:p14="http://schemas.microsoft.com/office/powerpoint/2010/main" val="2620568420"/>
      </p:ext>
    </p:extLst>
  </p:cSld>
  <p:clrMapOvr>
    <a:masterClrMapping/>
  </p:clrMapOvr>
  <p:transition advTm="16782"/>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2.2.6 </a:t>
            </a:r>
            <a:r>
              <a:rPr lang="zh-CN" altLang="en-US" sz="2400" b="1" dirty="0">
                <a:latin typeface="黑体" panose="02010609060101010101" pitchFamily="49" charset="-122"/>
                <a:ea typeface="黑体" panose="02010609060101010101" pitchFamily="49" charset="-122"/>
              </a:rPr>
              <a:t>安全路由技术分析</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44</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8" name="矩形 2">
            <a:extLst>
              <a:ext uri="{FF2B5EF4-FFF2-40B4-BE49-F238E27FC236}">
                <a16:creationId xmlns:a16="http://schemas.microsoft.com/office/drawing/2014/main" id="{E82F9D49-D772-40B2-BAA6-E6DA36E6E8E7}"/>
              </a:ext>
            </a:extLst>
          </p:cNvPr>
          <p:cNvSpPr>
            <a:spLocks noChangeArrowheads="1"/>
          </p:cNvSpPr>
          <p:nvPr/>
        </p:nvSpPr>
        <p:spPr bwMode="auto">
          <a:xfrm>
            <a:off x="503548" y="2351782"/>
            <a:ext cx="8136904"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b="1" dirty="0">
                <a:latin typeface="Arial" panose="020B0604020202020204" pitchFamily="34" charset="0"/>
                <a:ea typeface="宋体" panose="02010600030101010101" pitchFamily="2" charset="-122"/>
              </a:rPr>
              <a:t>安全路由协议</a:t>
            </a:r>
            <a:endParaRPr lang="en-US" altLang="zh-CN" sz="2400" b="1"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还有一些安全路由协议</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如容侵路由</a:t>
            </a:r>
            <a:r>
              <a:rPr lang="en-US" altLang="zh-CN" sz="2200" dirty="0">
                <a:latin typeface="Arial" panose="020B0604020202020204" pitchFamily="34" charset="0"/>
                <a:ea typeface="宋体" panose="02010600030101010101" pitchFamily="2" charset="-122"/>
              </a:rPr>
              <a:t>IN2TRSN[7] ,</a:t>
            </a:r>
            <a:r>
              <a:rPr lang="zh-CN" altLang="en-US" sz="2200" dirty="0">
                <a:latin typeface="Arial" panose="020B0604020202020204" pitchFamily="34" charset="0"/>
                <a:ea typeface="宋体" panose="02010600030101010101" pitchFamily="2" charset="-122"/>
              </a:rPr>
              <a:t>安全区域路由</a:t>
            </a:r>
            <a:r>
              <a:rPr lang="en-US" altLang="zh-CN" sz="2200" dirty="0">
                <a:latin typeface="Arial" panose="020B0604020202020204" pitchFamily="34" charset="0"/>
                <a:ea typeface="宋体" panose="02010600030101010101" pitchFamily="2" charset="-122"/>
              </a:rPr>
              <a:t>SLRSN [8]</a:t>
            </a:r>
            <a:r>
              <a:rPr lang="zh-CN" altLang="en-US" sz="2200" dirty="0">
                <a:latin typeface="Arial" panose="020B0604020202020204" pitchFamily="34" charset="0"/>
                <a:ea typeface="宋体" panose="02010600030101010101" pitchFamily="2" charset="-122"/>
              </a:rPr>
              <a:t>等</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这些安全路由协议一般采用</a:t>
            </a:r>
            <a:r>
              <a:rPr lang="zh-CN" altLang="en-US" sz="2200" dirty="0">
                <a:solidFill>
                  <a:srgbClr val="FF0000"/>
                </a:solidFill>
                <a:latin typeface="Arial" panose="020B0604020202020204" pitchFamily="34" charset="0"/>
                <a:ea typeface="宋体" panose="02010600030101010101" pitchFamily="2" charset="-122"/>
              </a:rPr>
              <a:t>链路层加密和认证、多路经路由、身份认证、双向连接认证和认证广播等</a:t>
            </a:r>
            <a:r>
              <a:rPr lang="zh-CN" altLang="en-US" sz="2200" dirty="0">
                <a:latin typeface="Arial" panose="020B0604020202020204" pitchFamily="34" charset="0"/>
                <a:ea typeface="宋体" panose="02010600030101010101" pitchFamily="2" charset="-122"/>
              </a:rPr>
              <a:t>机制来有效抵御</a:t>
            </a:r>
            <a:r>
              <a:rPr lang="zh-CN" altLang="en-US" sz="2200" b="1" dirty="0">
                <a:solidFill>
                  <a:srgbClr val="FF0000"/>
                </a:solidFill>
                <a:latin typeface="Arial" panose="020B0604020202020204" pitchFamily="34" charset="0"/>
                <a:ea typeface="宋体" panose="02010600030101010101" pitchFamily="2" charset="-122"/>
              </a:rPr>
              <a:t>虚假路由信息、</a:t>
            </a:r>
            <a:r>
              <a:rPr lang="en-US" altLang="zh-CN" sz="2200" b="1" dirty="0">
                <a:solidFill>
                  <a:srgbClr val="FF0000"/>
                </a:solidFill>
                <a:latin typeface="Arial" panose="020B0604020202020204" pitchFamily="34" charset="0"/>
                <a:ea typeface="宋体" panose="02010600030101010101" pitchFamily="2" charset="-122"/>
              </a:rPr>
              <a:t>Sybil </a:t>
            </a:r>
            <a:r>
              <a:rPr lang="zh-CN" altLang="en-US" sz="2200" b="1" dirty="0">
                <a:solidFill>
                  <a:srgbClr val="FF0000"/>
                </a:solidFill>
                <a:latin typeface="Arial" panose="020B0604020202020204" pitchFamily="34" charset="0"/>
                <a:ea typeface="宋体" panose="02010600030101010101" pitchFamily="2" charset="-122"/>
              </a:rPr>
              <a:t>攻击和</a:t>
            </a:r>
            <a:r>
              <a:rPr lang="en-US" altLang="zh-CN" sz="2200" b="1" dirty="0">
                <a:solidFill>
                  <a:srgbClr val="FF0000"/>
                </a:solidFill>
                <a:latin typeface="Arial" panose="020B0604020202020204" pitchFamily="34" charset="0"/>
                <a:ea typeface="宋体" panose="02010600030101010101" pitchFamily="2" charset="-122"/>
              </a:rPr>
              <a:t>HELLO flood </a:t>
            </a:r>
            <a:r>
              <a:rPr lang="zh-CN" altLang="en-US" sz="2200" b="1" dirty="0">
                <a:solidFill>
                  <a:srgbClr val="FF0000"/>
                </a:solidFill>
                <a:latin typeface="Arial" panose="020B0604020202020204" pitchFamily="34" charset="0"/>
                <a:ea typeface="宋体" panose="02010600030101010101" pitchFamily="2" charset="-122"/>
              </a:rPr>
              <a:t>攻击</a:t>
            </a:r>
            <a:r>
              <a:rPr lang="zh-CN" altLang="en-US" sz="2200"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47172829"/>
      </p:ext>
    </p:extLst>
  </p:cSld>
  <p:clrMapOvr>
    <a:masterClrMapping/>
  </p:clrMapOvr>
  <p:transition advTm="1678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638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6384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2.3.1 </a:t>
            </a:r>
            <a:r>
              <a:rPr lang="zh-CN" altLang="en-US" sz="2400" b="1" dirty="0">
                <a:latin typeface="黑体" panose="02010609060101010101" pitchFamily="49" charset="-122"/>
                <a:ea typeface="黑体" panose="02010609060101010101" pitchFamily="49" charset="-122"/>
              </a:rPr>
              <a:t>数据聚合综述</a:t>
            </a:r>
          </a:p>
        </p:txBody>
      </p:sp>
      <p:sp>
        <p:nvSpPr>
          <p:cNvPr id="163845"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63846" name="文本框 2"/>
          <p:cNvSpPr txBox="1">
            <a:spLocks noChangeArrowheads="1"/>
          </p:cNvSpPr>
          <p:nvPr/>
        </p:nvSpPr>
        <p:spPr bwMode="auto">
          <a:xfrm>
            <a:off x="435670" y="1976051"/>
            <a:ext cx="8178997"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可将传感器网络看成是一个</a:t>
            </a:r>
            <a:r>
              <a:rPr lang="zh-CN" altLang="en-US" sz="2400" b="1" dirty="0">
                <a:latin typeface="Arial" panose="020B0604020202020204" pitchFamily="34" charset="0"/>
                <a:ea typeface="宋体" panose="02010600030101010101" pitchFamily="2" charset="-122"/>
              </a:rPr>
              <a:t>分布式数据库系统</a:t>
            </a:r>
            <a:r>
              <a:rPr lang="zh-CN" altLang="en-US" sz="2400" dirty="0">
                <a:latin typeface="Arial" panose="020B0604020202020204" pitchFamily="34" charset="0"/>
                <a:ea typeface="宋体" panose="02010600030101010101" pitchFamily="2" charset="-122"/>
              </a:rPr>
              <a:t>：</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每个传感器是一个独立的数据源，产生由</a:t>
            </a:r>
            <a:r>
              <a:rPr lang="zh-CN" altLang="en-US" sz="2200" dirty="0">
                <a:solidFill>
                  <a:srgbClr val="FF0000"/>
                </a:solidFill>
                <a:latin typeface="Arial" panose="020B0604020202020204" pitchFamily="34" charset="0"/>
                <a:ea typeface="宋体" panose="02010600030101010101" pitchFamily="2" charset="-122"/>
              </a:rPr>
              <a:t>传感器</a:t>
            </a:r>
            <a:r>
              <a:rPr lang="en-US" altLang="zh-CN" sz="2200" dirty="0">
                <a:solidFill>
                  <a:srgbClr val="FF0000"/>
                </a:solidFill>
                <a:latin typeface="Arial" panose="020B0604020202020204" pitchFamily="34" charset="0"/>
                <a:ea typeface="宋体" panose="02010600030101010101" pitchFamily="2" charset="-122"/>
              </a:rPr>
              <a:t>ID</a:t>
            </a:r>
            <a:r>
              <a:rPr lang="zh-CN" altLang="en-US" sz="2200" dirty="0">
                <a:solidFill>
                  <a:srgbClr val="FF0000"/>
                </a:solidFill>
                <a:latin typeface="Arial" panose="020B0604020202020204" pitchFamily="34" charset="0"/>
                <a:ea typeface="宋体" panose="02010600030101010101" pitchFamily="2" charset="-122"/>
              </a:rPr>
              <a:t>、位置、传感器类型、时间戳和测量值等</a:t>
            </a:r>
            <a:r>
              <a:rPr lang="zh-CN" altLang="en-US" sz="2200" dirty="0">
                <a:latin typeface="Arial" panose="020B0604020202020204" pitchFamily="34" charset="0"/>
                <a:ea typeface="宋体" panose="02010600030101010101" pitchFamily="2" charset="-122"/>
              </a:rPr>
              <a:t>组成的数据记录。</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不同节点上同一种传感器产生的</a:t>
            </a:r>
            <a:r>
              <a:rPr lang="zh-CN" altLang="en-US" sz="2200" dirty="0">
                <a:solidFill>
                  <a:srgbClr val="FF0000"/>
                </a:solidFill>
                <a:latin typeface="Arial" panose="020B0604020202020204" pitchFamily="34" charset="0"/>
                <a:ea typeface="宋体" panose="02010600030101010101" pitchFamily="2" charset="-122"/>
              </a:rPr>
              <a:t>数据记录具有相同的样式</a:t>
            </a:r>
            <a:r>
              <a:rPr lang="zh-CN" altLang="en-US" sz="2200" dirty="0">
                <a:latin typeface="Arial" panose="020B0604020202020204" pitchFamily="34" charset="0"/>
                <a:ea typeface="宋体" panose="02010600030101010101" pitchFamily="2" charset="-122"/>
              </a:rPr>
              <a:t>，这些数据记录形成一个分布式的表。</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多个这样的表形成了传感器网络。</a:t>
            </a:r>
          </a:p>
          <a:p>
            <a:pPr marL="342900" lvl="1" indent="-342900">
              <a:spcBef>
                <a:spcPct val="0"/>
              </a:spcBef>
              <a:buFont typeface="Wingdings" panose="05000000000000000000" pitchFamily="2" charset="2"/>
              <a:buChar char="u"/>
            </a:pPr>
            <a:r>
              <a:rPr lang="zh-CN" altLang="en-US" sz="2400" dirty="0">
                <a:solidFill>
                  <a:srgbClr val="FF0000"/>
                </a:solidFill>
                <a:latin typeface="Arial" panose="020B0604020202020204" pitchFamily="34" charset="0"/>
                <a:ea typeface="宋体" panose="02010600030101010101" pitchFamily="2" charset="-122"/>
              </a:rPr>
              <a:t>网络内数据聚合的必要性：</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单个传感器产生的数据有</a:t>
            </a:r>
            <a:r>
              <a:rPr lang="zh-CN" altLang="en-US" sz="2200" dirty="0">
                <a:solidFill>
                  <a:srgbClr val="FF0000"/>
                </a:solidFill>
                <a:latin typeface="Arial" panose="020B0604020202020204" pitchFamily="34" charset="0"/>
                <a:ea typeface="宋体" panose="02010600030101010101" pitchFamily="2" charset="-122"/>
              </a:rPr>
              <a:t>噪声</a:t>
            </a:r>
            <a:r>
              <a:rPr lang="zh-CN" altLang="en-US" sz="2200" dirty="0">
                <a:latin typeface="Arial" panose="020B0604020202020204" pitchFamily="34" charset="0"/>
                <a:ea typeface="宋体" panose="02010600030101010101" pitchFamily="2" charset="-122"/>
              </a:rPr>
              <a:t>（由传感器硬件引起），受环境的影响也较大，因此单个测量值不可靠，</a:t>
            </a:r>
            <a:r>
              <a:rPr lang="zh-CN" altLang="en-US" sz="2200" dirty="0">
                <a:solidFill>
                  <a:srgbClr val="FF0000"/>
                </a:solidFill>
                <a:latin typeface="Arial" panose="020B0604020202020204" pitchFamily="34" charset="0"/>
                <a:ea typeface="宋体" panose="02010600030101010101" pitchFamily="2" charset="-122"/>
              </a:rPr>
              <a:t>多个测量值的聚合（</a:t>
            </a:r>
            <a:r>
              <a:rPr lang="en-US" altLang="zh-CN" sz="2200" dirty="0">
                <a:solidFill>
                  <a:srgbClr val="FF0000"/>
                </a:solidFill>
                <a:latin typeface="Arial" panose="020B0604020202020204" pitchFamily="34" charset="0"/>
                <a:ea typeface="宋体" panose="02010600030101010101" pitchFamily="2" charset="-122"/>
              </a:rPr>
              <a:t>aggregation</a:t>
            </a:r>
            <a:r>
              <a:rPr lang="zh-CN" altLang="en-US" sz="2200" dirty="0">
                <a:solidFill>
                  <a:srgbClr val="FF0000"/>
                </a:solidFill>
                <a:latin typeface="Arial" panose="020B0604020202020204" pitchFamily="34" charset="0"/>
                <a:ea typeface="宋体" panose="02010600030101010101" pitchFamily="2" charset="-122"/>
              </a:rPr>
              <a:t>）结果比单个测量值更有用</a:t>
            </a:r>
            <a:r>
              <a:rPr lang="zh-CN" altLang="en-US" sz="2200" dirty="0">
                <a:latin typeface="Arial" panose="020B0604020202020204" pitchFamily="34" charset="0"/>
                <a:ea typeface="宋体" panose="02010600030101010101" pitchFamily="2" charset="-122"/>
              </a:rPr>
              <a:t>。</a:t>
            </a: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在网络内聚合数据比在基站上聚合数据</a:t>
            </a:r>
            <a:r>
              <a:rPr lang="zh-CN" altLang="en-US" sz="2200" dirty="0">
                <a:solidFill>
                  <a:srgbClr val="FF0000"/>
                </a:solidFill>
                <a:latin typeface="Arial" panose="020B0604020202020204" pitchFamily="34" charset="0"/>
                <a:ea typeface="宋体" panose="02010600030101010101" pitchFamily="2" charset="-122"/>
              </a:rPr>
              <a:t>节省能量</a:t>
            </a:r>
            <a:r>
              <a:rPr lang="zh-CN" altLang="en-US" sz="2200" dirty="0">
                <a:latin typeface="Arial" panose="020B0604020202020204" pitchFamily="34" charset="0"/>
                <a:ea typeface="宋体" panose="02010600030101010101" pitchFamily="2" charset="-122"/>
              </a:rPr>
              <a:t>。 </a:t>
            </a:r>
          </a:p>
        </p:txBody>
      </p:sp>
      <p:sp>
        <p:nvSpPr>
          <p:cNvPr id="2" name="灯片编号占位符 11">
            <a:extLst>
              <a:ext uri="{FF2B5EF4-FFF2-40B4-BE49-F238E27FC236}">
                <a16:creationId xmlns:a16="http://schemas.microsoft.com/office/drawing/2014/main" id="{A3318A14-475E-40ED-A66E-BD29C2CDD44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45</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91668259"/>
      </p:ext>
    </p:extLst>
  </p:cSld>
  <p:clrMapOvr>
    <a:masterClrMapping/>
  </p:clrMapOvr>
  <p:transition advTm="16782"/>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20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20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2.3.2 </a:t>
            </a:r>
            <a:r>
              <a:rPr lang="zh-CN" altLang="en-US" sz="2400" b="1" dirty="0">
                <a:latin typeface="黑体" panose="02010609060101010101" pitchFamily="49" charset="-122"/>
                <a:ea typeface="黑体" panose="02010609060101010101" pitchFamily="49" charset="-122"/>
              </a:rPr>
              <a:t>基于树的数据聚合协议</a:t>
            </a:r>
          </a:p>
        </p:txBody>
      </p:sp>
      <p:sp>
        <p:nvSpPr>
          <p:cNvPr id="1720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2038" name="文本框 2"/>
          <p:cNvSpPr txBox="1">
            <a:spLocks noChangeArrowheads="1"/>
          </p:cNvSpPr>
          <p:nvPr/>
        </p:nvSpPr>
        <p:spPr bwMode="auto">
          <a:xfrm>
            <a:off x="539552" y="1507554"/>
            <a:ext cx="75962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如图</a:t>
            </a:r>
            <a:r>
              <a:rPr lang="en-US" altLang="zh-CN" sz="2400" dirty="0">
                <a:latin typeface="Arial" panose="020B0604020202020204" pitchFamily="34" charset="0"/>
                <a:ea typeface="宋体" panose="02010600030101010101" pitchFamily="2" charset="-122"/>
              </a:rPr>
              <a:t>a </a:t>
            </a:r>
            <a:r>
              <a:rPr lang="zh-CN" altLang="en-US" sz="2400" dirty="0">
                <a:latin typeface="Arial" panose="020B0604020202020204" pitchFamily="34" charset="0"/>
                <a:ea typeface="宋体" panose="02010600030101010101" pitchFamily="2" charset="-122"/>
              </a:rPr>
              <a:t>所示，无线传感器网络中基于树型的数据聚合协议首先构造一个聚合节点作为生成树的根节点，数据的处理是从叶子节点到根节点逐层进行，这也就意味着传感器节点采集到的数据是沿着已形成的聚合树中叶子节点到根节点的一条路径流动的。</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当两个或者是多个数据同时到达一个中间节点时，中间节点将会进行相应的聚合。</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7AAE155-18CA-4510-B0B0-DF2318DE24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46</a:t>
            </a:fld>
            <a:endParaRPr lang="zh-CN" altLang="en-US" sz="1800" dirty="0">
              <a:latin typeface="Calibri" panose="020F0502020204030204" pitchFamily="34" charset="0"/>
              <a:ea typeface="宋体" panose="02010600030101010101" pitchFamily="2" charset="-122"/>
            </a:endParaRPr>
          </a:p>
        </p:txBody>
      </p:sp>
      <p:pic>
        <p:nvPicPr>
          <p:cNvPr id="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077072"/>
            <a:ext cx="4320480" cy="2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2"/>
          <p:cNvSpPr>
            <a:spLocks noChangeArrowheads="1"/>
          </p:cNvSpPr>
          <p:nvPr/>
        </p:nvSpPr>
        <p:spPr bwMode="auto">
          <a:xfrm>
            <a:off x="5508104" y="5589240"/>
            <a:ext cx="1381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dirty="0">
                <a:latin typeface="Arial" panose="020B0604020202020204" pitchFamily="34" charset="0"/>
                <a:ea typeface="宋体" panose="02010600030101010101" pitchFamily="2" charset="-122"/>
              </a:rPr>
              <a:t>图</a:t>
            </a:r>
            <a:r>
              <a:rPr lang="en-US" altLang="zh-CN" sz="1600" dirty="0">
                <a:latin typeface="Arial" panose="020B0604020202020204" pitchFamily="34" charset="0"/>
                <a:ea typeface="宋体" panose="02010600030101010101" pitchFamily="2" charset="-122"/>
              </a:rPr>
              <a:t>a </a:t>
            </a:r>
            <a:r>
              <a:rPr lang="zh-CN" altLang="en-US" sz="1600" dirty="0">
                <a:latin typeface="Arial" panose="020B0604020202020204" pitchFamily="34" charset="0"/>
                <a:ea typeface="宋体" panose="02010600030101010101" pitchFamily="2" charset="-122"/>
              </a:rPr>
              <a:t>树型结构</a:t>
            </a:r>
          </a:p>
        </p:txBody>
      </p:sp>
    </p:spTree>
    <p:extLst>
      <p:ext uri="{BB962C8B-B14F-4D97-AF65-F5344CB8AC3E}">
        <p14:creationId xmlns:p14="http://schemas.microsoft.com/office/powerpoint/2010/main" val="1577954807"/>
      </p:ext>
    </p:extLst>
  </p:cSld>
  <p:clrMapOvr>
    <a:masterClrMapping/>
  </p:clrMapOvr>
  <p:transition advTm="16782"/>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61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613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2.3.2 </a:t>
            </a:r>
            <a:r>
              <a:rPr lang="zh-CN" altLang="en-US" sz="2400" b="1" dirty="0">
                <a:latin typeface="黑体" panose="02010609060101010101" pitchFamily="49" charset="-122"/>
                <a:ea typeface="黑体" panose="02010609060101010101" pitchFamily="49" charset="-122"/>
              </a:rPr>
              <a:t>基于树的数据聚合协议</a:t>
            </a:r>
          </a:p>
        </p:txBody>
      </p:sp>
      <p:sp>
        <p:nvSpPr>
          <p:cNvPr id="17613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6134" name="文本框 2"/>
          <p:cNvSpPr txBox="1">
            <a:spLocks noChangeArrowheads="1"/>
          </p:cNvSpPr>
          <p:nvPr/>
        </p:nvSpPr>
        <p:spPr bwMode="auto">
          <a:xfrm>
            <a:off x="701414" y="2336006"/>
            <a:ext cx="7741171"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然而，这种基于树形结构而构造的数据聚合协议</a:t>
            </a:r>
            <a:r>
              <a:rPr lang="zh-CN" altLang="en-US" sz="2400" b="1" dirty="0">
                <a:solidFill>
                  <a:srgbClr val="FF0000"/>
                </a:solidFill>
                <a:latin typeface="Arial" panose="020B0604020202020204" pitchFamily="34" charset="0"/>
                <a:ea typeface="宋体" panose="02010600030101010101" pitchFamily="2" charset="-122"/>
              </a:rPr>
              <a:t>存在着一个致命的缺陷？</a:t>
            </a:r>
            <a:endParaRPr lang="en-US" altLang="zh-CN" sz="2400" b="1" dirty="0">
              <a:solidFill>
                <a:srgbClr val="FF0000"/>
              </a:solidFill>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可能存在大量传感器设备数据的丢失。</a:t>
            </a:r>
            <a:endParaRPr lang="en-US" altLang="zh-CN"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因为在实际的无线传感器网络中，传感器节点的稳定性很差，因此当一个</a:t>
            </a:r>
            <a:r>
              <a:rPr lang="zh-CN" altLang="en-US" sz="2200" dirty="0">
                <a:solidFill>
                  <a:schemeClr val="accent2"/>
                </a:solidFill>
                <a:latin typeface="Arial" panose="020B0604020202020204" pitchFamily="34" charset="0"/>
                <a:ea typeface="宋体" panose="02010600030101010101" pitchFamily="2" charset="-122"/>
              </a:rPr>
              <a:t>中间节点出现故障</a:t>
            </a:r>
            <a:r>
              <a:rPr lang="zh-CN" altLang="en-US" sz="2200" dirty="0">
                <a:latin typeface="Arial" panose="020B0604020202020204" pitchFamily="34" charset="0"/>
                <a:ea typeface="宋体" panose="02010600030101010101" pitchFamily="2" charset="-122"/>
              </a:rPr>
              <a:t>，无法对数据进行处理时，就势必会造成其子树所有节点数据的丢失。</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32193E91-C650-4D50-AE03-53C544140AB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47</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96071608"/>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6134">
                                            <p:txEl>
                                              <p:pRg st="1" end="1"/>
                                            </p:txEl>
                                          </p:spTgt>
                                        </p:tgtEl>
                                        <p:attrNameLst>
                                          <p:attrName>style.visibility</p:attrName>
                                        </p:attrNameLst>
                                      </p:cBhvr>
                                      <p:to>
                                        <p:strVal val="visible"/>
                                      </p:to>
                                    </p:set>
                                    <p:animEffect transition="in" filter="randombar(horizontal)">
                                      <p:cBhvr>
                                        <p:cTn id="7" dur="500"/>
                                        <p:tgtEl>
                                          <p:spTgt spid="176134">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76134">
                                            <p:txEl>
                                              <p:pRg st="2" end="2"/>
                                            </p:txEl>
                                          </p:spTgt>
                                        </p:tgtEl>
                                        <p:attrNameLst>
                                          <p:attrName>style.visibility</p:attrName>
                                        </p:attrNameLst>
                                      </p:cBhvr>
                                      <p:to>
                                        <p:strVal val="visible"/>
                                      </p:to>
                                    </p:set>
                                    <p:animEffect transition="in" filter="randombar(horizontal)">
                                      <p:cBhvr>
                                        <p:cTn id="10" dur="500"/>
                                        <p:tgtEl>
                                          <p:spTgt spid="1761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3.3 </a:t>
            </a:r>
            <a:r>
              <a:rPr lang="zh-CN" altLang="en-US" sz="3600" dirty="0"/>
              <a:t>无线传感器网络数据聚合技术</a:t>
            </a:r>
            <a:endParaRPr lang="zh-CN" altLang="en-US" sz="3600" b="1" dirty="0"/>
          </a:p>
        </p:txBody>
      </p:sp>
      <p:sp>
        <p:nvSpPr>
          <p:cNvPr id="1781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81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2.3.2 </a:t>
            </a:r>
            <a:r>
              <a:rPr lang="zh-CN" altLang="en-US" sz="2400" b="1" dirty="0">
                <a:latin typeface="黑体" panose="02010609060101010101" pitchFamily="49" charset="-122"/>
                <a:ea typeface="黑体" panose="02010609060101010101" pitchFamily="49" charset="-122"/>
              </a:rPr>
              <a:t>基于树的数据聚合协议</a:t>
            </a:r>
          </a:p>
        </p:txBody>
      </p:sp>
      <p:sp>
        <p:nvSpPr>
          <p:cNvPr id="178181"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78182" name="文本框 2"/>
          <p:cNvSpPr txBox="1">
            <a:spLocks noChangeArrowheads="1"/>
          </p:cNvSpPr>
          <p:nvPr/>
        </p:nvSpPr>
        <p:spPr bwMode="auto">
          <a:xfrm>
            <a:off x="593117" y="2204864"/>
            <a:ext cx="795776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在基于树形的数据聚合协议中，传感器节点和聚合器节点构造成了一棵树型数据结构。</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数据的聚合都是在非叶子节点上运行，传感器节点感知并采集到的数据将会沿着树枝路径直到根节点，即聚合节点。</a:t>
            </a:r>
            <a:endParaRPr lang="en-US" altLang="zh-CN" sz="24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0A88A4CC-EB29-4047-90F5-A51F665CDE9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48</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72324888"/>
      </p:ext>
    </p:extLst>
  </p:cSld>
  <p:clrMapOvr>
    <a:masterClrMapping/>
  </p:clrMapOvr>
  <p:transition advTm="1678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78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定位算法</a:t>
            </a:r>
          </a:p>
        </p:txBody>
      </p:sp>
      <p:sp>
        <p:nvSpPr>
          <p:cNvPr id="2" name="灯片编号占位符 11">
            <a:extLst>
              <a:ext uri="{FF2B5EF4-FFF2-40B4-BE49-F238E27FC236}">
                <a16:creationId xmlns:a16="http://schemas.microsoft.com/office/drawing/2014/main" id="{0F288011-7442-4E6B-9944-06C2FB2EDED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49</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CF6EBED3-1224-486A-B768-4A4199B395F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
        <p:nvSpPr>
          <p:cNvPr id="16" name="矩形 1">
            <a:extLst>
              <a:ext uri="{FF2B5EF4-FFF2-40B4-BE49-F238E27FC236}">
                <a16:creationId xmlns:a16="http://schemas.microsoft.com/office/drawing/2014/main" id="{D5E1F744-4E74-4056-A1BB-EB3B389CCFC2}"/>
              </a:ext>
            </a:extLst>
          </p:cNvPr>
          <p:cNvSpPr>
            <a:spLocks noChangeArrowheads="1"/>
          </p:cNvSpPr>
          <p:nvPr/>
        </p:nvSpPr>
        <p:spPr bwMode="auto">
          <a:xfrm>
            <a:off x="1403648" y="3140968"/>
            <a:ext cx="4572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三边测量法；</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三角测量法；</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最大似然估计法。</a:t>
            </a:r>
          </a:p>
        </p:txBody>
      </p:sp>
      <p:sp>
        <p:nvSpPr>
          <p:cNvPr id="17" name="文本框 2">
            <a:extLst>
              <a:ext uri="{FF2B5EF4-FFF2-40B4-BE49-F238E27FC236}">
                <a16:creationId xmlns:a16="http://schemas.microsoft.com/office/drawing/2014/main" id="{765EDD63-9377-4A5A-BC27-EC3A03AD363D}"/>
              </a:ext>
            </a:extLst>
          </p:cNvPr>
          <p:cNvSpPr txBox="1">
            <a:spLocks noChangeArrowheads="1"/>
          </p:cNvSpPr>
          <p:nvPr/>
        </p:nvSpPr>
        <p:spPr bwMode="auto">
          <a:xfrm>
            <a:off x="683568" y="2390080"/>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基于测距技术的定位算法：</a:t>
            </a:r>
          </a:p>
        </p:txBody>
      </p:sp>
    </p:spTree>
    <p:extLst>
      <p:ext uri="{BB962C8B-B14F-4D97-AF65-F5344CB8AC3E}">
        <p14:creationId xmlns:p14="http://schemas.microsoft.com/office/powerpoint/2010/main" val="2210245442"/>
      </p:ext>
    </p:extLst>
  </p:cSld>
  <p:clrMapOvr>
    <a:masterClrMapping/>
  </p:clrMapOvr>
  <p:transition advTm="1678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AFA15-2F51-4711-B4F6-091B37E9F730}"/>
              </a:ext>
            </a:extLst>
          </p:cNvPr>
          <p:cNvSpPr>
            <a:spLocks noGrp="1"/>
          </p:cNvSpPr>
          <p:nvPr>
            <p:ph idx="1"/>
          </p:nvPr>
        </p:nvSpPr>
        <p:spPr>
          <a:xfrm>
            <a:off x="468313" y="1916113"/>
            <a:ext cx="8388350" cy="4525962"/>
          </a:xfrm>
        </p:spPr>
        <p:txBody>
          <a:bodyPr/>
          <a:lstStyle/>
          <a:p>
            <a:pPr marL="342900" lvl="1" indent="-342900">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无线网络的移动性使得安全管理难度更大</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有线网络的用户终端与接入设备之间通过线缆连接，终端不能在大范围内移动，对用户的管理比较容易。</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而无线网络终端不仅可以在较大范围内移动，而且还可以跨区域漫游，这增大了对接入节点的认证难度，且移动节点没有足够的物理防护，从而易被窃听、破坏和劫持。</a:t>
            </a: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通过网络内部已经被入侵的节点实施内部攻击造成的破坏更大，更难以检测，且要求密码安全算法能抗密钥泄露，抗节点妥协。 </a:t>
            </a:r>
          </a:p>
          <a:p>
            <a:pPr>
              <a:defRPr/>
            </a:pPr>
            <a:endParaRPr lang="zh-CN" altLang="en-US" sz="2400" kern="0" dirty="0">
              <a:latin typeface="宋体" panose="02010600030101010101" pitchFamily="2" charset="-122"/>
              <a:ea typeface="宋体" panose="02010600030101010101" pitchFamily="2" charset="-122"/>
            </a:endParaRPr>
          </a:p>
        </p:txBody>
      </p:sp>
      <p:sp>
        <p:nvSpPr>
          <p:cNvPr id="4" name="Rectangle 2">
            <a:extLst>
              <a:ext uri="{FF2B5EF4-FFF2-40B4-BE49-F238E27FC236}">
                <a16:creationId xmlns:a16="http://schemas.microsoft.com/office/drawing/2014/main" id="{C75EF636-DE4C-4877-8D41-7E527F8C85EE}"/>
              </a:ext>
            </a:extLst>
          </p:cNvPr>
          <p:cNvSpPr txBox="1">
            <a:spLocks noGrp="1" noChangeArrowheads="1"/>
          </p:cNvSpPr>
          <p:nvPr>
            <p:ph type="title"/>
          </p:nvPr>
        </p:nvSpPr>
        <p:spPr/>
        <p:txBody>
          <a:bodyPr/>
          <a:lstStyle>
            <a:lvl1pPr algn="ctr" rtl="0" eaLnBrk="0" fontAlgn="base" hangingPunct="0">
              <a:spcBef>
                <a:spcPct val="0"/>
              </a:spcBef>
              <a:spcAft>
                <a:spcPct val="0"/>
              </a:spcAft>
              <a:defRPr sz="2800" kern="1200">
                <a:solidFill>
                  <a:schemeClr val="bg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1.1 </a:t>
            </a:r>
            <a:r>
              <a:rPr lang="zh-CN" altLang="en-US" sz="3600" dirty="0">
                <a:latin typeface="黑体" panose="02010609060101010101" pitchFamily="49" charset="-122"/>
                <a:ea typeface="黑体" panose="02010609060101010101" pitchFamily="49" charset="-122"/>
              </a:rPr>
              <a:t>无线网概述</a:t>
            </a:r>
          </a:p>
        </p:txBody>
      </p:sp>
      <p:sp>
        <p:nvSpPr>
          <p:cNvPr id="53253" name="灯片编号占位符 11">
            <a:extLst>
              <a:ext uri="{FF2B5EF4-FFF2-40B4-BE49-F238E27FC236}">
                <a16:creationId xmlns:a16="http://schemas.microsoft.com/office/drawing/2014/main" id="{E508825A-403C-4CEA-A662-7B0564E811F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C0E4BE3-8925-413F-9C64-35704130CD97}" type="slidenum">
              <a:rPr lang="zh-CN" altLang="en-US" sz="1800">
                <a:latin typeface="Calibri" panose="020F0502020204030204" pitchFamily="34" charset="0"/>
                <a:ea typeface="宋体" panose="02010600030101010101" pitchFamily="2" charset="-122"/>
              </a:rPr>
              <a:pPr>
                <a:spcBef>
                  <a:spcPct val="0"/>
                </a:spcBef>
                <a:buFontTx/>
                <a:buNone/>
              </a:pPr>
              <a:t>5</a:t>
            </a:fld>
            <a:endParaRPr lang="zh-CN" altLang="en-US" sz="1800">
              <a:latin typeface="Calibri" panose="020F0502020204030204" pitchFamily="34" charset="0"/>
              <a:ea typeface="宋体" panose="02010600030101010101" pitchFamily="2" charset="-122"/>
            </a:endParaRPr>
          </a:p>
        </p:txBody>
      </p:sp>
      <p:sp>
        <p:nvSpPr>
          <p:cNvPr id="6" name="TextBox 49">
            <a:extLst>
              <a:ext uri="{FF2B5EF4-FFF2-40B4-BE49-F238E27FC236}">
                <a16:creationId xmlns:a16="http://schemas.microsoft.com/office/drawing/2014/main" id="{74D63E88-7D31-46E3-A3FF-C52CBD9B84A2}"/>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1.1 </a:t>
            </a:r>
            <a:r>
              <a:rPr lang="zh-CN" altLang="en-US" sz="2400" b="1" dirty="0">
                <a:latin typeface="黑体" panose="02010609060101010101" pitchFamily="49" charset="-122"/>
                <a:ea typeface="黑体" panose="02010609060101010101" pitchFamily="49" charset="-122"/>
              </a:rPr>
              <a:t>无线网安全与有线网安全的区别</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grpSp>
        <p:nvGrpSpPr>
          <p:cNvPr id="2" name="组合 1"/>
          <p:cNvGrpSpPr/>
          <p:nvPr/>
        </p:nvGrpSpPr>
        <p:grpSpPr>
          <a:xfrm>
            <a:off x="600869" y="907256"/>
            <a:ext cx="7848600" cy="5381625"/>
            <a:chOff x="611188" y="1340768"/>
            <a:chExt cx="7848600" cy="5381625"/>
          </a:xfrm>
        </p:grpSpPr>
        <p:sp>
          <p:nvSpPr>
            <p:cNvPr id="20" name="Rectangle 3"/>
            <p:cNvSpPr txBox="1">
              <a:spLocks noChangeArrowheads="1"/>
            </p:cNvSpPr>
            <p:nvPr/>
          </p:nvSpPr>
          <p:spPr bwMode="auto">
            <a:xfrm>
              <a:off x="611188" y="1340768"/>
              <a:ext cx="78486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lang="en-US" altLang="zh-CN" sz="2000" dirty="0">
                <a:solidFill>
                  <a:srgbClr val="000000"/>
                </a:solidFill>
                <a:latin typeface="Arial"/>
                <a:ea typeface="宋体"/>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20000"/>
                </a:lnSpc>
                <a:spcBef>
                  <a:spcPct val="10000"/>
                </a:spcBef>
                <a:spcAft>
                  <a:spcPct val="10000"/>
                </a:spcAft>
                <a:buClrTx/>
                <a:buSzTx/>
                <a:buFont typeface="Wingdings" panose="05000000000000000000" pitchFamily="2" charset="2"/>
                <a:buChar char="u"/>
                <a:tabLst/>
                <a:defRPr/>
              </a:pPr>
              <a:r>
                <a:rPr lang="zh-CN" altLang="zh-CN" b="1" dirty="0">
                  <a:solidFill>
                    <a:srgbClr val="000000"/>
                  </a:solidFill>
                  <a:latin typeface="黑体" panose="02010609060101010101" pitchFamily="49" charset="-122"/>
                  <a:ea typeface="黑体" panose="02010609060101010101" pitchFamily="49" charset="-122"/>
                </a:rPr>
                <a:t>三边定位</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Arial"/>
                  <a:ea typeface="宋体"/>
                  <a:cs typeface="+mn-cs"/>
                </a:rPr>
                <a:t>三边定位与求解原理如图所示，假设有三个信标节点A、B、C坐标分别为                    ，未知节点D的坐标为      ，与三个信标节点的距离分别为                ，那么，存在以下公式，即</a:t>
              </a:r>
            </a:p>
          </p:txBody>
        </p:sp>
        <p:graphicFrame>
          <p:nvGraphicFramePr>
            <p:cNvPr id="22" name="Object 5"/>
            <p:cNvGraphicFramePr>
              <a:graphicFrameLocks noChangeAspect="1"/>
            </p:cNvGraphicFramePr>
            <p:nvPr/>
          </p:nvGraphicFramePr>
          <p:xfrm>
            <a:off x="1619672" y="3560440"/>
            <a:ext cx="1095375" cy="228600"/>
          </p:xfrm>
          <a:graphic>
            <a:graphicData uri="http://schemas.openxmlformats.org/presentationml/2006/ole">
              <mc:AlternateContent xmlns:mc="http://schemas.openxmlformats.org/markup-compatibility/2006">
                <mc:Choice xmlns:v="urn:schemas-microsoft-com:vml" Requires="v">
                  <p:oleObj spid="_x0000_s1074" r:id="rId4" imgW="1092043" imgH="228818" progId="Equation.DSMT4">
                    <p:embed/>
                  </p:oleObj>
                </mc:Choice>
                <mc:Fallback>
                  <p:oleObj r:id="rId4" imgW="1092043" imgH="228818" progId="Equation.DSMT4">
                    <p:embed/>
                    <p:pic>
                      <p:nvPicPr>
                        <p:cNvPr id="2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3560440"/>
                          <a:ext cx="1095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4" name="Object 7"/>
            <p:cNvGraphicFramePr>
              <a:graphicFrameLocks noChangeAspect="1"/>
            </p:cNvGraphicFramePr>
            <p:nvPr/>
          </p:nvGraphicFramePr>
          <p:xfrm>
            <a:off x="5364088" y="3569965"/>
            <a:ext cx="352425" cy="219075"/>
          </p:xfrm>
          <a:graphic>
            <a:graphicData uri="http://schemas.openxmlformats.org/presentationml/2006/ole">
              <mc:AlternateContent xmlns:mc="http://schemas.openxmlformats.org/markup-compatibility/2006">
                <mc:Choice xmlns:v="urn:schemas-microsoft-com:vml" Requires="v">
                  <p:oleObj spid="_x0000_s1075" r:id="rId6" imgW="355609" imgH="216030" progId="Equation.DSMT4">
                    <p:embed/>
                  </p:oleObj>
                </mc:Choice>
                <mc:Fallback>
                  <p:oleObj r:id="rId6" imgW="355609" imgH="216030" progId="Equation.DSMT4">
                    <p:embed/>
                    <p:pic>
                      <p:nvPicPr>
                        <p:cNvPr id="2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3569965"/>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6" name="Object 9"/>
            <p:cNvGraphicFramePr>
              <a:graphicFrameLocks noChangeAspect="1"/>
            </p:cNvGraphicFramePr>
            <p:nvPr/>
          </p:nvGraphicFramePr>
          <p:xfrm>
            <a:off x="1835696" y="3920480"/>
            <a:ext cx="809625" cy="228600"/>
          </p:xfrm>
          <a:graphic>
            <a:graphicData uri="http://schemas.openxmlformats.org/presentationml/2006/ole">
              <mc:AlternateContent xmlns:mc="http://schemas.openxmlformats.org/markup-compatibility/2006">
                <mc:Choice xmlns:v="urn:schemas-microsoft-com:vml" Requires="v">
                  <p:oleObj spid="_x0000_s1076" r:id="rId8" imgW="812764" imgH="228818" progId="Equation.DSMT4">
                    <p:embed/>
                  </p:oleObj>
                </mc:Choice>
                <mc:Fallback>
                  <p:oleObj r:id="rId8" imgW="812764" imgH="228818" progId="Equation.DSMT4">
                    <p:embed/>
                    <p:pic>
                      <p:nvPicPr>
                        <p:cNvPr id="26"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3920480"/>
                          <a:ext cx="809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8" name="Object 11"/>
            <p:cNvGraphicFramePr>
              <a:graphicFrameLocks noChangeAspect="1"/>
            </p:cNvGraphicFramePr>
            <p:nvPr/>
          </p:nvGraphicFramePr>
          <p:xfrm>
            <a:off x="1331913" y="4652293"/>
            <a:ext cx="2879725" cy="1571625"/>
          </p:xfrm>
          <a:graphic>
            <a:graphicData uri="http://schemas.openxmlformats.org/presentationml/2006/ole">
              <mc:AlternateContent xmlns:mc="http://schemas.openxmlformats.org/markup-compatibility/2006">
                <mc:Choice xmlns:v="urn:schemas-microsoft-com:vml" Requires="v">
                  <p:oleObj spid="_x0000_s1077" r:id="rId10" imgW="1867217" imgH="1016317" progId="Equation.DSMT4">
                    <p:embed/>
                  </p:oleObj>
                </mc:Choice>
                <mc:Fallback>
                  <p:oleObj r:id="rId10" imgW="1867217" imgH="1016317" progId="Equation.DSMT4">
                    <p:embed/>
                    <p:pic>
                      <p:nvPicPr>
                        <p:cNvPr id="28"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652293"/>
                          <a:ext cx="28797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pic>
          <p:nvPicPr>
            <p:cNvPr id="29" name="Picture 12" descr="未命名"/>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6825" y="4436393"/>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3" name="灯片编号占位符 11">
            <a:extLst>
              <a:ext uri="{FF2B5EF4-FFF2-40B4-BE49-F238E27FC236}">
                <a16:creationId xmlns:a16="http://schemas.microsoft.com/office/drawing/2014/main" id="{E47066B8-71B6-41B3-BDAF-7B75D8F084F1}"/>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50</a:t>
            </a:fld>
            <a:endParaRPr lang="zh-CN" altLang="en-US" sz="1800" dirty="0">
              <a:latin typeface="Calibri" panose="020F0502020204030204" pitchFamily="34" charset="0"/>
              <a:ea typeface="宋体" panose="02010600030101010101" pitchFamily="2" charset="-122"/>
            </a:endParaRPr>
          </a:p>
        </p:txBody>
      </p:sp>
      <p:sp>
        <p:nvSpPr>
          <p:cNvPr id="14" name="Rectangle 2">
            <a:extLst>
              <a:ext uri="{FF2B5EF4-FFF2-40B4-BE49-F238E27FC236}">
                <a16:creationId xmlns:a16="http://schemas.microsoft.com/office/drawing/2014/main" id="{70390B70-D734-4287-A33D-E59275D8814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3515160256"/>
      </p:ext>
    </p:extLst>
  </p:cSld>
  <p:clrMapOvr>
    <a:masterClrMapping/>
  </p:clrMapOvr>
  <p:transition advTm="16782"/>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883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4883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8" name="Rectangle 3"/>
          <p:cNvSpPr txBox="1">
            <a:spLocks noChangeArrowheads="1"/>
          </p:cNvSpPr>
          <p:nvPr/>
        </p:nvSpPr>
        <p:spPr bwMode="auto">
          <a:xfrm>
            <a:off x="719708" y="1844824"/>
            <a:ext cx="78486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从最后一个方程开始分别减去第一、二个方程得：</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由</a:t>
            </a:r>
            <a:r>
              <a:rPr lang="zh-CN" altLang="en-US" sz="1800" dirty="0">
                <a:solidFill>
                  <a:srgbClr val="000000"/>
                </a:solidFill>
                <a:latin typeface="Arial"/>
                <a:ea typeface="宋体"/>
              </a:rPr>
              <a:t>上</a:t>
            </a: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式可得到节点D的坐标为</a:t>
            </a: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a:p>
            <a:pPr marL="0" marR="0" lvl="0" indent="273050" algn="l" defTabSz="914400" rtl="0" eaLnBrk="1" fontAlgn="base" latinLnBrk="0" hangingPunct="1">
              <a:lnSpc>
                <a:spcPct val="120000"/>
              </a:lnSpc>
              <a:spcBef>
                <a:spcPct val="10000"/>
              </a:spcBef>
              <a:spcAft>
                <a:spcPct val="1000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a:ea typeface="宋体"/>
              <a:cs typeface="+mn-cs"/>
            </a:endParaRPr>
          </a:p>
          <a:p>
            <a:pPr marL="0" marR="0" lvl="0" indent="273050" algn="l" defTabSz="914400" rtl="0" eaLnBrk="1" fontAlgn="base" latinLnBrk="0" hangingPunct="1">
              <a:lnSpc>
                <a:spcPct val="120000"/>
              </a:lnSpc>
              <a:spcBef>
                <a:spcPct val="10000"/>
              </a:spcBef>
              <a:spcAft>
                <a:spcPct val="100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a:ea typeface="宋体"/>
                <a:cs typeface="+mn-cs"/>
              </a:rPr>
              <a:t>                                                                                                    </a:t>
            </a:r>
          </a:p>
        </p:txBody>
      </p:sp>
      <p:graphicFrame>
        <p:nvGraphicFramePr>
          <p:cNvPr id="10" name="Object 5"/>
          <p:cNvGraphicFramePr>
            <a:graphicFrameLocks noChangeAspect="1"/>
          </p:cNvGraphicFramePr>
          <p:nvPr/>
        </p:nvGraphicFramePr>
        <p:xfrm>
          <a:off x="1008633" y="2421087"/>
          <a:ext cx="5832475" cy="841375"/>
        </p:xfrm>
        <a:graphic>
          <a:graphicData uri="http://schemas.openxmlformats.org/presentationml/2006/ole">
            <mc:AlternateContent xmlns:mc="http://schemas.openxmlformats.org/markup-compatibility/2006">
              <mc:Choice xmlns:v="urn:schemas-microsoft-com:vml" Requires="v">
                <p:oleObj spid="_x0000_s2062" r:id="rId4" imgW="3696017" imgH="533717" progId="Equation.DSMT4">
                  <p:embed/>
                </p:oleObj>
              </mc:Choice>
              <mc:Fallback>
                <p:oleObj r:id="rId4" imgW="3696017" imgH="533717" progId="Equation.DSMT4">
                  <p:embed/>
                  <p:pic>
                    <p:nvPicPr>
                      <p:cNvPr id="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33" y="2421087"/>
                        <a:ext cx="58324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 name="灯片编号占位符 11">
            <a:extLst>
              <a:ext uri="{FF2B5EF4-FFF2-40B4-BE49-F238E27FC236}">
                <a16:creationId xmlns:a16="http://schemas.microsoft.com/office/drawing/2014/main" id="{23076FBB-6CA0-4E2A-B44B-F16517B59FD0}"/>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51</a:t>
            </a:fld>
            <a:endParaRPr lang="zh-CN" altLang="en-US" sz="1800" dirty="0">
              <a:latin typeface="Calibri" panose="020F050202020403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AE3CF33E-92D2-42CF-A16F-ABC7CD4AA685}"/>
              </a:ext>
            </a:extLst>
          </p:cNvPr>
          <p:cNvPicPr>
            <a:picLocks noChangeAspect="1"/>
          </p:cNvPicPr>
          <p:nvPr/>
        </p:nvPicPr>
        <p:blipFill>
          <a:blip r:embed="rId6"/>
          <a:stretch>
            <a:fillRect/>
          </a:stretch>
        </p:blipFill>
        <p:spPr>
          <a:xfrm>
            <a:off x="899592" y="4365104"/>
            <a:ext cx="6696744" cy="1034334"/>
          </a:xfrm>
          <a:prstGeom prst="rect">
            <a:avLst/>
          </a:prstGeom>
        </p:spPr>
      </p:pic>
      <p:sp>
        <p:nvSpPr>
          <p:cNvPr id="11" name="Rectangle 2">
            <a:extLst>
              <a:ext uri="{FF2B5EF4-FFF2-40B4-BE49-F238E27FC236}">
                <a16:creationId xmlns:a16="http://schemas.microsoft.com/office/drawing/2014/main" id="{987CC9D0-1FA5-4A5F-8CC7-C09F4767123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1648898555"/>
      </p:ext>
    </p:extLst>
  </p:cSld>
  <p:clrMapOvr>
    <a:masterClrMapping/>
  </p:clrMapOvr>
  <p:transition advTm="16782"/>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 name="灯片编号占位符 11">
            <a:extLst>
              <a:ext uri="{FF2B5EF4-FFF2-40B4-BE49-F238E27FC236}">
                <a16:creationId xmlns:a16="http://schemas.microsoft.com/office/drawing/2014/main" id="{986F639C-C8BF-4523-BC6A-48EB7B4AA29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52</a:t>
            </a:fld>
            <a:endParaRPr lang="zh-CN" altLang="en-US" sz="1800" dirty="0">
              <a:latin typeface="Calibri" panose="020F0502020204030204" pitchFamily="34" charset="0"/>
              <a:ea typeface="宋体" panose="02010600030101010101" pitchFamily="2" charset="-122"/>
            </a:endParaRPr>
          </a:p>
        </p:txBody>
      </p:sp>
      <p:sp>
        <p:nvSpPr>
          <p:cNvPr id="12" name="矩形 87">
            <a:extLst>
              <a:ext uri="{FF2B5EF4-FFF2-40B4-BE49-F238E27FC236}">
                <a16:creationId xmlns:a16="http://schemas.microsoft.com/office/drawing/2014/main" id="{F2F388B0-EC3F-4574-A0D9-CD186143938F}"/>
              </a:ext>
            </a:extLst>
          </p:cNvPr>
          <p:cNvSpPr>
            <a:spLocks noChangeArrowheads="1"/>
          </p:cNvSpPr>
          <p:nvPr/>
        </p:nvSpPr>
        <p:spPr bwMode="auto">
          <a:xfrm>
            <a:off x="995535" y="3482975"/>
            <a:ext cx="2152651"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0000"/>
              </a:lnSpc>
              <a:spcBef>
                <a:spcPct val="0"/>
              </a:spcBef>
              <a:buFontTx/>
              <a:buNone/>
            </a:pPr>
            <a:r>
              <a:rPr lang="zh-CN" altLang="en-US" sz="1800">
                <a:latin typeface="Tahoma" panose="020B0604030504040204" pitchFamily="34" charset="0"/>
                <a:ea typeface="宋体" panose="02010600030101010101" pitchFamily="2" charset="-122"/>
              </a:rPr>
              <a:t>与距离无关的定位</a:t>
            </a:r>
            <a:endParaRPr lang="en-US" altLang="zh-CN" sz="1800">
              <a:latin typeface="Tahoma" panose="020B0604030504040204" pitchFamily="34" charset="0"/>
              <a:ea typeface="宋体" panose="02010600030101010101" pitchFamily="2" charset="-122"/>
            </a:endParaRPr>
          </a:p>
          <a:p>
            <a:pPr eaLnBrk="1" hangingPunct="1">
              <a:lnSpc>
                <a:spcPct val="80000"/>
              </a:lnSpc>
              <a:spcBef>
                <a:spcPct val="0"/>
              </a:spcBef>
              <a:buFontTx/>
              <a:buNone/>
            </a:pPr>
            <a:r>
              <a:rPr lang="zh-CN" altLang="en-US" sz="1800">
                <a:latin typeface="Tahoma" panose="020B0604030504040204" pitchFamily="34" charset="0"/>
                <a:ea typeface="宋体" panose="02010600030101010101" pitchFamily="2" charset="-122"/>
              </a:rPr>
              <a:t>  （</a:t>
            </a:r>
            <a:r>
              <a:rPr lang="en-US" altLang="zh-CN" sz="1800">
                <a:latin typeface="Tahoma" panose="020B0604030504040204" pitchFamily="34" charset="0"/>
                <a:ea typeface="宋体" panose="02010600030101010101" pitchFamily="2" charset="-122"/>
              </a:rPr>
              <a:t>range-free</a:t>
            </a:r>
            <a:r>
              <a:rPr lang="zh-CN" altLang="en-US" sz="1800">
                <a:latin typeface="Tahoma" panose="020B0604030504040204" pitchFamily="34" charset="0"/>
                <a:ea typeface="宋体" panose="02010600030101010101" pitchFamily="2" charset="-122"/>
              </a:rPr>
              <a:t>）</a:t>
            </a:r>
          </a:p>
        </p:txBody>
      </p:sp>
      <p:sp>
        <p:nvSpPr>
          <p:cNvPr id="13" name="左大括号 12">
            <a:extLst>
              <a:ext uri="{FF2B5EF4-FFF2-40B4-BE49-F238E27FC236}">
                <a16:creationId xmlns:a16="http://schemas.microsoft.com/office/drawing/2014/main" id="{93A7B70B-D3F1-4A78-8A32-BB898533EFBF}"/>
              </a:ext>
            </a:extLst>
          </p:cNvPr>
          <p:cNvSpPr/>
          <p:nvPr/>
        </p:nvSpPr>
        <p:spPr>
          <a:xfrm>
            <a:off x="3205336" y="2492375"/>
            <a:ext cx="228600" cy="2514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Rectangle 36">
            <a:extLst>
              <a:ext uri="{FF2B5EF4-FFF2-40B4-BE49-F238E27FC236}">
                <a16:creationId xmlns:a16="http://schemas.microsoft.com/office/drawing/2014/main" id="{76F0451E-C489-46BA-B3CF-5B4DB6F72FDD}"/>
              </a:ext>
            </a:extLst>
          </p:cNvPr>
          <p:cNvSpPr>
            <a:spLocks noChangeArrowheads="1"/>
          </p:cNvSpPr>
          <p:nvPr/>
        </p:nvSpPr>
        <p:spPr bwMode="auto">
          <a:xfrm>
            <a:off x="3586336" y="2720975"/>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ctr">
              <a:spcBef>
                <a:spcPct val="0"/>
              </a:spcBef>
              <a:buClr>
                <a:srgbClr val="FF0000"/>
              </a:buClr>
              <a:buSzPct val="70000"/>
              <a:buFontTx/>
              <a:buNone/>
            </a:pPr>
            <a:r>
              <a:rPr lang="zh-CN" altLang="en-US" sz="1800">
                <a:solidFill>
                  <a:srgbClr val="000000"/>
                </a:solidFill>
                <a:latin typeface="Tahoma" panose="020B0604030504040204" pitchFamily="34" charset="0"/>
                <a:ea typeface="宋体" panose="02010600030101010101" pitchFamily="2" charset="-122"/>
              </a:rPr>
              <a:t>质心定位算法</a:t>
            </a:r>
          </a:p>
        </p:txBody>
      </p:sp>
      <p:sp>
        <p:nvSpPr>
          <p:cNvPr id="15" name="矩形 87">
            <a:extLst>
              <a:ext uri="{FF2B5EF4-FFF2-40B4-BE49-F238E27FC236}">
                <a16:creationId xmlns:a16="http://schemas.microsoft.com/office/drawing/2014/main" id="{7D3B40C0-46B6-433A-998A-D97353F482F4}"/>
              </a:ext>
            </a:extLst>
          </p:cNvPr>
          <p:cNvSpPr>
            <a:spLocks noChangeArrowheads="1"/>
          </p:cNvSpPr>
          <p:nvPr/>
        </p:nvSpPr>
        <p:spPr bwMode="auto">
          <a:xfrm>
            <a:off x="3357736" y="3482975"/>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Tahoma" panose="020B0604030504040204" pitchFamily="34" charset="0"/>
                <a:ea typeface="宋体" panose="02010600030101010101" pitchFamily="2" charset="-122"/>
              </a:rPr>
              <a:t>DV-HOP </a:t>
            </a:r>
            <a:r>
              <a:rPr lang="zh-CN" altLang="en-US" sz="1800">
                <a:solidFill>
                  <a:srgbClr val="000000"/>
                </a:solidFill>
                <a:latin typeface="Tahoma" panose="020B0604030504040204" pitchFamily="34" charset="0"/>
                <a:ea typeface="宋体" panose="02010600030101010101" pitchFamily="2" charset="-122"/>
              </a:rPr>
              <a:t>定位算法</a:t>
            </a:r>
          </a:p>
        </p:txBody>
      </p:sp>
      <p:sp>
        <p:nvSpPr>
          <p:cNvPr id="17" name="矩形 87">
            <a:extLst>
              <a:ext uri="{FF2B5EF4-FFF2-40B4-BE49-F238E27FC236}">
                <a16:creationId xmlns:a16="http://schemas.microsoft.com/office/drawing/2014/main" id="{5CBDECA8-7EE1-4CB0-A4FC-82FDD188800B}"/>
              </a:ext>
            </a:extLst>
          </p:cNvPr>
          <p:cNvSpPr>
            <a:spLocks noChangeArrowheads="1"/>
          </p:cNvSpPr>
          <p:nvPr/>
        </p:nvSpPr>
        <p:spPr bwMode="auto">
          <a:xfrm>
            <a:off x="3510136" y="432117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fontAlgn="ctr">
              <a:spcBef>
                <a:spcPct val="0"/>
              </a:spcBef>
              <a:buClr>
                <a:srgbClr val="FF0000"/>
              </a:buClr>
              <a:buSzPct val="70000"/>
              <a:buFontTx/>
              <a:buNone/>
            </a:pPr>
            <a:r>
              <a:rPr lang="en-US" altLang="zh-CN" sz="1800">
                <a:solidFill>
                  <a:srgbClr val="000000"/>
                </a:solidFill>
                <a:latin typeface="Arial" panose="020B0604020202020204" pitchFamily="34" charset="0"/>
                <a:ea typeface="宋体" panose="02010600030101010101" pitchFamily="2" charset="-122"/>
              </a:rPr>
              <a:t>APIT</a:t>
            </a:r>
            <a:endParaRPr lang="en-US" altLang="zh-CN" sz="1800">
              <a:solidFill>
                <a:srgbClr val="000000"/>
              </a:solidFill>
            </a:endParaRPr>
          </a:p>
        </p:txBody>
      </p:sp>
      <p:sp>
        <p:nvSpPr>
          <p:cNvPr id="18" name="Rectangle 2">
            <a:extLst>
              <a:ext uri="{FF2B5EF4-FFF2-40B4-BE49-F238E27FC236}">
                <a16:creationId xmlns:a16="http://schemas.microsoft.com/office/drawing/2014/main" id="{9CF04B11-A717-476D-A3CD-E35C5119E5C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2. </a:t>
            </a:r>
            <a:r>
              <a:rPr lang="zh-CN" altLang="en-US" dirty="0">
                <a:latin typeface="+mj-ea"/>
                <a:ea typeface="+mj-ea"/>
              </a:rPr>
              <a:t>无线传感器网络</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70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57029"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7030" name="文本框 2"/>
          <p:cNvSpPr txBox="1">
            <a:spLocks noChangeArrowheads="1"/>
          </p:cNvSpPr>
          <p:nvPr/>
        </p:nvSpPr>
        <p:spPr bwMode="auto">
          <a:xfrm>
            <a:off x="503237" y="2046610"/>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DV-hop</a:t>
            </a:r>
            <a:endParaRPr lang="zh-CN" altLang="en-US" sz="2400" dirty="0">
              <a:latin typeface="Arial" panose="020B0604020202020204" pitchFamily="34" charset="0"/>
              <a:ea typeface="宋体" panose="02010600030101010101" pitchFamily="2" charset="-122"/>
            </a:endParaRPr>
          </a:p>
        </p:txBody>
      </p:sp>
      <p:sp>
        <p:nvSpPr>
          <p:cNvPr id="257031" name="矩形 2"/>
          <p:cNvSpPr>
            <a:spLocks noChangeArrowheads="1"/>
          </p:cNvSpPr>
          <p:nvPr/>
        </p:nvSpPr>
        <p:spPr bwMode="auto">
          <a:xfrm>
            <a:off x="571500" y="2508572"/>
            <a:ext cx="8137525"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80962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如何在参考节点稀疏的网络中进行节点定位？</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基本思想：</a:t>
            </a: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参考节点附近的节点通过直接测量 的方法获得到参考节点的距离，传播给其邻居节点；</a:t>
            </a:r>
          </a:p>
          <a:p>
            <a:pPr lvl="3">
              <a:spcBef>
                <a:spcPct val="0"/>
              </a:spcBef>
              <a:buFont typeface="Wingdings" panose="05000000000000000000" pitchFamily="2" charset="2"/>
              <a:buChar char="p"/>
            </a:pPr>
            <a:r>
              <a:rPr lang="zh-CN" altLang="en-US" dirty="0">
                <a:latin typeface="Arial" panose="020B0604020202020204" pitchFamily="34" charset="0"/>
                <a:ea typeface="宋体" panose="02010600030101010101" pitchFamily="2" charset="-122"/>
              </a:rPr>
              <a:t>邻居节点据此估计自己到参考节点的距离，再传播给其邻居；依次类推。</a:t>
            </a:r>
          </a:p>
        </p:txBody>
      </p:sp>
      <p:sp>
        <p:nvSpPr>
          <p:cNvPr id="2" name="灯片编号占位符 11">
            <a:extLst>
              <a:ext uri="{FF2B5EF4-FFF2-40B4-BE49-F238E27FC236}">
                <a16:creationId xmlns:a16="http://schemas.microsoft.com/office/drawing/2014/main" id="{BD158E97-ED9C-4CAC-9A36-180CB775A627}"/>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53</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ABEB4A2B-D4EA-418F-A148-9B4D7C88839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cSld>
  <p:clrMapOvr>
    <a:masterClrMapping/>
  </p:clrMapOvr>
  <p:transition advTm="1678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907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5907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59078"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a:latin typeface="Arial" panose="020B0604020202020204" pitchFamily="34" charset="0"/>
                <a:ea typeface="宋体" panose="02010600030101010101" pitchFamily="2" charset="-122"/>
              </a:rPr>
              <a:t>DV-hop</a:t>
            </a:r>
            <a:endParaRPr lang="zh-CN" altLang="en-US" sz="2400">
              <a:latin typeface="Arial" panose="020B0604020202020204" pitchFamily="34" charset="0"/>
              <a:ea typeface="宋体" panose="02010600030101010101" pitchFamily="2" charset="-122"/>
            </a:endParaRPr>
          </a:p>
        </p:txBody>
      </p:sp>
      <p:sp>
        <p:nvSpPr>
          <p:cNvPr id="259079" name="矩形 2"/>
          <p:cNvSpPr>
            <a:spLocks noChangeArrowheads="1"/>
          </p:cNvSpPr>
          <p:nvPr/>
        </p:nvSpPr>
        <p:spPr bwMode="auto">
          <a:xfrm>
            <a:off x="196850" y="2205038"/>
            <a:ext cx="851217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参考节点向其邻居广播信标消息，所有节点维护到每个参考节点的最小跳数，并与邻居节点交换各自的距离矢量表。</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参考节点利用其它参考节点的位置及自己到这些参考节点的最小跳数计算每跳平均距离，发布到网络中。</a:t>
            </a: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n"/>
            </a:pPr>
            <a:endParaRPr lang="zh-CN" altLang="en-US" sz="2200" dirty="0">
              <a:latin typeface="Arial" panose="020B0604020202020204" pitchFamily="34" charset="0"/>
              <a:ea typeface="宋体" panose="02010600030101010101" pitchFamily="2" charset="-122"/>
            </a:endParaRP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未知节点根据其最近的参考节点发布的平均每跳距离，计算到各个参考节点的距离</a:t>
            </a:r>
          </a:p>
          <a:p>
            <a:pPr lvl="1">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利用三边测量法计算自身位置</a:t>
            </a:r>
          </a:p>
        </p:txBody>
      </p:sp>
      <p:pic>
        <p:nvPicPr>
          <p:cNvPr id="259080" name="Picture 7"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716338"/>
            <a:ext cx="64087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9B2322EE-ED44-448D-9AF6-D229CB4C2BAB}"/>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54</a:t>
            </a:fld>
            <a:endParaRPr lang="zh-CN" altLang="en-US" sz="1800" dirty="0">
              <a:latin typeface="Calibri" panose="020F0502020204030204" pitchFamily="34" charset="0"/>
              <a:ea typeface="宋体" panose="02010600030101010101" pitchFamily="2" charset="-122"/>
            </a:endParaRPr>
          </a:p>
        </p:txBody>
      </p:sp>
      <p:sp>
        <p:nvSpPr>
          <p:cNvPr id="10" name="Rectangle 2">
            <a:extLst>
              <a:ext uri="{FF2B5EF4-FFF2-40B4-BE49-F238E27FC236}">
                <a16:creationId xmlns:a16="http://schemas.microsoft.com/office/drawing/2014/main" id="{7827E0D3-4E15-4C61-BE1C-3568B3DE12E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cSld>
  <p:clrMapOvr>
    <a:masterClrMapping/>
  </p:clrMapOvr>
  <p:transition advTm="16782"/>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63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2.4.1 </a:t>
            </a:r>
            <a:r>
              <a:rPr lang="zh-CN" altLang="en-US" sz="2400" b="1" dirty="0">
                <a:latin typeface="黑体" panose="02010609060101010101" pitchFamily="49" charset="-122"/>
                <a:ea typeface="黑体" panose="02010609060101010101" pitchFamily="49" charset="-122"/>
              </a:rPr>
              <a:t>定位技术</a:t>
            </a:r>
          </a:p>
        </p:txBody>
      </p:sp>
      <p:sp>
        <p:nvSpPr>
          <p:cNvPr id="263173"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63174" name="文本框 2"/>
          <p:cNvSpPr txBox="1">
            <a:spLocks noChangeArrowheads="1"/>
          </p:cNvSpPr>
          <p:nvPr/>
        </p:nvSpPr>
        <p:spPr bwMode="auto">
          <a:xfrm>
            <a:off x="155575" y="166211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a:latin typeface="Arial" panose="020B0604020202020204" pitchFamily="34" charset="0"/>
                <a:ea typeface="宋体" panose="02010600030101010101" pitchFamily="2" charset="-122"/>
              </a:rPr>
              <a:t>DV-hop</a:t>
            </a:r>
            <a:r>
              <a:rPr lang="zh-CN" altLang="en-US" sz="2400">
                <a:latin typeface="Arial" panose="020B0604020202020204" pitchFamily="34" charset="0"/>
                <a:ea typeface="宋体" panose="02010600030101010101" pitchFamily="2" charset="-122"/>
              </a:rPr>
              <a:t>详细图解</a:t>
            </a:r>
          </a:p>
        </p:txBody>
      </p:sp>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1" r="2623"/>
          <a:stretch/>
        </p:blipFill>
        <p:spPr bwMode="auto">
          <a:xfrm>
            <a:off x="0" y="2124075"/>
            <a:ext cx="5184576"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635896" y="4650641"/>
            <a:ext cx="5508104" cy="1754326"/>
          </a:xfrm>
          <a:prstGeom prst="rect">
            <a:avLst/>
          </a:prstGeom>
        </p:spPr>
        <p:txBody>
          <a:bodyPr wrap="square">
            <a:spAutoFit/>
          </a:bodyPr>
          <a:lstStyle/>
          <a:p>
            <a:pPr indent="273050" eaLnBrk="1" hangingPunct="1">
              <a:lnSpc>
                <a:spcPct val="120000"/>
              </a:lnSpc>
              <a:spcBef>
                <a:spcPct val="10000"/>
              </a:spcBef>
              <a:spcAft>
                <a:spcPct val="10000"/>
              </a:spcAft>
            </a:pPr>
            <a:r>
              <a:rPr lang="zh-CN" altLang="zh-CN" dirty="0"/>
              <a:t>已知锚节点L1与L2,L3之间的距离和跳数。L2计算得到校正值(即平均每跳距离)(40+75)/ (2+5)=16.42。在上例中，假设A从L2获得校正值，则它与3个锚节点之间的距离分别为Ll=3</a:t>
            </a:r>
            <a:r>
              <a:rPr lang="zh-CN" altLang="en-US" dirty="0"/>
              <a:t>*</a:t>
            </a:r>
            <a:r>
              <a:rPr lang="zh-CN" altLang="zh-CN" dirty="0"/>
              <a:t>16.42, L2=2</a:t>
            </a:r>
            <a:r>
              <a:rPr lang="zh-CN" altLang="en-US" dirty="0"/>
              <a:t>*</a:t>
            </a:r>
            <a:r>
              <a:rPr lang="zh-CN" altLang="zh-CN" dirty="0"/>
              <a:t>16.42,  L3=3</a:t>
            </a:r>
            <a:r>
              <a:rPr lang="zh-CN" altLang="en-US" dirty="0"/>
              <a:t>*</a:t>
            </a:r>
            <a:r>
              <a:rPr lang="zh-CN" altLang="zh-CN" dirty="0"/>
              <a:t>16.42,然后使用三边测量法确定节点A的位置。</a:t>
            </a:r>
          </a:p>
        </p:txBody>
      </p:sp>
      <p:sp>
        <p:nvSpPr>
          <p:cNvPr id="3" name="灯片编号占位符 11">
            <a:extLst>
              <a:ext uri="{FF2B5EF4-FFF2-40B4-BE49-F238E27FC236}">
                <a16:creationId xmlns:a16="http://schemas.microsoft.com/office/drawing/2014/main" id="{A1F2364A-44F2-419D-BB72-9907C6070BE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55</a:t>
            </a:fld>
            <a:endParaRPr lang="zh-CN" altLang="en-US" sz="1800" dirty="0">
              <a:latin typeface="Calibri" panose="020F0502020204030204" pitchFamily="34" charset="0"/>
              <a:ea typeface="宋体" panose="02010600030101010101" pitchFamily="2" charset="-122"/>
            </a:endParaRPr>
          </a:p>
        </p:txBody>
      </p:sp>
      <p:sp>
        <p:nvSpPr>
          <p:cNvPr id="10" name="Rectangle 2">
            <a:extLst>
              <a:ext uri="{FF2B5EF4-FFF2-40B4-BE49-F238E27FC236}">
                <a16:creationId xmlns:a16="http://schemas.microsoft.com/office/drawing/2014/main" id="{9B834FBF-6F90-4663-846C-79F14291A96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cSld>
  <p:clrMapOvr>
    <a:masterClrMapping/>
  </p:clrMapOvr>
  <p:transition advTm="1678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2D0E872-3FE7-4458-BD78-960E5D7CA64F}"/>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2. </a:t>
            </a:r>
            <a:r>
              <a:rPr lang="zh-CN" altLang="en-US" sz="2800" dirty="0">
                <a:latin typeface="+mj-ea"/>
                <a:ea typeface="+mj-ea"/>
              </a:rPr>
              <a:t>无线传感器网络</a:t>
            </a:r>
          </a:p>
        </p:txBody>
      </p:sp>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18921" y="1731963"/>
            <a:ext cx="837686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针对</a:t>
            </a:r>
            <a:r>
              <a:rPr lang="en-US" altLang="zh-CN" sz="2400" dirty="0">
                <a:latin typeface="Arial" panose="020B0604020202020204" pitchFamily="34" charset="0"/>
                <a:ea typeface="宋体" panose="02010600030101010101" pitchFamily="2" charset="-122"/>
              </a:rPr>
              <a:t>WSN</a:t>
            </a:r>
            <a:r>
              <a:rPr lang="zh-CN" altLang="en-US" sz="2400" dirty="0">
                <a:latin typeface="Arial" panose="020B0604020202020204" pitchFamily="34" charset="0"/>
                <a:ea typeface="宋体" panose="02010600030101010101" pitchFamily="2" charset="-122"/>
              </a:rPr>
              <a:t>节点定位的攻击中，攻击者的目的就是引导传感器节点错误的估计它们的位置。</a:t>
            </a: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根据攻击者所处网络的位置，可以将其分为两类，</a:t>
            </a:r>
            <a:r>
              <a:rPr lang="zh-CN" altLang="en-US" sz="2400" dirty="0">
                <a:solidFill>
                  <a:srgbClr val="FF0000"/>
                </a:solidFill>
                <a:latin typeface="Arial" panose="020B0604020202020204" pitchFamily="34" charset="0"/>
                <a:ea typeface="宋体" panose="02010600030101010101" pitchFamily="2" charset="-122"/>
              </a:rPr>
              <a:t>内部攻击者和外部攻击者</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b="1" dirty="0">
                <a:latin typeface="Arial" panose="020B0604020202020204" pitchFamily="34" charset="0"/>
                <a:ea typeface="宋体" panose="02010600030101010101" pitchFamily="2" charset="-122"/>
              </a:rPr>
              <a:t>内部攻击者</a:t>
            </a:r>
            <a:r>
              <a:rPr lang="zh-CN" altLang="en-US" sz="2200" dirty="0">
                <a:latin typeface="Arial" panose="020B0604020202020204" pitchFamily="34" charset="0"/>
                <a:ea typeface="宋体" panose="02010600030101010101" pitchFamily="2" charset="-122"/>
              </a:rPr>
              <a:t>处在网络的内部，有时伪装成合法的传感器节点，进而可以获得节点的所有密码资料，这是潜在的危险。而在这种情况下，使用密码或其他机制的认证或识别时不起作用。</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所谓</a:t>
            </a:r>
            <a:r>
              <a:rPr lang="zh-CN" altLang="en-US" sz="2200" b="1" dirty="0">
                <a:latin typeface="Arial" panose="020B0604020202020204" pitchFamily="34" charset="0"/>
                <a:ea typeface="宋体" panose="02010600030101010101" pitchFamily="2" charset="-122"/>
              </a:rPr>
              <a:t>外部攻击者</a:t>
            </a:r>
            <a:r>
              <a:rPr lang="zh-CN" altLang="en-US" sz="2200" dirty="0">
                <a:latin typeface="Arial" panose="020B0604020202020204" pitchFamily="34" charset="0"/>
                <a:ea typeface="宋体" panose="02010600030101010101" pitchFamily="2" charset="-122"/>
              </a:rPr>
              <a:t>，是指攻击者在网络外部，他没有认证所需的密钥和密码信息，所以只能俘获节点而解析不出敏感信息。这种模式危害相对小一些。一个定位过程要安全，它必须能防卫外部和内部的攻击。攻击通常采用以下几种攻击方式：</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B81F653C-FCBB-4166-936E-83105511A86F}"/>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56</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93197345"/>
      </p:ext>
    </p:extLst>
  </p:cSld>
  <p:clrMapOvr>
    <a:masterClrMapping/>
  </p:clrMapOvr>
  <p:transition advTm="16782"/>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18921" y="1731963"/>
            <a:ext cx="83768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重放攻击</a:t>
            </a:r>
            <a:endParaRPr lang="en-US" altLang="zh-CN" sz="22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331640" y="2420888"/>
            <a:ext cx="6142857" cy="3580952"/>
          </a:xfrm>
          <a:prstGeom prst="rect">
            <a:avLst/>
          </a:prstGeom>
        </p:spPr>
      </p:pic>
      <p:sp>
        <p:nvSpPr>
          <p:cNvPr id="3" name="灯片编号占位符 11">
            <a:extLst>
              <a:ext uri="{FF2B5EF4-FFF2-40B4-BE49-F238E27FC236}">
                <a16:creationId xmlns:a16="http://schemas.microsoft.com/office/drawing/2014/main" id="{B7C7522D-0495-4C4D-ADBB-1EFA6A104C96}"/>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57</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73229009-C6AF-4E67-9027-9EBFF0D246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1589794739"/>
      </p:ext>
    </p:extLst>
  </p:cSld>
  <p:clrMapOvr>
    <a:masterClrMapping/>
  </p:clrMapOvr>
  <p:transition advTm="16782"/>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18921" y="1731963"/>
            <a:ext cx="83768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重放攻击</a:t>
            </a:r>
            <a:endParaRPr lang="en-US" altLang="zh-CN" sz="2200" dirty="0">
              <a:latin typeface="Arial" panose="020B0604020202020204" pitchFamily="34" charset="0"/>
              <a:ea typeface="宋体" panose="02010600030101010101" pitchFamily="2" charset="-122"/>
            </a:endParaRPr>
          </a:p>
        </p:txBody>
      </p:sp>
      <p:sp>
        <p:nvSpPr>
          <p:cNvPr id="3" name="矩形 2"/>
          <p:cNvSpPr/>
          <p:nvPr/>
        </p:nvSpPr>
        <p:spPr>
          <a:xfrm>
            <a:off x="465224" y="2497895"/>
            <a:ext cx="7868202" cy="2462213"/>
          </a:xfrm>
          <a:prstGeom prst="rect">
            <a:avLst/>
          </a:prstGeom>
        </p:spPr>
        <p:txBody>
          <a:bodyPr wrap="square">
            <a:spAutoFit/>
          </a:bodyPr>
          <a:lstStyle/>
          <a:p>
            <a:pPr marL="574675" lvl="1" indent="-342900">
              <a:buFont typeface="Wingdings" panose="05000000000000000000" pitchFamily="2" charset="2"/>
              <a:buChar char="l"/>
            </a:pPr>
            <a:r>
              <a:rPr lang="zh-CN" altLang="en-US" sz="2200" dirty="0"/>
              <a:t>在基于跳数的定位算法中，跳数信息应该是不断增加的，因其表示传感器节点到信标节点的距离。一个恶意节点可以直接重放他收到的跳数报文，从而忽略自身所带来的跳数，虽然这种攻击所带来的误差影响有限，但是该攻击方式简单，而且不易被发现。</a:t>
            </a:r>
          </a:p>
          <a:p>
            <a:pPr marL="574675" lvl="1" indent="-342900">
              <a:buFont typeface="Wingdings" panose="05000000000000000000" pitchFamily="2" charset="2"/>
              <a:buChar char="l"/>
            </a:pPr>
            <a:r>
              <a:rPr lang="zh-CN" altLang="en-US" sz="2200" dirty="0"/>
              <a:t>如图上所示，恶意节点</a:t>
            </a:r>
            <a:r>
              <a:rPr lang="en-US" altLang="zh-CN" sz="2200" dirty="0"/>
              <a:t>A</a:t>
            </a:r>
            <a:r>
              <a:rPr lang="zh-CN" altLang="en-US" sz="2200" dirty="0"/>
              <a:t>把从节点</a:t>
            </a:r>
            <a:r>
              <a:rPr lang="en-US" altLang="zh-CN" sz="2200" dirty="0"/>
              <a:t>B</a:t>
            </a:r>
            <a:r>
              <a:rPr lang="zh-CN" altLang="en-US" sz="2200" dirty="0"/>
              <a:t>接收到的信息重传给节点</a:t>
            </a:r>
            <a:r>
              <a:rPr lang="en-US" altLang="zh-CN" sz="2200" dirty="0"/>
              <a:t>C</a:t>
            </a:r>
            <a:r>
              <a:rPr lang="zh-CN" altLang="en-US" sz="2200" dirty="0"/>
              <a:t>，从而导致节点</a:t>
            </a:r>
            <a:r>
              <a:rPr lang="en-US" altLang="zh-CN" sz="2200" dirty="0"/>
              <a:t>C</a:t>
            </a:r>
            <a:r>
              <a:rPr lang="zh-CN" altLang="en-US" sz="2200" dirty="0"/>
              <a:t>定位失败。</a:t>
            </a:r>
          </a:p>
        </p:txBody>
      </p:sp>
      <p:sp>
        <p:nvSpPr>
          <p:cNvPr id="2" name="灯片编号占位符 11">
            <a:extLst>
              <a:ext uri="{FF2B5EF4-FFF2-40B4-BE49-F238E27FC236}">
                <a16:creationId xmlns:a16="http://schemas.microsoft.com/office/drawing/2014/main" id="{6C758CC4-8AA0-486E-89DD-FCBC2E7AE129}"/>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58</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C535C9EA-BAB1-4D13-8C3B-D82C7AA82A1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778722349"/>
      </p:ext>
    </p:extLst>
  </p:cSld>
  <p:clrMapOvr>
    <a:masterClrMapping/>
  </p:clrMapOvr>
  <p:transition advTm="1678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916832"/>
            <a:ext cx="814151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虚假报文攻击</a:t>
            </a:r>
            <a:endParaRPr lang="en-US" altLang="zh-CN" sz="2400" dirty="0">
              <a:latin typeface="Arial" panose="020B0604020202020204" pitchFamily="34" charset="0"/>
              <a:ea typeface="宋体" panose="02010600030101010101" pitchFamily="2" charset="-122"/>
            </a:endParaRPr>
          </a:p>
          <a:p>
            <a:pPr>
              <a:spcBef>
                <a:spcPct val="0"/>
              </a:spcBef>
              <a:buNone/>
            </a:pPr>
            <a:endParaRPr lang="en-US" altLang="zh-CN"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由于在不基于测距的定位算法中，传感器节点依赖从信标节点通过多跳转发得到的定位信息来估计自身的位置。为了误导传感器节点的定位过程，攻击者总是试图将虚假的定位信息注入网络。最直接的攻击就是修改定位信息报文，干扰节点对网络地理拓扑结构的判断，从而误导节点的定位。不过这种外部攻击很容易通过消息认证和加密等方法来防止。但当攻击者伪装成合法节点在网络中发布或者转发任意的伪造定位信息报文时，就难以被发现。</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F6F2F0FA-46E4-4FB4-9499-9BA4A6685D04}"/>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59</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4DFBDEC2-E9FF-4EFA-B35D-FAC7EF15DD6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1165776992"/>
      </p:ext>
    </p:extLst>
  </p:cSld>
  <p:clrMapOvr>
    <a:masterClrMapping/>
  </p:clrMapOvr>
  <p:transition advTm="1678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2030616-0EF7-4045-B5BC-5466EC55EDF6}"/>
              </a:ext>
            </a:extLst>
          </p:cNvPr>
          <p:cNvSpPr>
            <a:spLocks noGrp="1"/>
          </p:cNvSpPr>
          <p:nvPr>
            <p:ph idx="1"/>
          </p:nvPr>
        </p:nvSpPr>
        <p:spPr>
          <a:xfrm>
            <a:off x="377825" y="1874838"/>
            <a:ext cx="8388350" cy="4525962"/>
          </a:xfrm>
        </p:spPr>
        <p:txBody>
          <a:bodyPr/>
          <a:lstStyle/>
          <a:p>
            <a:pPr marL="342900" lvl="1" indent="-342900">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无线网络动态变化的拓扑结构使得安全方案的实施难度更大</a:t>
            </a:r>
            <a:endParaRPr lang="en-US" altLang="zh-CN" sz="2400" kern="0" dirty="0">
              <a:latin typeface="宋体" panose="02010600030101010101" pitchFamily="2" charset="-122"/>
              <a:ea typeface="宋体" panose="02010600030101010101" pitchFamily="2" charset="-122"/>
            </a:endParaRP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有线网络具有固定的拓扑结构，安全技术和方案容易部署。</a:t>
            </a:r>
            <a:endParaRPr lang="en-US" altLang="zh-CN" kern="0" dirty="0">
              <a:latin typeface="宋体" panose="02010600030101010101" pitchFamily="2" charset="-122"/>
              <a:ea typeface="宋体" panose="02010600030101010101" pitchFamily="2" charset="-122"/>
            </a:endParaRP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而在无线网络环境中，动态的、变化的拓扑结构缺乏集中管理机制，使得安全技术更加复杂。</a:t>
            </a:r>
            <a:endParaRPr lang="en-US" altLang="zh-CN" kern="0" dirty="0">
              <a:latin typeface="宋体" panose="02010600030101010101" pitchFamily="2" charset="-122"/>
              <a:ea typeface="宋体" panose="02010600030101010101" pitchFamily="2" charset="-122"/>
            </a:endParaRPr>
          </a:p>
          <a:p>
            <a:pPr marL="857250" lvl="2" indent="-4572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另一方面，无线网络环境中做出的许多决策是分散的，许多网络算法必须依赖大量节点的共同参与和协作来完成。攻击者可能实施新的攻击破坏来破坏协作机制。 </a:t>
            </a:r>
            <a:endParaRPr lang="en-US" altLang="zh-CN" kern="0" dirty="0">
              <a:latin typeface="宋体" panose="02010600030101010101" pitchFamily="2" charset="-122"/>
              <a:ea typeface="宋体" panose="02010600030101010101" pitchFamily="2" charset="-122"/>
            </a:endParaRPr>
          </a:p>
          <a:p>
            <a:pPr>
              <a:defRPr/>
            </a:pPr>
            <a:endParaRPr lang="zh-CN" altLang="en-US" sz="2400" kern="0" dirty="0">
              <a:latin typeface="宋体" panose="02010600030101010101" pitchFamily="2" charset="-122"/>
              <a:ea typeface="宋体" panose="02010600030101010101" pitchFamily="2" charset="-122"/>
            </a:endParaRPr>
          </a:p>
        </p:txBody>
      </p:sp>
      <p:sp>
        <p:nvSpPr>
          <p:cNvPr id="4" name="Rectangle 2">
            <a:extLst>
              <a:ext uri="{FF2B5EF4-FFF2-40B4-BE49-F238E27FC236}">
                <a16:creationId xmlns:a16="http://schemas.microsoft.com/office/drawing/2014/main" id="{1E993E71-E7D0-4C97-A0B1-21B92C451C7F}"/>
              </a:ext>
            </a:extLst>
          </p:cNvPr>
          <p:cNvSpPr txBox="1">
            <a:spLocks noGrp="1" noChangeArrowheads="1"/>
          </p:cNvSpPr>
          <p:nvPr>
            <p:ph type="title"/>
          </p:nvPr>
        </p:nvSpPr>
        <p:spPr/>
        <p:txBody>
          <a:bodyPr/>
          <a:lstStyle>
            <a:lvl1pPr algn="ctr" rtl="0" eaLnBrk="0" fontAlgn="base" hangingPunct="0">
              <a:spcBef>
                <a:spcPct val="0"/>
              </a:spcBef>
              <a:spcAft>
                <a:spcPct val="0"/>
              </a:spcAft>
              <a:defRPr sz="2800" kern="1200">
                <a:solidFill>
                  <a:schemeClr val="bg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1.1 </a:t>
            </a:r>
            <a:r>
              <a:rPr lang="zh-CN" altLang="en-US" sz="3600" dirty="0">
                <a:latin typeface="黑体" panose="02010609060101010101" pitchFamily="49" charset="-122"/>
                <a:ea typeface="黑体" panose="02010609060101010101" pitchFamily="49" charset="-122"/>
              </a:rPr>
              <a:t>无线网概述</a:t>
            </a:r>
          </a:p>
        </p:txBody>
      </p:sp>
      <p:sp>
        <p:nvSpPr>
          <p:cNvPr id="54277" name="灯片编号占位符 11">
            <a:extLst>
              <a:ext uri="{FF2B5EF4-FFF2-40B4-BE49-F238E27FC236}">
                <a16:creationId xmlns:a16="http://schemas.microsoft.com/office/drawing/2014/main" id="{FF51C15E-06E2-410E-AE13-A5C2C4F0D21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36172F1-5849-4A97-B7AA-6AF619B50A1E}" type="slidenum">
              <a:rPr lang="zh-CN" altLang="en-US" sz="1800">
                <a:latin typeface="Calibri" panose="020F0502020204030204" pitchFamily="34" charset="0"/>
                <a:ea typeface="宋体" panose="02010600030101010101" pitchFamily="2" charset="-122"/>
              </a:rPr>
              <a:pPr>
                <a:spcBef>
                  <a:spcPct val="0"/>
                </a:spcBef>
                <a:buFontTx/>
                <a:buNone/>
              </a:pPr>
              <a:t>6</a:t>
            </a:fld>
            <a:endParaRPr lang="zh-CN" altLang="en-US" sz="1800">
              <a:latin typeface="Calibri" panose="020F0502020204030204" pitchFamily="34" charset="0"/>
              <a:ea typeface="宋体" panose="02010600030101010101" pitchFamily="2" charset="-122"/>
            </a:endParaRPr>
          </a:p>
        </p:txBody>
      </p:sp>
      <p:sp>
        <p:nvSpPr>
          <p:cNvPr id="6" name="TextBox 49">
            <a:extLst>
              <a:ext uri="{FF2B5EF4-FFF2-40B4-BE49-F238E27FC236}">
                <a16:creationId xmlns:a16="http://schemas.microsoft.com/office/drawing/2014/main" id="{B017D70B-079E-4DC8-A528-55CF8B5CEE1A}"/>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1.1 </a:t>
            </a:r>
            <a:r>
              <a:rPr lang="zh-CN" altLang="en-US" sz="2400" b="1" dirty="0">
                <a:latin typeface="黑体" panose="02010609060101010101" pitchFamily="49" charset="-122"/>
                <a:ea typeface="黑体" panose="02010609060101010101" pitchFamily="49" charset="-122"/>
              </a:rPr>
              <a:t>无线网安全与有线网安全的区别</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716182" y="1997839"/>
            <a:ext cx="771163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Sybil</a:t>
            </a:r>
            <a:r>
              <a:rPr lang="zh-CN" altLang="en-US" sz="2400" dirty="0">
                <a:latin typeface="Arial" panose="020B0604020202020204" pitchFamily="34" charset="0"/>
                <a:ea typeface="宋体" panose="02010600030101010101" pitchFamily="2" charset="-122"/>
              </a:rPr>
              <a:t>攻击</a:t>
            </a:r>
            <a:endParaRPr lang="en-US" altLang="zh-CN" sz="2400" dirty="0">
              <a:latin typeface="Arial" panose="020B0604020202020204" pitchFamily="34" charset="0"/>
              <a:ea typeface="宋体" panose="02010600030101010101" pitchFamily="2" charset="-122"/>
            </a:endParaRPr>
          </a:p>
          <a:p>
            <a:pPr>
              <a:spcBef>
                <a:spcPct val="0"/>
              </a:spcBef>
              <a:buNone/>
            </a:pPr>
            <a:endParaRPr lang="zh-CN" altLang="en-US"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与重放攻击对比，</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攻击需要更复杂的攻击者。在</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攻击中，一个节点在网络中有多重身份。当攻击在定位中发起后，未知节点会从一个相同的节点收到多个位置参考值，从而导致不正确的位置估计。像重放攻击一样，由于不需要联合其它节点来发起，</a:t>
            </a:r>
            <a:r>
              <a:rPr lang="en-US" altLang="zh-CN" sz="2200" dirty="0">
                <a:latin typeface="Arial" panose="020B0604020202020204" pitchFamily="34" charset="0"/>
                <a:ea typeface="宋体" panose="02010600030101010101" pitchFamily="2" charset="-122"/>
              </a:rPr>
              <a:t>Sybil</a:t>
            </a:r>
            <a:r>
              <a:rPr lang="zh-CN" altLang="en-US" sz="2200" dirty="0">
                <a:latin typeface="Arial" panose="020B0604020202020204" pitchFamily="34" charset="0"/>
                <a:ea typeface="宋体" panose="02010600030101010101" pitchFamily="2" charset="-122"/>
              </a:rPr>
              <a:t>攻击也可由单个节点发起。</a:t>
            </a:r>
            <a:endParaRPr lang="en-US" altLang="zh-CN" sz="2200" dirty="0">
              <a:latin typeface="Arial" panose="020B0604020202020204" pitchFamily="34" charset="0"/>
              <a:ea typeface="宋体" panose="02010600030101010101" pitchFamily="2" charset="-122"/>
            </a:endParaRPr>
          </a:p>
        </p:txBody>
      </p:sp>
      <p:sp>
        <p:nvSpPr>
          <p:cNvPr id="2" name="灯片编号占位符 11">
            <a:extLst>
              <a:ext uri="{FF2B5EF4-FFF2-40B4-BE49-F238E27FC236}">
                <a16:creationId xmlns:a16="http://schemas.microsoft.com/office/drawing/2014/main" id="{AD31E8A9-0E2E-41E4-9499-A4F76C5C5802}"/>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60</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2DDB541C-5490-44B9-9C83-65C859A25CE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a:latin typeface="+mj-ea"/>
                <a:ea typeface="+mj-ea"/>
              </a:rPr>
              <a:t>2. </a:t>
            </a:r>
            <a:r>
              <a:rPr lang="zh-CN" altLang="en-US">
                <a:latin typeface="+mj-ea"/>
                <a:ea typeface="+mj-ea"/>
              </a:rPr>
              <a:t>无线传感器网络</a:t>
            </a:r>
            <a:endParaRPr lang="zh-CN" altLang="en-US" dirty="0">
              <a:latin typeface="+mj-ea"/>
              <a:ea typeface="+mj-ea"/>
            </a:endParaRPr>
          </a:p>
        </p:txBody>
      </p:sp>
    </p:spTree>
    <p:extLst>
      <p:ext uri="{BB962C8B-B14F-4D97-AF65-F5344CB8AC3E}">
        <p14:creationId xmlns:p14="http://schemas.microsoft.com/office/powerpoint/2010/main" val="232471883"/>
      </p:ext>
    </p:extLst>
  </p:cSld>
  <p:clrMapOvr>
    <a:masterClrMapping/>
  </p:clrMapOvr>
  <p:transition advTm="16782"/>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2.4.2 </a:t>
            </a:r>
            <a:r>
              <a:rPr lang="zh-CN" altLang="en-US" sz="2400" b="1" dirty="0">
                <a:latin typeface="黑体" panose="02010609060101010101" pitchFamily="49" charset="-122"/>
                <a:ea typeface="黑体" panose="02010609060101010101" pitchFamily="49" charset="-122"/>
              </a:rPr>
              <a:t>针对</a:t>
            </a:r>
            <a:r>
              <a:rPr lang="en-US" altLang="zh-CN" sz="2400" b="1" dirty="0">
                <a:latin typeface="黑体" panose="02010609060101010101" pitchFamily="49" charset="-122"/>
                <a:ea typeface="黑体" panose="02010609060101010101" pitchFamily="49" charset="-122"/>
              </a:rPr>
              <a:t>WSN</a:t>
            </a:r>
            <a:r>
              <a:rPr lang="zh-CN" altLang="en-US" sz="2400" b="1" dirty="0">
                <a:latin typeface="黑体" panose="02010609060101010101" pitchFamily="49" charset="-122"/>
                <a:ea typeface="黑体" panose="02010609060101010101" pitchFamily="49" charset="-122"/>
              </a:rPr>
              <a:t>节点定位的攻击方法</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325701" y="1916832"/>
            <a:ext cx="8141511"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Arial" panose="020B0604020202020204" pitchFamily="34" charset="0"/>
                <a:ea typeface="宋体" panose="02010600030101010101" pitchFamily="2" charset="-122"/>
              </a:rPr>
              <a:t>虫洞攻击</a:t>
            </a:r>
            <a:endParaRPr lang="en-US" altLang="zh-CN" sz="2400" dirty="0">
              <a:latin typeface="Arial" panose="020B0604020202020204" pitchFamily="34" charset="0"/>
              <a:ea typeface="宋体" panose="02010600030101010101" pitchFamily="2" charset="-122"/>
            </a:endParaRPr>
          </a:p>
          <a:p>
            <a:pPr>
              <a:spcBef>
                <a:spcPct val="0"/>
              </a:spcBef>
              <a:buNone/>
            </a:pPr>
            <a:endParaRPr lang="zh-CN" altLang="en-US" sz="24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虫洞攻击是所有提到过的攻击中最复杂的一种。为了发起虫洞攻击，攻击者至少需要俘获两个传感器节点。在虫洞攻击中，无线传感器网络中联合的节点通过虫洞连接把消息从网络中的一部分传到网络中的其他部分。</a:t>
            </a:r>
            <a:endParaRPr lang="en-US" altLang="zh-CN" sz="2200" dirty="0">
              <a:latin typeface="Arial" panose="020B0604020202020204" pitchFamily="34" charset="0"/>
              <a:ea typeface="宋体" panose="02010600030101010101" pitchFamily="2" charset="-122"/>
            </a:endParaRPr>
          </a:p>
          <a:p>
            <a:pPr marL="574675" lvl="1" indent="-342900">
              <a:spcBef>
                <a:spcPct val="0"/>
              </a:spcBef>
              <a:buFont typeface="Wingdings" panose="05000000000000000000" pitchFamily="2" charset="2"/>
              <a:buChar char="l"/>
            </a:pPr>
            <a:r>
              <a:rPr lang="zh-CN" altLang="en-US" sz="2200" dirty="0">
                <a:latin typeface="Arial" panose="020B0604020202020204" pitchFamily="34" charset="0"/>
                <a:ea typeface="宋体" panose="02010600030101010101" pitchFamily="2" charset="-122"/>
              </a:rPr>
              <a:t>虫洞攻击在定位中的作用如下图：</a:t>
            </a:r>
            <a:endParaRPr lang="en-US" altLang="zh-CN" sz="22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388648" y="4440600"/>
            <a:ext cx="4273041" cy="2121907"/>
          </a:xfrm>
          <a:prstGeom prst="rect">
            <a:avLst/>
          </a:prstGeom>
        </p:spPr>
      </p:pic>
      <p:sp>
        <p:nvSpPr>
          <p:cNvPr id="3" name="灯片编号占位符 11">
            <a:extLst>
              <a:ext uri="{FF2B5EF4-FFF2-40B4-BE49-F238E27FC236}">
                <a16:creationId xmlns:a16="http://schemas.microsoft.com/office/drawing/2014/main" id="{55271A94-4E5A-4F9D-B58B-5EB21256EF4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61</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D84D095A-FF18-4888-B14E-47B172A4884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2. </a:t>
            </a:r>
            <a:r>
              <a:rPr lang="zh-CN" altLang="en-US" dirty="0">
                <a:latin typeface="+mj-ea"/>
                <a:ea typeface="+mj-ea"/>
              </a:rPr>
              <a:t>无线传感器网络</a:t>
            </a:r>
          </a:p>
        </p:txBody>
      </p:sp>
    </p:spTree>
    <p:extLst>
      <p:ext uri="{BB962C8B-B14F-4D97-AF65-F5344CB8AC3E}">
        <p14:creationId xmlns:p14="http://schemas.microsoft.com/office/powerpoint/2010/main" val="2214766561"/>
      </p:ext>
    </p:extLst>
  </p:cSld>
  <p:clrMapOvr>
    <a:masterClrMapping/>
  </p:clrMapOvr>
  <p:transition advTm="16782"/>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9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2.5 </a:t>
            </a:r>
            <a:r>
              <a:rPr lang="zh-CN" altLang="en-US" sz="2400" b="1" dirty="0">
                <a:latin typeface="黑体" panose="02010609060101010101" pitchFamily="49" charset="-122"/>
                <a:ea typeface="黑体" panose="02010609060101010101" pitchFamily="49" charset="-122"/>
              </a:rPr>
              <a:t>本章节复习重点</a:t>
            </a:r>
          </a:p>
        </p:txBody>
      </p:sp>
      <p:sp>
        <p:nvSpPr>
          <p:cNvPr id="279557" name="AutoShape 2" descr="https://img-blog.csdn.net/20170802194458504?watermark/2/text/aHR0cDovL2Jsb2cuY3Nkbi5uZXQvcW1pY2tlY3M=/font/5a6L5L2T/fontsize/400/fill/I0JBQkFCMA==/dissolve/70/gravity/SouthEast"/>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79558" name="文本框 2"/>
          <p:cNvSpPr txBox="1">
            <a:spLocks noChangeArrowheads="1"/>
          </p:cNvSpPr>
          <p:nvPr/>
        </p:nvSpPr>
        <p:spPr bwMode="auto">
          <a:xfrm>
            <a:off x="1691680" y="2824144"/>
            <a:ext cx="6415492"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无线传感器路由面临的安全威胁</a:t>
            </a:r>
            <a:endParaRPr lang="en-US" altLang="zh-CN" sz="2400" b="1" dirty="0">
              <a:latin typeface="宋体" panose="02010600030101010101" pitchFamily="2" charset="-122"/>
              <a:ea typeface="宋体" panose="02010600030101010101" pitchFamily="2" charset="-122"/>
            </a:endParaRPr>
          </a:p>
          <a:p>
            <a:pPr marL="1085850" lvl="1" indent="-342900">
              <a:spcBef>
                <a:spcPct val="0"/>
              </a:spcBef>
              <a:buFont typeface="Wingdings" panose="05000000000000000000" pitchFamily="2" charset="2"/>
              <a:buChar char="l"/>
            </a:pPr>
            <a:r>
              <a:rPr lang="en-US" altLang="zh-CN" sz="2000" b="1" dirty="0">
                <a:latin typeface="Arial" panose="020B0604020202020204" pitchFamily="34" charset="0"/>
                <a:ea typeface="宋体" panose="02010600030101010101" pitchFamily="2" charset="-122"/>
              </a:rPr>
              <a:t>Sybil </a:t>
            </a:r>
            <a:r>
              <a:rPr lang="zh-CN" altLang="en-US" sz="2000" b="1" dirty="0">
                <a:latin typeface="Arial" panose="020B0604020202020204" pitchFamily="34" charset="0"/>
                <a:ea typeface="宋体" panose="02010600030101010101" pitchFamily="2" charset="-122"/>
              </a:rPr>
              <a:t>攻击</a:t>
            </a:r>
            <a:endParaRPr lang="en-US" altLang="zh-CN" sz="2000" b="1" dirty="0">
              <a:latin typeface="Arial" panose="020B0604020202020204" pitchFamily="34" charset="0"/>
              <a:ea typeface="宋体" panose="02010600030101010101" pitchFamily="2" charset="-122"/>
            </a:endParaRPr>
          </a:p>
          <a:p>
            <a:pPr marL="1085850" lvl="1" indent="-342900">
              <a:spcBef>
                <a:spcPct val="0"/>
              </a:spcBef>
              <a:buFont typeface="Wingdings" panose="05000000000000000000" pitchFamily="2" charset="2"/>
              <a:buChar char="l"/>
            </a:pPr>
            <a:r>
              <a:rPr lang="en-US" altLang="zh-CN" sz="2000" b="1" dirty="0">
                <a:latin typeface="Arial" panose="020B0604020202020204" pitchFamily="34" charset="0"/>
                <a:ea typeface="宋体" panose="02010600030101010101" pitchFamily="2" charset="-122"/>
              </a:rPr>
              <a:t>HELLO Flood</a:t>
            </a:r>
            <a:r>
              <a:rPr lang="zh-CN" altLang="en-US" sz="2000" b="1" dirty="0">
                <a:latin typeface="Arial" panose="020B0604020202020204" pitchFamily="34" charset="0"/>
                <a:ea typeface="宋体" panose="02010600030101010101" pitchFamily="2" charset="-122"/>
              </a:rPr>
              <a:t>攻击</a:t>
            </a:r>
            <a:endParaRPr lang="en-US" altLang="zh-CN" sz="2000" b="1"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无线传感器安全路由技术</a:t>
            </a:r>
            <a:r>
              <a:rPr lang="zh-CN" altLang="en-US" sz="2400" b="1" dirty="0" smtClean="0">
                <a:latin typeface="宋体" panose="02010600030101010101" pitchFamily="2" charset="-122"/>
                <a:ea typeface="宋体" panose="02010600030101010101" pitchFamily="2" charset="-122"/>
              </a:rPr>
              <a:t>分析</a:t>
            </a:r>
            <a:endParaRPr lang="en-US" altLang="zh-CN" sz="2400" b="1" dirty="0" smtClean="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聚合技术</a:t>
            </a:r>
            <a:endParaRPr lang="en-US" altLang="zh-CN" sz="2400" b="1"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l"/>
            </a:pPr>
            <a:r>
              <a:rPr lang="zh-CN" altLang="en-US" sz="2400" b="1" dirty="0" smtClean="0">
                <a:latin typeface="宋体" panose="02010600030101010101" pitchFamily="2" charset="-122"/>
                <a:ea typeface="宋体" panose="02010600030101010101" pitchFamily="2" charset="-122"/>
              </a:rPr>
              <a:t>定位算法</a:t>
            </a:r>
            <a:endParaRPr lang="en-US" altLang="zh-CN" sz="2400" b="1"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DV-hop</a:t>
            </a:r>
          </a:p>
          <a:p>
            <a:pPr marL="342900" indent="-342900">
              <a:spcBef>
                <a:spcPct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针对</a:t>
            </a:r>
            <a:r>
              <a:rPr lang="en-US" altLang="zh-CN" sz="2400" b="1" dirty="0">
                <a:latin typeface="宋体" panose="02010600030101010101" pitchFamily="2" charset="-122"/>
                <a:ea typeface="宋体" panose="02010600030101010101" pitchFamily="2" charset="-122"/>
              </a:rPr>
              <a:t>WSN</a:t>
            </a:r>
            <a:r>
              <a:rPr lang="zh-CN" altLang="en-US" sz="2400" b="1" dirty="0">
                <a:latin typeface="宋体" panose="02010600030101010101" pitchFamily="2" charset="-122"/>
                <a:ea typeface="宋体" panose="02010600030101010101" pitchFamily="2" charset="-122"/>
              </a:rPr>
              <a:t>节点定位的攻击方法</a:t>
            </a:r>
            <a:endParaRPr lang="en-US" altLang="zh-CN" sz="2400" b="1"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l"/>
            </a:pPr>
            <a:endParaRPr lang="en-US" altLang="zh-CN" sz="2200" dirty="0">
              <a:latin typeface="Arial" panose="020B0604020202020204" pitchFamily="34" charset="0"/>
              <a:ea typeface="宋体" panose="02010600030101010101" pitchFamily="2" charset="-122"/>
            </a:endParaRPr>
          </a:p>
        </p:txBody>
      </p:sp>
      <p:sp>
        <p:nvSpPr>
          <p:cNvPr id="3" name="灯片编号占位符 11">
            <a:extLst>
              <a:ext uri="{FF2B5EF4-FFF2-40B4-BE49-F238E27FC236}">
                <a16:creationId xmlns:a16="http://schemas.microsoft.com/office/drawing/2014/main" id="{55271A94-4E5A-4F9D-B58B-5EB21256EF43}"/>
              </a:ext>
            </a:extLst>
          </p:cNvPr>
          <p:cNvSpPr txBox="1">
            <a:spLocks/>
          </p:cNvSpPr>
          <p:nvPr/>
        </p:nvSpPr>
        <p:spPr bwMode="auto">
          <a:xfrm>
            <a:off x="8532440" y="6503988"/>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62</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D84D095A-FF18-4888-B14E-47B172A4884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2. </a:t>
            </a:r>
            <a:r>
              <a:rPr lang="zh-CN" altLang="en-US" dirty="0">
                <a:latin typeface="+mj-ea"/>
                <a:ea typeface="+mj-ea"/>
              </a:rPr>
              <a:t>无线传感器网络</a:t>
            </a:r>
          </a:p>
        </p:txBody>
      </p:sp>
    </p:spTree>
    <p:extLst>
      <p:ext uri="{BB962C8B-B14F-4D97-AF65-F5344CB8AC3E}">
        <p14:creationId xmlns:p14="http://schemas.microsoft.com/office/powerpoint/2010/main" val="2151128453"/>
      </p:ext>
    </p:extLst>
  </p:cSld>
  <p:clrMapOvr>
    <a:masterClrMapping/>
  </p:clrMapOvr>
  <p:transition advTm="16782"/>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63</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rgbClr val="FFFF00"/>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3213"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4190225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graphicFrame>
        <p:nvGraphicFramePr>
          <p:cNvPr id="15" name="表格 14"/>
          <p:cNvGraphicFramePr>
            <a:graphicFrameLocks noGrp="1"/>
          </p:cNvGraphicFramePr>
          <p:nvPr/>
        </p:nvGraphicFramePr>
        <p:xfrm>
          <a:off x="1331913" y="1988840"/>
          <a:ext cx="6480174" cy="1943100"/>
        </p:xfrm>
        <a:graphic>
          <a:graphicData uri="http://schemas.openxmlformats.org/drawingml/2006/table">
            <a:tbl>
              <a:tblPr firstRow="1" firstCol="1" bandRow="1">
                <a:tableStyleId>{073A0DAA-6AF3-43AB-8588-CEC1D06C72B9}</a:tableStyleId>
              </a:tblPr>
              <a:tblGrid>
                <a:gridCol w="2160058">
                  <a:extLst>
                    <a:ext uri="{9D8B030D-6E8A-4147-A177-3AD203B41FA5}">
                      <a16:colId xmlns:a16="http://schemas.microsoft.com/office/drawing/2014/main" val="3579897407"/>
                    </a:ext>
                  </a:extLst>
                </a:gridCol>
                <a:gridCol w="2160058">
                  <a:extLst>
                    <a:ext uri="{9D8B030D-6E8A-4147-A177-3AD203B41FA5}">
                      <a16:colId xmlns:a16="http://schemas.microsoft.com/office/drawing/2014/main" val="3067104550"/>
                    </a:ext>
                  </a:extLst>
                </a:gridCol>
                <a:gridCol w="2160058">
                  <a:extLst>
                    <a:ext uri="{9D8B030D-6E8A-4147-A177-3AD203B41FA5}">
                      <a16:colId xmlns:a16="http://schemas.microsoft.com/office/drawing/2014/main" val="1259546206"/>
                    </a:ext>
                  </a:extLst>
                </a:gridCol>
              </a:tblGrid>
              <a:tr h="823078">
                <a:tc>
                  <a:txBody>
                    <a:bodyPr/>
                    <a:lstStyle/>
                    <a:p>
                      <a:r>
                        <a:rPr lang="zh-CN" altLang="en-US" sz="2400" dirty="0"/>
                        <a:t>甲                         乙</a:t>
                      </a:r>
                    </a:p>
                  </a:txBody>
                  <a:tcPr marL="91432" marR="91432" marT="45727" marB="45727"/>
                </a:tc>
                <a:tc>
                  <a:txBody>
                    <a:bodyPr/>
                    <a:lstStyle/>
                    <a:p>
                      <a:r>
                        <a:rPr lang="zh-CN" altLang="en-US" sz="2400" dirty="0"/>
                        <a:t>招认</a:t>
                      </a:r>
                    </a:p>
                  </a:txBody>
                  <a:tcPr marL="91432" marR="91432" marT="45727" marB="45727"/>
                </a:tc>
                <a:tc>
                  <a:txBody>
                    <a:bodyPr/>
                    <a:lstStyle/>
                    <a:p>
                      <a:r>
                        <a:rPr lang="zh-CN" altLang="en-US" sz="2400" dirty="0"/>
                        <a:t>不招认</a:t>
                      </a:r>
                    </a:p>
                  </a:txBody>
                  <a:tcPr marL="91432" marR="91432" marT="45727" marB="45727"/>
                </a:tc>
                <a:extLst>
                  <a:ext uri="{0D108BD9-81ED-4DB2-BD59-A6C34878D82A}">
                    <a16:rowId xmlns:a16="http://schemas.microsoft.com/office/drawing/2014/main" val="1674521720"/>
                  </a:ext>
                </a:extLst>
              </a:tr>
              <a:tr h="560011">
                <a:tc>
                  <a:txBody>
                    <a:bodyPr/>
                    <a:lstStyle/>
                    <a:p>
                      <a:r>
                        <a:rPr lang="zh-CN" altLang="en-US" sz="2400" dirty="0"/>
                        <a:t>招认</a:t>
                      </a:r>
                    </a:p>
                  </a:txBody>
                  <a:tcPr marL="91432" marR="91432" marT="45727" marB="45727"/>
                </a:tc>
                <a:tc>
                  <a:txBody>
                    <a:bodyPr/>
                    <a:lstStyle/>
                    <a:p>
                      <a:r>
                        <a:rPr lang="en-US" altLang="zh-CN" sz="2400" dirty="0"/>
                        <a:t>-8</a:t>
                      </a:r>
                      <a:r>
                        <a:rPr lang="zh-CN" altLang="en-US" sz="2400" dirty="0"/>
                        <a:t>，</a:t>
                      </a:r>
                      <a:r>
                        <a:rPr lang="en-US" altLang="zh-CN" sz="2400" dirty="0"/>
                        <a:t>-8</a:t>
                      </a:r>
                      <a:endParaRPr lang="zh-CN" altLang="en-US" sz="2400" dirty="0"/>
                    </a:p>
                  </a:txBody>
                  <a:tcPr marL="91432" marR="91432" marT="45727" marB="45727"/>
                </a:tc>
                <a:tc>
                  <a:txBody>
                    <a:bodyPr/>
                    <a:lstStyle/>
                    <a:p>
                      <a:r>
                        <a:rPr lang="en-US" altLang="zh-CN" sz="2400" dirty="0"/>
                        <a:t>0</a:t>
                      </a:r>
                      <a:r>
                        <a:rPr lang="zh-CN" altLang="en-US" sz="2400" dirty="0"/>
                        <a:t>，</a:t>
                      </a:r>
                      <a:r>
                        <a:rPr lang="en-US" altLang="zh-CN" sz="2400" dirty="0"/>
                        <a:t>-10</a:t>
                      </a:r>
                      <a:endParaRPr lang="zh-CN" altLang="en-US" sz="2400" dirty="0"/>
                    </a:p>
                  </a:txBody>
                  <a:tcPr marL="91432" marR="91432" marT="45727" marB="45727"/>
                </a:tc>
                <a:extLst>
                  <a:ext uri="{0D108BD9-81ED-4DB2-BD59-A6C34878D82A}">
                    <a16:rowId xmlns:a16="http://schemas.microsoft.com/office/drawing/2014/main" val="563410544"/>
                  </a:ext>
                </a:extLst>
              </a:tr>
              <a:tr h="560011">
                <a:tc>
                  <a:txBody>
                    <a:bodyPr/>
                    <a:lstStyle/>
                    <a:p>
                      <a:r>
                        <a:rPr lang="zh-CN" altLang="en-US" sz="2400" dirty="0"/>
                        <a:t>不招认</a:t>
                      </a:r>
                    </a:p>
                  </a:txBody>
                  <a:tcPr marL="91432" marR="91432" marT="45727" marB="45727"/>
                </a:tc>
                <a:tc>
                  <a:txBody>
                    <a:bodyPr/>
                    <a:lstStyle/>
                    <a:p>
                      <a:r>
                        <a:rPr lang="en-US" altLang="zh-CN" sz="2400" dirty="0"/>
                        <a:t>-10</a:t>
                      </a:r>
                      <a:r>
                        <a:rPr lang="zh-CN" altLang="en-US" sz="2400" dirty="0"/>
                        <a:t>，</a:t>
                      </a:r>
                      <a:r>
                        <a:rPr lang="en-US" altLang="zh-CN" sz="2400" dirty="0"/>
                        <a:t>0</a:t>
                      </a:r>
                      <a:endParaRPr lang="zh-CN" altLang="en-US" sz="2400" dirty="0"/>
                    </a:p>
                  </a:txBody>
                  <a:tcPr marL="91432" marR="91432" marT="45727" marB="45727"/>
                </a:tc>
                <a:tc>
                  <a:txBody>
                    <a:bodyPr/>
                    <a:lstStyle/>
                    <a:p>
                      <a:r>
                        <a:rPr lang="en-US" altLang="zh-CN" sz="2400" dirty="0"/>
                        <a:t>-1</a:t>
                      </a:r>
                      <a:r>
                        <a:rPr lang="zh-CN" altLang="en-US" sz="2400" dirty="0"/>
                        <a:t>，</a:t>
                      </a:r>
                      <a:r>
                        <a:rPr lang="en-US" altLang="zh-CN" sz="2400" dirty="0"/>
                        <a:t>-1</a:t>
                      </a:r>
                      <a:endParaRPr lang="zh-CN" altLang="en-US" sz="2400" dirty="0"/>
                    </a:p>
                  </a:txBody>
                  <a:tcPr marL="91432" marR="91432" marT="45727" marB="45727"/>
                </a:tc>
                <a:extLst>
                  <a:ext uri="{0D108BD9-81ED-4DB2-BD59-A6C34878D82A}">
                    <a16:rowId xmlns:a16="http://schemas.microsoft.com/office/drawing/2014/main" val="1495852996"/>
                  </a:ext>
                </a:extLst>
              </a:tr>
            </a:tbl>
          </a:graphicData>
        </a:graphic>
      </p:graphicFrame>
      <p:cxnSp>
        <p:nvCxnSpPr>
          <p:cNvPr id="16" name="直接连接符 15"/>
          <p:cNvCxnSpPr/>
          <p:nvPr/>
        </p:nvCxnSpPr>
        <p:spPr>
          <a:xfrm>
            <a:off x="1331913" y="2276177"/>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79"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 </a:t>
            </a:r>
            <a:r>
              <a:rPr lang="zh-CN" altLang="en-US" sz="2400" b="1" dirty="0">
                <a:latin typeface="黑体" panose="02010609060101010101" pitchFamily="49" charset="-122"/>
                <a:ea typeface="黑体" panose="02010609060101010101" pitchFamily="49" charset="-122"/>
              </a:rPr>
              <a:t>囚徒困境</a:t>
            </a:r>
          </a:p>
        </p:txBody>
      </p:sp>
      <p:sp>
        <p:nvSpPr>
          <p:cNvPr id="8" name="文本框 7">
            <a:extLst>
              <a:ext uri="{FF2B5EF4-FFF2-40B4-BE49-F238E27FC236}">
                <a16:creationId xmlns:a16="http://schemas.microsoft.com/office/drawing/2014/main" id="{05132161-2C96-4763-A7EC-A8FD8709025B}"/>
              </a:ext>
            </a:extLst>
          </p:cNvPr>
          <p:cNvSpPr txBox="1"/>
          <p:nvPr/>
        </p:nvSpPr>
        <p:spPr>
          <a:xfrm>
            <a:off x="45887" y="4139371"/>
            <a:ext cx="9036050" cy="2457981"/>
          </a:xfrm>
          <a:prstGeom prst="rect">
            <a:avLst/>
          </a:prstGeom>
          <a:noFill/>
        </p:spPr>
        <p:txBody>
          <a:bodyPr wrap="square">
            <a:spAutoFit/>
          </a:bodyPr>
          <a:lstStyle/>
          <a:p>
            <a:pPr algn="just" eaLnBrk="1" hangingPunct="1">
              <a:lnSpc>
                <a:spcPct val="118000"/>
              </a:lnSpc>
              <a:spcBef>
                <a:spcPct val="0"/>
              </a:spcBef>
              <a:buFont typeface="Wingdings" panose="05000000000000000000" pitchFamily="2" charset="2"/>
              <a:buNone/>
              <a:defRPr/>
            </a:pPr>
            <a:r>
              <a:rPr lang="zh-CN" altLang="en-US" dirty="0">
                <a:solidFill>
                  <a:srgbClr val="000000"/>
                </a:solidFill>
                <a:latin typeface="楷体_GB2312" pitchFamily="49" charset="-122"/>
                <a:ea typeface="楷体_GB2312" pitchFamily="49" charset="-122"/>
              </a:rPr>
              <a:t>警方将两人分别置于两间房间分开审讯，政策是若一人招供但另一人未招，则招者立即被释放，未招者判入狱</a:t>
            </a:r>
            <a:r>
              <a:rPr lang="en-US" altLang="zh-CN" dirty="0">
                <a:solidFill>
                  <a:srgbClr val="000000"/>
                </a:solidFill>
                <a:latin typeface="楷体_GB2312" pitchFamily="49" charset="-122"/>
                <a:ea typeface="楷体_GB2312" pitchFamily="49" charset="-122"/>
              </a:rPr>
              <a:t>10</a:t>
            </a:r>
            <a:r>
              <a:rPr lang="zh-CN" altLang="en-US" dirty="0">
                <a:solidFill>
                  <a:srgbClr val="000000"/>
                </a:solidFill>
                <a:latin typeface="楷体_GB2312" pitchFamily="49" charset="-122"/>
                <a:ea typeface="楷体_GB2312" pitchFamily="49" charset="-122"/>
              </a:rPr>
              <a:t>年；若二人都招则两人各判刑</a:t>
            </a:r>
            <a:r>
              <a:rPr lang="en-US" altLang="zh-CN" dirty="0">
                <a:solidFill>
                  <a:srgbClr val="000000"/>
                </a:solidFill>
                <a:latin typeface="楷体_GB2312" pitchFamily="49" charset="-122"/>
                <a:ea typeface="楷体_GB2312" pitchFamily="49" charset="-122"/>
              </a:rPr>
              <a:t>8</a:t>
            </a:r>
            <a:r>
              <a:rPr lang="zh-CN" altLang="en-US" dirty="0">
                <a:solidFill>
                  <a:srgbClr val="000000"/>
                </a:solidFill>
                <a:latin typeface="楷体_GB2312" pitchFamily="49" charset="-122"/>
                <a:ea typeface="楷体_GB2312" pitchFamily="49" charset="-122"/>
              </a:rPr>
              <a:t>年</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若两人都不招则未获证据但因私入民宅各拘留</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年。</a:t>
            </a:r>
            <a:endParaRPr lang="en-US" altLang="zh-CN" dirty="0"/>
          </a:p>
          <a:p>
            <a:pPr marL="457200" indent="-457200">
              <a:buFont typeface="Arial" panose="020B0604020202020204" pitchFamily="34" charset="0"/>
              <a:buChar char="•"/>
              <a:defRPr/>
            </a:pPr>
            <a:r>
              <a:rPr lang="zh-CN" altLang="en-US" dirty="0"/>
              <a:t>甲和乙是参与博弈的人，称为局中人。</a:t>
            </a:r>
            <a:endParaRPr lang="en-US" altLang="zh-CN" dirty="0"/>
          </a:p>
          <a:p>
            <a:pPr marL="457200" indent="-457200">
              <a:buFont typeface="Arial" panose="020B0604020202020204" pitchFamily="34" charset="0"/>
              <a:buChar char="•"/>
              <a:defRPr/>
            </a:pPr>
            <a:r>
              <a:rPr lang="zh-CN" altLang="en-US" dirty="0"/>
              <a:t>表中每一个小方格内的数字被称局中人的支付，其中左边的数字代表甲的支付，右边的是乙的支付。</a:t>
            </a:r>
            <a:endParaRPr lang="en-US" altLang="zh-CN" dirty="0"/>
          </a:p>
          <a:p>
            <a:pPr marL="457200" indent="-457200">
              <a:buFont typeface="Arial" panose="020B0604020202020204" pitchFamily="34" charset="0"/>
              <a:buChar char="•"/>
              <a:defRPr/>
            </a:pPr>
            <a:r>
              <a:rPr lang="zh-CN" altLang="en-US" dirty="0"/>
              <a:t>表中的矩阵称为博弈支付矩阵。</a:t>
            </a:r>
            <a:endParaRPr lang="en-US" altLang="zh-CN" dirty="0"/>
          </a:p>
          <a:p>
            <a:pPr marL="457200" indent="-457200">
              <a:buFont typeface="Arial" panose="020B0604020202020204" pitchFamily="34" charset="0"/>
              <a:buChar char="•"/>
              <a:defRPr/>
            </a:pPr>
            <a:r>
              <a:rPr lang="zh-CN" altLang="en-US" dirty="0"/>
              <a:t>甲或乙可以做出的选择被称为战略，如招认或不招认都是战略</a:t>
            </a:r>
          </a:p>
        </p:txBody>
      </p:sp>
      <p:sp>
        <p:nvSpPr>
          <p:cNvPr id="2" name="灯片编号占位符 11">
            <a:extLst>
              <a:ext uri="{FF2B5EF4-FFF2-40B4-BE49-F238E27FC236}">
                <a16:creationId xmlns:a16="http://schemas.microsoft.com/office/drawing/2014/main" id="{67EEB9AB-4A3B-4CEC-9EA1-906A9A9D10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64</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C2525091-78D3-4590-BA8A-5255B2F0E22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509" name="Picture 2" descr="http://img5.imgtn.bdimg.com/it/u=1072944015,602501906&amp;fm=200&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b="4099"/>
          <a:stretch/>
        </p:blipFill>
        <p:spPr bwMode="auto">
          <a:xfrm>
            <a:off x="971550" y="1755775"/>
            <a:ext cx="3240088" cy="311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 descr="http://img5.imgtn.bdimg.com/it/u=1072944015,602501906&amp;fm=200&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b="4099"/>
          <a:stretch/>
        </p:blipFill>
        <p:spPr bwMode="auto">
          <a:xfrm>
            <a:off x="4716463" y="1755775"/>
            <a:ext cx="3251200" cy="311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文本框 1"/>
          <p:cNvSpPr txBox="1">
            <a:spLocks noChangeArrowheads="1"/>
          </p:cNvSpPr>
          <p:nvPr/>
        </p:nvSpPr>
        <p:spPr bwMode="auto">
          <a:xfrm>
            <a:off x="2779713" y="2093913"/>
            <a:ext cx="1203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招？不招？</a:t>
            </a:r>
          </a:p>
        </p:txBody>
      </p:sp>
      <p:sp>
        <p:nvSpPr>
          <p:cNvPr id="21512" name="文本框 10"/>
          <p:cNvSpPr txBox="1">
            <a:spLocks noChangeArrowheads="1"/>
          </p:cNvSpPr>
          <p:nvPr/>
        </p:nvSpPr>
        <p:spPr bwMode="auto">
          <a:xfrm>
            <a:off x="5083175" y="2093913"/>
            <a:ext cx="1130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招？不招？</a:t>
            </a:r>
          </a:p>
        </p:txBody>
      </p:sp>
      <p:sp>
        <p:nvSpPr>
          <p:cNvPr id="21513" name="文本框 2"/>
          <p:cNvSpPr txBox="1">
            <a:spLocks noChangeArrowheads="1"/>
          </p:cNvSpPr>
          <p:nvPr/>
        </p:nvSpPr>
        <p:spPr bwMode="auto">
          <a:xfrm>
            <a:off x="1619250" y="5229225"/>
            <a:ext cx="1101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甲</a:t>
            </a:r>
          </a:p>
        </p:txBody>
      </p:sp>
      <p:sp>
        <p:nvSpPr>
          <p:cNvPr id="21514" name="文本框 12"/>
          <p:cNvSpPr txBox="1">
            <a:spLocks noChangeArrowheads="1"/>
          </p:cNvSpPr>
          <p:nvPr/>
        </p:nvSpPr>
        <p:spPr bwMode="auto">
          <a:xfrm>
            <a:off x="6804025" y="5229225"/>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乙</a:t>
            </a:r>
          </a:p>
        </p:txBody>
      </p:sp>
      <p:sp>
        <p:nvSpPr>
          <p:cNvPr id="2151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 </a:t>
            </a:r>
            <a:r>
              <a:rPr lang="zh-CN" altLang="en-US" sz="2400" b="1" dirty="0">
                <a:latin typeface="黑体" panose="02010609060101010101" pitchFamily="49" charset="-122"/>
                <a:ea typeface="黑体" panose="02010609060101010101" pitchFamily="49" charset="-122"/>
              </a:rPr>
              <a:t>囚徒困境</a:t>
            </a:r>
          </a:p>
        </p:txBody>
      </p:sp>
      <p:sp>
        <p:nvSpPr>
          <p:cNvPr id="2" name="灯片编号占位符 11">
            <a:extLst>
              <a:ext uri="{FF2B5EF4-FFF2-40B4-BE49-F238E27FC236}">
                <a16:creationId xmlns:a16="http://schemas.microsoft.com/office/drawing/2014/main" id="{BD80ABB2-4B4B-48CE-B23B-F03B78A4F7D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65</a:t>
            </a:fld>
            <a:endParaRPr lang="zh-CN" altLang="en-US" sz="1800" dirty="0">
              <a:latin typeface="Calibri" panose="020F0502020204030204" pitchFamily="34" charset="0"/>
              <a:ea typeface="宋体" panose="02010600030101010101" pitchFamily="2" charset="-122"/>
            </a:endParaRPr>
          </a:p>
        </p:txBody>
      </p:sp>
      <p:sp>
        <p:nvSpPr>
          <p:cNvPr id="13" name="Rectangle 2">
            <a:extLst>
              <a:ext uri="{FF2B5EF4-FFF2-40B4-BE49-F238E27FC236}">
                <a16:creationId xmlns:a16="http://schemas.microsoft.com/office/drawing/2014/main" id="{D85BAD64-2BD1-4926-AFE1-5C6230C1410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557"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3.1 </a:t>
            </a:r>
            <a:r>
              <a:rPr lang="zh-CN" altLang="en-US" sz="2400" b="1" dirty="0">
                <a:latin typeface="黑体" panose="02010609060101010101" pitchFamily="49" charset="-122"/>
                <a:ea typeface="黑体" panose="02010609060101010101" pitchFamily="49" charset="-122"/>
              </a:rPr>
              <a:t>囚徒困境</a:t>
            </a:r>
          </a:p>
        </p:txBody>
      </p:sp>
      <p:sp>
        <p:nvSpPr>
          <p:cNvPr id="15" name="副标题 2"/>
          <p:cNvSpPr txBox="1">
            <a:spLocks/>
          </p:cNvSpPr>
          <p:nvPr/>
        </p:nvSpPr>
        <p:spPr bwMode="auto">
          <a:xfrm>
            <a:off x="868177" y="2564904"/>
            <a:ext cx="7808279"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1" fontAlgn="base" hangingPunct="1">
              <a:spcBef>
                <a:spcPct val="20000"/>
              </a:spcBef>
              <a:spcAft>
                <a:spcPct val="0"/>
              </a:spcAft>
              <a:buNone/>
              <a:defRPr sz="3200">
                <a:solidFill>
                  <a:schemeClr val="tx1"/>
                </a:solidFill>
                <a:latin typeface="+mn-lt"/>
                <a:ea typeface="+mn-ea"/>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（招，招</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为 “纳什均衡”。</a:t>
            </a:r>
            <a:endParaRPr lang="en-US" altLang="zh-CN" sz="2400" dirty="0">
              <a:latin typeface="宋体" panose="02010600030101010101" pitchFamily="2" charset="-122"/>
              <a:ea typeface="宋体" panose="02010600030101010101" pitchFamily="2" charset="-122"/>
            </a:endParaRPr>
          </a:p>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纳什均衡是局中人战略选择上构成的一种“僵局”，给定其他局中人的选择不变，任何一个局中人的选择是最好的，他也不会改变其战略选择。所以，可以预期（招，招）是甲乙最终完成的稳定的选择。</a:t>
            </a:r>
          </a:p>
          <a:p>
            <a:pPr marL="342900" indent="-342900" algn="l" eaLnBrk="0" hangingPunct="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囚徒困境反映了个人理性和集体理性的矛盾。</a:t>
            </a:r>
          </a:p>
        </p:txBody>
      </p:sp>
      <p:sp>
        <p:nvSpPr>
          <p:cNvPr id="2" name="灯片编号占位符 11">
            <a:extLst>
              <a:ext uri="{FF2B5EF4-FFF2-40B4-BE49-F238E27FC236}">
                <a16:creationId xmlns:a16="http://schemas.microsoft.com/office/drawing/2014/main" id="{ECE1B1CA-F96D-4E33-9CF9-1C42F7690A8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66</a:t>
            </a:fld>
            <a:endParaRPr lang="zh-CN" altLang="en-US" sz="1800" dirty="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0B1A26E9-05AA-48BB-8BA8-C1E1A0AF9D8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2924175"/>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085"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 </a:t>
            </a:r>
            <a:r>
              <a:rPr lang="zh-CN" altLang="en-US" sz="2400" b="1" dirty="0">
                <a:latin typeface="黑体" panose="02010609060101010101" pitchFamily="49" charset="-122"/>
                <a:ea typeface="黑体" panose="02010609060101010101" pitchFamily="49" charset="-122"/>
              </a:rPr>
              <a:t>智猪博弈</a:t>
            </a:r>
          </a:p>
        </p:txBody>
      </p:sp>
      <p:sp>
        <p:nvSpPr>
          <p:cNvPr id="46086" name="内容占位符 8"/>
          <p:cNvSpPr txBox="1">
            <a:spLocks/>
          </p:cNvSpPr>
          <p:nvPr/>
        </p:nvSpPr>
        <p:spPr bwMode="auto">
          <a:xfrm>
            <a:off x="467544" y="1660783"/>
            <a:ext cx="795764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智猪博弈</a:t>
            </a:r>
            <a:endParaRPr lang="en-US" altLang="zh-CN" sz="2400" dirty="0">
              <a:latin typeface="宋体" panose="02010600030101010101" pitchFamily="2" charset="-122"/>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猪圈中有一头大猪和一头小猪，在猪圈的一端设有一个按钮</a:t>
            </a:r>
            <a:endParaRPr lang="en-US" altLang="zh-CN" sz="2200" dirty="0">
              <a:latin typeface="Arial" panose="020B0604020202020204" pitchFamily="34" charset="0"/>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每按一下，位于猪圈另一端的食槽中就会有</a:t>
            </a:r>
            <a:r>
              <a:rPr lang="en-US" altLang="zh-CN" sz="2200" dirty="0">
                <a:latin typeface="Arial" panose="020B0604020202020204" pitchFamily="34" charset="0"/>
                <a:ea typeface="宋体" panose="02010600030101010101" pitchFamily="2" charset="-122"/>
              </a:rPr>
              <a:t>10</a:t>
            </a:r>
            <a:r>
              <a:rPr lang="zh-CN" altLang="en-US" sz="2200" dirty="0">
                <a:latin typeface="Arial" panose="020B0604020202020204" pitchFamily="34" charset="0"/>
                <a:ea typeface="宋体" panose="02010600030101010101" pitchFamily="2" charset="-122"/>
              </a:rPr>
              <a:t>单位的猪食进槽，但每按一下按钮会耗去相当于</a:t>
            </a:r>
            <a:r>
              <a:rPr lang="en-US" altLang="zh-CN" sz="2200" dirty="0">
                <a:latin typeface="Arial" panose="020B0604020202020204" pitchFamily="34" charset="0"/>
                <a:ea typeface="宋体" panose="02010600030101010101" pitchFamily="2" charset="-122"/>
              </a:rPr>
              <a:t>2</a:t>
            </a:r>
            <a:r>
              <a:rPr lang="zh-CN" altLang="en-US" sz="2200" dirty="0">
                <a:latin typeface="Arial" panose="020B0604020202020204" pitchFamily="34" charset="0"/>
                <a:ea typeface="宋体" panose="02010600030101010101" pitchFamily="2" charset="-122"/>
              </a:rPr>
              <a:t>单位猪食的成本</a:t>
            </a:r>
            <a:endParaRPr lang="en-US" altLang="zh-CN" sz="2200" dirty="0">
              <a:latin typeface="Arial" panose="020B0604020202020204" pitchFamily="34" charset="0"/>
              <a:ea typeface="宋体" panose="02010600030101010101" pitchFamily="2" charset="-122"/>
            </a:endParaRPr>
          </a:p>
          <a:p>
            <a:pPr lvl="1">
              <a:lnSpc>
                <a:spcPct val="9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如果大猪先到食槽，则大猪吃到</a:t>
            </a:r>
            <a:r>
              <a:rPr lang="en-US" altLang="zh-CN" sz="2200" dirty="0">
                <a:latin typeface="Arial" panose="020B0604020202020204" pitchFamily="34" charset="0"/>
                <a:ea typeface="宋体" panose="02010600030101010101" pitchFamily="2" charset="-122"/>
              </a:rPr>
              <a:t>9</a:t>
            </a:r>
            <a:r>
              <a:rPr lang="zh-CN" altLang="en-US" sz="2200" dirty="0">
                <a:latin typeface="Arial" panose="020B0604020202020204" pitchFamily="34" charset="0"/>
                <a:ea typeface="宋体" panose="02010600030101010101" pitchFamily="2" charset="-122"/>
              </a:rPr>
              <a:t>单位食物，小猪仅能吃到</a:t>
            </a:r>
            <a:r>
              <a:rPr lang="en-US" altLang="zh-CN" sz="22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单位食物；如果两猪同时到食槽，则大猪吃</a:t>
            </a:r>
            <a:r>
              <a:rPr lang="en-US" altLang="zh-CN" sz="2200" dirty="0">
                <a:latin typeface="Arial" panose="020B0604020202020204" pitchFamily="34" charset="0"/>
                <a:ea typeface="宋体" panose="02010600030101010101" pitchFamily="2" charset="-122"/>
              </a:rPr>
              <a:t>7</a:t>
            </a:r>
            <a:r>
              <a:rPr lang="zh-CN" altLang="en-US" sz="2200" dirty="0">
                <a:latin typeface="Arial" panose="020B0604020202020204" pitchFamily="34" charset="0"/>
                <a:ea typeface="宋体" panose="02010600030101010101" pitchFamily="2" charset="-122"/>
              </a:rPr>
              <a:t>单位，小猪吃</a:t>
            </a: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单位食物；如果小猪先到，大猪吃</a:t>
            </a:r>
            <a:r>
              <a:rPr lang="en-US" altLang="zh-CN" sz="2200" dirty="0">
                <a:latin typeface="Arial" panose="020B0604020202020204" pitchFamily="34" charset="0"/>
                <a:ea typeface="宋体" panose="02010600030101010101" pitchFamily="2" charset="-122"/>
              </a:rPr>
              <a:t>6</a:t>
            </a:r>
            <a:r>
              <a:rPr lang="zh-CN" altLang="en-US" sz="2200" dirty="0">
                <a:latin typeface="Arial" panose="020B0604020202020204" pitchFamily="34" charset="0"/>
                <a:ea typeface="宋体" panose="02010600030101010101" pitchFamily="2" charset="-122"/>
              </a:rPr>
              <a:t>单位而小猪吃</a:t>
            </a:r>
            <a:r>
              <a:rPr lang="en-US" altLang="zh-CN" sz="2200" dirty="0">
                <a:latin typeface="Arial" panose="020B0604020202020204" pitchFamily="34" charset="0"/>
                <a:ea typeface="宋体" panose="02010600030101010101" pitchFamily="2" charset="-122"/>
              </a:rPr>
              <a:t>4</a:t>
            </a:r>
            <a:r>
              <a:rPr lang="zh-CN" altLang="en-US" sz="2200" dirty="0">
                <a:latin typeface="Arial" panose="020B0604020202020204" pitchFamily="34" charset="0"/>
                <a:ea typeface="宋体" panose="02010600030101010101" pitchFamily="2" charset="-122"/>
              </a:rPr>
              <a:t>单位食物。下表给出这个博弈的支付矩阵。</a:t>
            </a:r>
          </a:p>
        </p:txBody>
      </p:sp>
      <p:pic>
        <p:nvPicPr>
          <p:cNvPr id="4608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292600"/>
            <a:ext cx="27940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图片 5"/>
          <p:cNvPicPr>
            <a:picLocks noChangeAspect="1"/>
          </p:cNvPicPr>
          <p:nvPr/>
        </p:nvPicPr>
        <p:blipFill rotWithShape="1">
          <a:blip r:embed="rId4" cstate="print">
            <a:extLst>
              <a:ext uri="{28A0092B-C50C-407E-A947-70E740481C1C}">
                <a14:useLocalDpi xmlns:a14="http://schemas.microsoft.com/office/drawing/2010/main" val="0"/>
              </a:ext>
            </a:extLst>
          </a:blip>
          <a:srcRect b="6183"/>
          <a:stretch/>
        </p:blipFill>
        <p:spPr bwMode="auto">
          <a:xfrm>
            <a:off x="1187450" y="4567239"/>
            <a:ext cx="2039938" cy="159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4716463"/>
            <a:ext cx="131921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BAAEA4E0-59D8-4A26-B1B3-3543438926D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67</a:t>
            </a:fld>
            <a:endParaRPr lang="zh-CN" altLang="en-US" sz="1800" dirty="0">
              <a:latin typeface="Calibri" panose="020F0502020204030204" pitchFamily="34" charset="0"/>
              <a:ea typeface="宋体" panose="02010600030101010101" pitchFamily="2" charset="-122"/>
            </a:endParaRPr>
          </a:p>
        </p:txBody>
      </p:sp>
      <p:sp>
        <p:nvSpPr>
          <p:cNvPr id="11" name="Rectangle 2">
            <a:extLst>
              <a:ext uri="{FF2B5EF4-FFF2-40B4-BE49-F238E27FC236}">
                <a16:creationId xmlns:a16="http://schemas.microsoft.com/office/drawing/2014/main" id="{2EE5390D-AC59-498D-8D20-B3A2AF9AF2A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cxnSp>
        <p:nvCxnSpPr>
          <p:cNvPr id="16" name="直接连接符 15"/>
          <p:cNvCxnSpPr/>
          <p:nvPr/>
        </p:nvCxnSpPr>
        <p:spPr>
          <a:xfrm>
            <a:off x="1331913" y="3175000"/>
            <a:ext cx="2232025" cy="528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133"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 </a:t>
            </a:r>
            <a:r>
              <a:rPr lang="zh-CN" altLang="en-US" sz="2400" b="1" dirty="0">
                <a:latin typeface="黑体" panose="02010609060101010101" pitchFamily="49" charset="-122"/>
                <a:ea typeface="黑体" panose="02010609060101010101" pitchFamily="49" charset="-122"/>
              </a:rPr>
              <a:t>智猪博弈</a:t>
            </a:r>
          </a:p>
        </p:txBody>
      </p:sp>
      <p:graphicFrame>
        <p:nvGraphicFramePr>
          <p:cNvPr id="11" name="表格 10"/>
          <p:cNvGraphicFramePr>
            <a:graphicFrameLocks noGrp="1"/>
          </p:cNvGraphicFramePr>
          <p:nvPr/>
        </p:nvGraphicFramePr>
        <p:xfrm>
          <a:off x="1116013" y="2924175"/>
          <a:ext cx="6911976" cy="2263774"/>
        </p:xfrm>
        <a:graphic>
          <a:graphicData uri="http://schemas.openxmlformats.org/drawingml/2006/table">
            <a:tbl>
              <a:tblPr firstRow="1" firstCol="1" bandRow="1">
                <a:tableStyleId>{073A0DAA-6AF3-43AB-8588-CEC1D06C72B9}</a:tableStyleId>
              </a:tblPr>
              <a:tblGrid>
                <a:gridCol w="2303992">
                  <a:extLst>
                    <a:ext uri="{9D8B030D-6E8A-4147-A177-3AD203B41FA5}">
                      <a16:colId xmlns:a16="http://schemas.microsoft.com/office/drawing/2014/main" val="3579897407"/>
                    </a:ext>
                  </a:extLst>
                </a:gridCol>
                <a:gridCol w="2303992">
                  <a:extLst>
                    <a:ext uri="{9D8B030D-6E8A-4147-A177-3AD203B41FA5}">
                      <a16:colId xmlns:a16="http://schemas.microsoft.com/office/drawing/2014/main" val="3067104550"/>
                    </a:ext>
                  </a:extLst>
                </a:gridCol>
                <a:gridCol w="2303992">
                  <a:extLst>
                    <a:ext uri="{9D8B030D-6E8A-4147-A177-3AD203B41FA5}">
                      <a16:colId xmlns:a16="http://schemas.microsoft.com/office/drawing/2014/main" val="1259546206"/>
                    </a:ext>
                  </a:extLst>
                </a:gridCol>
              </a:tblGrid>
              <a:tr h="823198">
                <a:tc>
                  <a:txBody>
                    <a:bodyPr/>
                    <a:lstStyle/>
                    <a:p>
                      <a:r>
                        <a:rPr lang="zh-CN" altLang="en-US" sz="2400" dirty="0"/>
                        <a:t>大猪           小猪</a:t>
                      </a:r>
                    </a:p>
                  </a:txBody>
                  <a:tcPr marL="91430" marR="91430" marT="45733" marB="45733"/>
                </a:tc>
                <a:tc>
                  <a:txBody>
                    <a:bodyPr/>
                    <a:lstStyle/>
                    <a:p>
                      <a:r>
                        <a:rPr lang="zh-CN" altLang="en-US" sz="2400" dirty="0"/>
                        <a:t>按</a:t>
                      </a:r>
                    </a:p>
                  </a:txBody>
                  <a:tcPr marL="91430" marR="91430" marT="45733" marB="45733"/>
                </a:tc>
                <a:tc>
                  <a:txBody>
                    <a:bodyPr/>
                    <a:lstStyle/>
                    <a:p>
                      <a:r>
                        <a:rPr lang="zh-CN" altLang="en-US" sz="2400" dirty="0"/>
                        <a:t>等待</a:t>
                      </a:r>
                    </a:p>
                  </a:txBody>
                  <a:tcPr marL="91430" marR="91430" marT="45733" marB="45733"/>
                </a:tc>
                <a:extLst>
                  <a:ext uri="{0D108BD9-81ED-4DB2-BD59-A6C34878D82A}">
                    <a16:rowId xmlns:a16="http://schemas.microsoft.com/office/drawing/2014/main" val="1674521720"/>
                  </a:ext>
                </a:extLst>
              </a:tr>
              <a:tr h="720288">
                <a:tc>
                  <a:txBody>
                    <a:bodyPr/>
                    <a:lstStyle/>
                    <a:p>
                      <a:r>
                        <a:rPr lang="zh-CN" altLang="en-US" sz="2400" dirty="0"/>
                        <a:t>按</a:t>
                      </a:r>
                    </a:p>
                  </a:txBody>
                  <a:tcPr marL="91430" marR="91430" marT="45733" marB="45733"/>
                </a:tc>
                <a:tc>
                  <a:txBody>
                    <a:bodyPr/>
                    <a:lstStyle/>
                    <a:p>
                      <a:r>
                        <a:rPr lang="en-US" altLang="zh-CN" sz="2400" dirty="0"/>
                        <a:t>5</a:t>
                      </a:r>
                      <a:r>
                        <a:rPr lang="zh-CN" altLang="en-US" sz="2400" dirty="0"/>
                        <a:t>，</a:t>
                      </a:r>
                      <a:r>
                        <a:rPr lang="en-US" altLang="zh-CN" sz="2400" dirty="0"/>
                        <a:t>1</a:t>
                      </a:r>
                      <a:endParaRPr lang="zh-CN" altLang="en-US" sz="2400" dirty="0"/>
                    </a:p>
                  </a:txBody>
                  <a:tcPr marL="91430" marR="91430" marT="45733" marB="45733"/>
                </a:tc>
                <a:tc>
                  <a:txBody>
                    <a:bodyPr/>
                    <a:lstStyle/>
                    <a:p>
                      <a:r>
                        <a:rPr lang="en-US" altLang="zh-CN" sz="2400" dirty="0"/>
                        <a:t>4</a:t>
                      </a:r>
                      <a:r>
                        <a:rPr lang="zh-CN" altLang="en-US" sz="2400" dirty="0"/>
                        <a:t>，</a:t>
                      </a:r>
                      <a:r>
                        <a:rPr lang="en-US" altLang="zh-CN" sz="2400" dirty="0"/>
                        <a:t>4</a:t>
                      </a:r>
                      <a:endParaRPr lang="zh-CN" altLang="en-US" sz="2400" dirty="0"/>
                    </a:p>
                  </a:txBody>
                  <a:tcPr marL="91430" marR="91430" marT="45733" marB="45733"/>
                </a:tc>
                <a:extLst>
                  <a:ext uri="{0D108BD9-81ED-4DB2-BD59-A6C34878D82A}">
                    <a16:rowId xmlns:a16="http://schemas.microsoft.com/office/drawing/2014/main" val="563410544"/>
                  </a:ext>
                </a:extLst>
              </a:tr>
              <a:tr h="720288">
                <a:tc>
                  <a:txBody>
                    <a:bodyPr/>
                    <a:lstStyle/>
                    <a:p>
                      <a:r>
                        <a:rPr lang="zh-CN" altLang="en-US" sz="2400" dirty="0"/>
                        <a:t>等待</a:t>
                      </a:r>
                    </a:p>
                  </a:txBody>
                  <a:tcPr marL="91430" marR="91430" marT="45733" marB="45733"/>
                </a:tc>
                <a:tc>
                  <a:txBody>
                    <a:bodyPr/>
                    <a:lstStyle/>
                    <a:p>
                      <a:r>
                        <a:rPr lang="en-US" altLang="zh-CN" sz="2400" dirty="0"/>
                        <a:t>9</a:t>
                      </a:r>
                      <a:r>
                        <a:rPr lang="zh-CN" altLang="en-US" sz="2400" dirty="0"/>
                        <a:t>，</a:t>
                      </a:r>
                      <a:r>
                        <a:rPr lang="en-US" altLang="zh-CN" sz="2400" dirty="0"/>
                        <a:t>-1</a:t>
                      </a:r>
                      <a:endParaRPr lang="zh-CN" altLang="en-US" sz="2400" dirty="0"/>
                    </a:p>
                  </a:txBody>
                  <a:tcPr marL="91430" marR="91430" marT="45733" marB="45733"/>
                </a:tc>
                <a:tc>
                  <a:txBody>
                    <a:bodyPr/>
                    <a:lstStyle/>
                    <a:p>
                      <a:r>
                        <a:rPr lang="en-US" altLang="zh-CN" sz="2400" dirty="0"/>
                        <a:t>0</a:t>
                      </a:r>
                      <a:r>
                        <a:rPr lang="zh-CN" altLang="en-US" sz="2400" dirty="0"/>
                        <a:t>，</a:t>
                      </a:r>
                      <a:r>
                        <a:rPr lang="en-US" altLang="zh-CN" sz="2400" dirty="0"/>
                        <a:t>0</a:t>
                      </a:r>
                      <a:endParaRPr lang="zh-CN" altLang="en-US" sz="2400" dirty="0"/>
                    </a:p>
                  </a:txBody>
                  <a:tcPr marL="91430" marR="91430" marT="45733" marB="45733"/>
                </a:tc>
                <a:extLst>
                  <a:ext uri="{0D108BD9-81ED-4DB2-BD59-A6C34878D82A}">
                    <a16:rowId xmlns:a16="http://schemas.microsoft.com/office/drawing/2014/main" val="1495852996"/>
                  </a:ext>
                </a:extLst>
              </a:tr>
            </a:tbl>
          </a:graphicData>
        </a:graphic>
      </p:graphicFrame>
      <p:cxnSp>
        <p:nvCxnSpPr>
          <p:cNvPr id="12" name="直接连接符 11"/>
          <p:cNvCxnSpPr/>
          <p:nvPr/>
        </p:nvCxnSpPr>
        <p:spPr>
          <a:xfrm>
            <a:off x="1835696" y="2924175"/>
            <a:ext cx="864096" cy="779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1">
            <a:extLst>
              <a:ext uri="{FF2B5EF4-FFF2-40B4-BE49-F238E27FC236}">
                <a16:creationId xmlns:a16="http://schemas.microsoft.com/office/drawing/2014/main" id="{C64102BF-8966-46DD-9763-420DD531649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68</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16B53D2D-119D-4E36-978D-7D76727B2A7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018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 </a:t>
            </a:r>
            <a:r>
              <a:rPr lang="zh-CN" altLang="en-US" sz="2400" b="1" dirty="0">
                <a:latin typeface="黑体" panose="02010609060101010101" pitchFamily="49" charset="-122"/>
                <a:ea typeface="黑体" panose="02010609060101010101" pitchFamily="49" charset="-122"/>
              </a:rPr>
              <a:t>智猪博弈</a:t>
            </a:r>
          </a:p>
        </p:txBody>
      </p:sp>
      <p:sp>
        <p:nvSpPr>
          <p:cNvPr id="8" name="Rectangle 3"/>
          <p:cNvSpPr txBox="1">
            <a:spLocks noChangeArrowheads="1"/>
          </p:cNvSpPr>
          <p:nvPr/>
        </p:nvSpPr>
        <p:spPr bwMode="auto">
          <a:xfrm>
            <a:off x="1014028" y="2276872"/>
            <a:ext cx="7115944" cy="326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这个博弈大猪没有劣战略。但是，小猪有一个劣战略“按”，因为无论大猪作何选择，小猪选择“等待”是比选择“按”更好一些的战略。</a:t>
            </a: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所以，小猪会剔除“按”，而选择“等待”；大猪知道小猪会选择“等待”，从而自己选择“按”，所以，可以预料博弈的结果是</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按</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等待）。这称为“重复剔除劣战略的占优战略均衡”，其中小猪的战略“等待”占优于战略“按”，而给定小猪剔除了劣战略“按”后，大猪的战略“按”又占优于战略“等待”</a:t>
            </a:r>
          </a:p>
        </p:txBody>
      </p:sp>
      <p:sp>
        <p:nvSpPr>
          <p:cNvPr id="2" name="灯片编号占位符 11">
            <a:extLst>
              <a:ext uri="{FF2B5EF4-FFF2-40B4-BE49-F238E27FC236}">
                <a16:creationId xmlns:a16="http://schemas.microsoft.com/office/drawing/2014/main" id="{67D23B65-9327-47D8-A1C6-A3D492747EF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69</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35FCBA21-1311-424B-88B8-A7B5DE21565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2B87DC-E75A-4CB9-929E-105B6865A4F9}"/>
              </a:ext>
            </a:extLst>
          </p:cNvPr>
          <p:cNvSpPr>
            <a:spLocks noGrp="1"/>
          </p:cNvSpPr>
          <p:nvPr>
            <p:ph idx="1"/>
          </p:nvPr>
        </p:nvSpPr>
        <p:spPr>
          <a:xfrm>
            <a:off x="250825" y="1965325"/>
            <a:ext cx="8362950" cy="4525963"/>
          </a:xfrm>
        </p:spPr>
        <p:txBody>
          <a:bodyPr/>
          <a:lstStyle/>
          <a:p>
            <a:pPr lvl="1" algn="just" eaLnBrk="1" hangingPunct="1">
              <a:buSzPct val="100000"/>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无线网络传输信号的不稳定性带来无线通信网络及其安全机制的鲁棒性问题</a:t>
            </a:r>
          </a:p>
          <a:p>
            <a:pPr lvl="2" algn="just" eaLnBrk="1" hangingPunct="1">
              <a:buSzPct val="1000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有线网络的传输环境是确定的，信号质量稳定，而无线网络随着用户的移动其信道特性是变化的，会受到干扰、衰落、多径等多方面的影响，造成信号质量波动较大，甚至无法进行通信。无线信道的竞争共享访问机制也可能导致数据丢失。 </a:t>
            </a:r>
            <a:endParaRPr lang="en-US" altLang="zh-CN" kern="0" dirty="0">
              <a:latin typeface="宋体" panose="02010600030101010101" pitchFamily="2" charset="-122"/>
              <a:ea typeface="宋体" panose="02010600030101010101" pitchFamily="2" charset="-122"/>
            </a:endParaRPr>
          </a:p>
          <a:p>
            <a:pPr lvl="2" algn="just" eaLnBrk="1" hangingPunct="1">
              <a:buSzPct val="100000"/>
              <a:buFont typeface="Wingdings" panose="05000000000000000000" pitchFamily="2" charset="2"/>
              <a:buChar char="l"/>
              <a:defRPr/>
            </a:pPr>
            <a:r>
              <a:rPr lang="zh-CN" altLang="en-US" kern="0" dirty="0">
                <a:latin typeface="宋体" panose="02010600030101010101" pitchFamily="2" charset="-122"/>
                <a:ea typeface="宋体" panose="02010600030101010101" pitchFamily="2" charset="-122"/>
              </a:rPr>
              <a:t>因此，这对无线通信网络安全机制的鲁棒性提出了更高的要求。</a:t>
            </a:r>
            <a:endParaRPr lang="en-US" altLang="zh-CN" kern="0" dirty="0">
              <a:latin typeface="宋体" panose="02010600030101010101" pitchFamily="2" charset="-122"/>
              <a:ea typeface="宋体" panose="02010600030101010101" pitchFamily="2" charset="-122"/>
            </a:endParaRPr>
          </a:p>
          <a:p>
            <a:pPr>
              <a:defRPr/>
            </a:pPr>
            <a:endParaRPr lang="zh-CN" altLang="en-US" dirty="0"/>
          </a:p>
        </p:txBody>
      </p:sp>
      <p:sp>
        <p:nvSpPr>
          <p:cNvPr id="4" name="Rectangle 2">
            <a:extLst>
              <a:ext uri="{FF2B5EF4-FFF2-40B4-BE49-F238E27FC236}">
                <a16:creationId xmlns:a16="http://schemas.microsoft.com/office/drawing/2014/main" id="{98045E31-871A-4214-81B5-F1BE00D1A584}"/>
              </a:ext>
            </a:extLst>
          </p:cNvPr>
          <p:cNvSpPr txBox="1">
            <a:spLocks noGrp="1" noChangeArrowheads="1"/>
          </p:cNvSpPr>
          <p:nvPr>
            <p:ph type="title"/>
          </p:nvPr>
        </p:nvSpPr>
        <p:spPr/>
        <p:txBody>
          <a:bodyPr/>
          <a:lstStyle>
            <a:lvl1pPr algn="ctr" rtl="0" eaLnBrk="0" fontAlgn="base" hangingPunct="0">
              <a:spcBef>
                <a:spcPct val="0"/>
              </a:spcBef>
              <a:spcAft>
                <a:spcPct val="0"/>
              </a:spcAft>
              <a:defRPr sz="2800" kern="1200">
                <a:solidFill>
                  <a:schemeClr val="bg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1.1 </a:t>
            </a:r>
            <a:r>
              <a:rPr lang="zh-CN" altLang="en-US" sz="3600" dirty="0">
                <a:latin typeface="黑体" panose="02010609060101010101" pitchFamily="49" charset="-122"/>
                <a:ea typeface="黑体" panose="02010609060101010101" pitchFamily="49" charset="-122"/>
              </a:rPr>
              <a:t>无线网概述</a:t>
            </a:r>
          </a:p>
        </p:txBody>
      </p:sp>
      <p:sp>
        <p:nvSpPr>
          <p:cNvPr id="55301" name="灯片编号占位符 11">
            <a:extLst>
              <a:ext uri="{FF2B5EF4-FFF2-40B4-BE49-F238E27FC236}">
                <a16:creationId xmlns:a16="http://schemas.microsoft.com/office/drawing/2014/main" id="{1BFA9126-B758-4CA8-9A3E-4AEBDD07F5F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6073101-93F1-4889-AF13-B98E5BE97B83}" type="slidenum">
              <a:rPr lang="zh-CN" altLang="en-US" sz="1800">
                <a:latin typeface="Calibri" panose="020F0502020204030204" pitchFamily="34" charset="0"/>
                <a:ea typeface="宋体" panose="02010600030101010101" pitchFamily="2" charset="-122"/>
              </a:rPr>
              <a:pPr>
                <a:spcBef>
                  <a:spcPct val="0"/>
                </a:spcBef>
                <a:buFontTx/>
                <a:buNone/>
              </a:pPr>
              <a:t>7</a:t>
            </a:fld>
            <a:endParaRPr lang="zh-CN" altLang="en-US" sz="180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36EC8E49-323F-4C96-8DA2-43B7BF8DD6C5}"/>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1.1 </a:t>
            </a:r>
            <a:r>
              <a:rPr lang="zh-CN" altLang="en-US" sz="2400" b="1" dirty="0">
                <a:latin typeface="黑体" panose="02010609060101010101" pitchFamily="49" charset="-122"/>
                <a:ea typeface="黑体" panose="02010609060101010101" pitchFamily="49" charset="-122"/>
              </a:rPr>
              <a:t>无线网安全与有线网安全的区别</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222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3.2 </a:t>
            </a:r>
            <a:r>
              <a:rPr lang="zh-CN" altLang="en-US" sz="2400" b="1" dirty="0">
                <a:latin typeface="黑体" panose="02010609060101010101" pitchFamily="49" charset="-122"/>
                <a:ea typeface="黑体" panose="02010609060101010101" pitchFamily="49" charset="-122"/>
              </a:rPr>
              <a:t>智猪博弈</a:t>
            </a:r>
          </a:p>
        </p:txBody>
      </p:sp>
      <p:sp>
        <p:nvSpPr>
          <p:cNvPr id="6" name="Rectangle 3"/>
          <p:cNvSpPr txBox="1">
            <a:spLocks noChangeArrowheads="1"/>
          </p:cNvSpPr>
          <p:nvPr/>
        </p:nvSpPr>
        <p:spPr bwMode="auto">
          <a:xfrm>
            <a:off x="504031" y="1749425"/>
            <a:ext cx="804227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lnSpc>
                <a:spcPct val="90000"/>
              </a:lnSpc>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例子：股市博弈</a:t>
            </a:r>
          </a:p>
          <a:p>
            <a:pPr lvl="1">
              <a:lnSpc>
                <a:spcPct val="115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在股票市场上，大户是大猪，他们要进行技术分析，收集信息、预测股价走势，但大量散户就是小猪。他们不会花成本去进行分析，而是跟着大户的投资战略进行股票买卖，即所谓“散户跟大户”的现象。</a:t>
            </a:r>
          </a:p>
        </p:txBody>
      </p:sp>
      <p:pic>
        <p:nvPicPr>
          <p:cNvPr id="5223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077072"/>
            <a:ext cx="3322998" cy="222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717032"/>
            <a:ext cx="3024390" cy="20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1">
            <a:extLst>
              <a:ext uri="{FF2B5EF4-FFF2-40B4-BE49-F238E27FC236}">
                <a16:creationId xmlns:a16="http://schemas.microsoft.com/office/drawing/2014/main" id="{5071C75F-C6E9-4AAD-B746-C43F7A4F4F9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70</a:t>
            </a:fld>
            <a:endParaRPr lang="zh-CN" altLang="en-US" sz="1800" dirty="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EEEB58CE-8CD7-4C7D-B4F6-235321132D3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632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sp>
        <p:nvSpPr>
          <p:cNvPr id="56325" name="矩形 2"/>
          <p:cNvSpPr>
            <a:spLocks noChangeArrowheads="1"/>
          </p:cNvSpPr>
          <p:nvPr/>
        </p:nvSpPr>
        <p:spPr bwMode="auto">
          <a:xfrm>
            <a:off x="658801" y="2308652"/>
            <a:ext cx="655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rPr>
              <a:t> </a:t>
            </a:r>
            <a:r>
              <a:rPr lang="zh-CN" altLang="en-US" sz="2400" dirty="0">
                <a:latin typeface="宋体" panose="02010600030101010101" pitchFamily="2" charset="-122"/>
                <a:ea typeface="宋体" panose="02010600030101010101" pitchFamily="2" charset="-122"/>
              </a:rPr>
              <a:t>如果局中人在进行行动选择时有先后顺序之分，这种博弈就被称为“动态博弈”。</a:t>
            </a:r>
          </a:p>
        </p:txBody>
      </p:sp>
      <p:sp>
        <p:nvSpPr>
          <p:cNvPr id="2" name="矩形 1"/>
          <p:cNvSpPr/>
          <p:nvPr/>
        </p:nvSpPr>
        <p:spPr>
          <a:xfrm>
            <a:off x="827088" y="4005263"/>
            <a:ext cx="1512887"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1</a:t>
            </a:r>
            <a:endParaRPr lang="zh-CN" altLang="en-US" sz="3200" dirty="0"/>
          </a:p>
        </p:txBody>
      </p:sp>
      <p:sp>
        <p:nvSpPr>
          <p:cNvPr id="7" name="矩形 6"/>
          <p:cNvSpPr/>
          <p:nvPr/>
        </p:nvSpPr>
        <p:spPr>
          <a:xfrm>
            <a:off x="6948488" y="4005263"/>
            <a:ext cx="1511300"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3</a:t>
            </a:r>
            <a:endParaRPr lang="zh-CN" altLang="en-US" sz="3200" dirty="0"/>
          </a:p>
        </p:txBody>
      </p:sp>
      <p:sp>
        <p:nvSpPr>
          <p:cNvPr id="8" name="矩形 7"/>
          <p:cNvSpPr/>
          <p:nvPr/>
        </p:nvSpPr>
        <p:spPr>
          <a:xfrm>
            <a:off x="3887788" y="4005263"/>
            <a:ext cx="1512887" cy="115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t>2</a:t>
            </a:r>
            <a:endParaRPr lang="zh-CN" altLang="en-US" sz="3200" dirty="0"/>
          </a:p>
        </p:txBody>
      </p:sp>
      <p:cxnSp>
        <p:nvCxnSpPr>
          <p:cNvPr id="4" name="直接箭头连接符 3"/>
          <p:cNvCxnSpPr>
            <a:stCxn id="2" idx="3"/>
            <a:endCxn id="8" idx="1"/>
          </p:cNvCxnSpPr>
          <p:nvPr/>
        </p:nvCxnSpPr>
        <p:spPr>
          <a:xfrm>
            <a:off x="2339975" y="4581525"/>
            <a:ext cx="154781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8" idx="3"/>
            <a:endCxn id="7" idx="1"/>
          </p:cNvCxnSpPr>
          <p:nvPr/>
        </p:nvCxnSpPr>
        <p:spPr>
          <a:xfrm>
            <a:off x="5400675" y="4581525"/>
            <a:ext cx="154781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331" name="矩形 9"/>
          <p:cNvSpPr>
            <a:spLocks noChangeArrowheads="1"/>
          </p:cNvSpPr>
          <p:nvPr/>
        </p:nvSpPr>
        <p:spPr bwMode="auto">
          <a:xfrm>
            <a:off x="3935413" y="5749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先后顺序</a:t>
            </a:r>
          </a:p>
        </p:txBody>
      </p:sp>
      <p:sp>
        <p:nvSpPr>
          <p:cNvPr id="3" name="灯片编号占位符 11">
            <a:extLst>
              <a:ext uri="{FF2B5EF4-FFF2-40B4-BE49-F238E27FC236}">
                <a16:creationId xmlns:a16="http://schemas.microsoft.com/office/drawing/2014/main" id="{A6BF22D3-700D-4068-A15B-87AAE966DEF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71</a:t>
            </a:fld>
            <a:endParaRPr lang="zh-CN" altLang="en-US" sz="1800" dirty="0">
              <a:latin typeface="Calibri" panose="020F0502020204030204" pitchFamily="34" charset="0"/>
              <a:ea typeface="宋体" panose="02010600030101010101" pitchFamily="2" charset="-122"/>
            </a:endParaRPr>
          </a:p>
        </p:txBody>
      </p:sp>
      <p:sp>
        <p:nvSpPr>
          <p:cNvPr id="13" name="Rectangle 2">
            <a:extLst>
              <a:ext uri="{FF2B5EF4-FFF2-40B4-BE49-F238E27FC236}">
                <a16:creationId xmlns:a16="http://schemas.microsoft.com/office/drawing/2014/main" id="{707E93EF-59C1-4778-811F-92A7BE74C1D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83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sp>
        <p:nvSpPr>
          <p:cNvPr id="58373" name="Rectangle 3"/>
          <p:cNvSpPr txBox="1">
            <a:spLocks noChangeArrowheads="1"/>
          </p:cNvSpPr>
          <p:nvPr/>
        </p:nvSpPr>
        <p:spPr bwMode="auto">
          <a:xfrm>
            <a:off x="395288" y="1932137"/>
            <a:ext cx="874871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例子</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补贴。</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欧共体为了打破美国波音公司对全球民航业的垄断，曾放弃欧洲传统的自由竞争精神而对与波音公司进行竞争的空中客车公司进行补贴。</a:t>
            </a:r>
          </a:p>
        </p:txBody>
      </p:sp>
      <p:pic>
        <p:nvPicPr>
          <p:cNvPr id="58374" name="图片 6"/>
          <p:cNvPicPr>
            <a:picLocks noChangeAspect="1"/>
          </p:cNvPicPr>
          <p:nvPr/>
        </p:nvPicPr>
        <p:blipFill rotWithShape="1">
          <a:blip r:embed="rId3">
            <a:extLst>
              <a:ext uri="{28A0092B-C50C-407E-A947-70E740481C1C}">
                <a14:useLocalDpi xmlns:a14="http://schemas.microsoft.com/office/drawing/2010/main" val="0"/>
              </a:ext>
            </a:extLst>
          </a:blip>
          <a:srcRect b="6514"/>
          <a:stretch/>
        </p:blipFill>
        <p:spPr bwMode="auto">
          <a:xfrm>
            <a:off x="971550" y="4437063"/>
            <a:ext cx="2362200" cy="165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AutoShape 2" descr="data:image/jpeg;base64,/9j/4AAQSkZJRgABAQAAAQABAAD/2wBDAAgGBgcGBQgHBwcJCQgKDBQNDAsLDBkSEw8UHRofHh0aHBwgJC4nICIsIxwcKDcpLDAxNDQ0Hyc5PTgyPC4zNDL/2wBDAQkJCQwLDBgNDRgyIRwhMjIyMjIyMjIyMjIyMjIyMjIyMjIyMjIyMjIyMjIyMjIyMjIyMjIyMjIyMjIyMjIyMjL/wAARCAEs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mFtuKAFJXHNJuXdjPNUtV1Wy0ewkvtQuI4LaIbmdjjFfOvir4t+IPFOp/2V4XWe2tXbZGI1/fTe59PwoHGNz6XLBetLlfWvnXTfCvxH8P6ZLqtt4gZbhE81rJpDKzbecNu+WvVPh743h8a6EtyyLFfW7eXdQr/C395f8AZNK43Fo7fNNDKy7geKxde8S6V4a09r3VrxIIguFyfmY+ir3rxLXvjlrerXRsvC2mtEG4VyvmSt/wFelMSjc+hHljjQvI4UDqzHFZ8niLRImKyaxYK3o1yo/rXzvbeB/iB4wlFxrmqTW8Tj708vzH/gK1uWvwL0tGDX2r3MxI+4iBf1NS5JGipSZ7xbXlteRF7W5inX+9E4cfpU5x614XF8JE05xNofiTULGZfu84Ws3VvH3jr4d6ja22r3lpq1vKpZSRhnUep6iiMkyJU2tz6IyKWsXw1rUfiLw7Y6tHG0S3UaybCc7fatqqJCiiigAooooAKKKKACiiigAooooAKKKKACiiigAooooAKKKKACiiigAooooAKKKKACiiigAooooAKKKKACiiigAooooAKKKKACiiigAooooAKKKKACiiigAooooAKKiaTbjjk0yW4jhjaSR1jjUZZmOAKAJC20knpRu4yOleWeKfjf4e0SU2+nI+qXC/eML4jU9OW71wrfH/AMSzzH7Lo1mVz9wKzEfXFAct9j6P3dajLjGeAducmvDdM/aCaNlTXdBlhJO0ywHGP+AtXR+IPi14au/BOpT6VqqfbGt2WGBlxIGbj7v40D5Tyz4neMLvxx4qXRtMLyWEM3lQRJ/y2kyQWr0vwN4GtvCGnK2Um1OVQ00+35k/2V/2a8z+CumxXvia6vpQGNnBuXd/eY7d1e+HIY87iedxrKUjsoUk9RNu1lI27h/3zXmWp6drnw98SXXiLwzYfbLK9RvtFqu5hC33s/L/AA9K9O2j/e/2aaFZMYP3f71RGTTNp0lI8Bg8P+MviXqo1PVWkjg3bTNMpVYl9I1r2Xw/4V0nw1aomn2iLIw2tO65kk9ya2tvQ46fwr8tc7438TJ4V8Mz36/8fDHy7dW7s38X/AavmbZmqSpq5vJPFKzrG6yNCdpVTuYexqX5WHAVSf73evLfgrFfvpurahcybo7udSjMfmZ1+81d74g1+w8N6PLf6hJtiHyoq/ekb+6KmSuy4zurs1h/CNjNubadvy186fEW9k8VfEg2FiVkCslnDt+6T0zXQN8ZZ7jw1qUckCxapI+212K22ONvvMT/AHlq58FvAl1d6pH4t1FCsCEtaq/WWRv4vpVxjY5q9RPY930LS49E0Kw02L7ltAsS++1cVqUxAwHOPwp9aHMFFFFABRRRQAUUUUAFFFFABRRRQAUUUUAFFFFABRRRQAUUUUAFFFFABRRRQAUUUUAFFFFABRRRQAUUUUAFFFFABRRRQAUUUUAFFFFABRRRQAUUUUAFFFFACE4qMyqq7jnFSFgoya4r4heNoPBHh43pQS3cxaK2hY8M3qf9kUAX/FnjLSfCGnm61KcK5H7q3Vv3kjegFfOPifx/4m+Iuorp1tHLHbM22Owt2OW/3j/FWdp2l+Ivid4iknkdppSd09w4PlxL7f4V7t4U8G6X4RsjHYp5ly6/vbuQfNJ/s/7K1MpWNqVJyOE8KfBqCKKO58SSNJIPmFlGcAf7zV6jY6NpmmQCKysLaFB/zzjUfrV3btThdtONYyk2dsKMUUrnTbC9jaG7sbaeNvm2vCpxXG6v8IvDGpSGS3hlsJGX7sD/AC/k1d9ij6UlKSKdKLOX8JeDLDwhDcJaPJLLOV8yaT7x2/wr/s11A+9/7LTSwXr8v+1QG+ahscUo6IdR/DRuH96k3DG7t69qDQE+ZuPvV4J8RdVn8X+PLfQtPJaCCUQIq9PMb7zfh/SvcdRlkg026mt0ZpVgdkVfvE7f4a8m+E/h4RNfeLdYJQRmQRmQYw3VmatI6HJWk3oegz3el+AfCkYdvLtLRPLWMffmf0H+9Xz94r8Yal4w1GKW9ZVijbZBDH91A38296s+O/F9x4z11pIyy2ULMltCP7vr/vGvRvh58FncW2s+JtyDd5kVh/Ef7u5v6VcY21ZyyqXVkM8E/AmS6SDUPElxsgYCQWcRw2O25vpXvVtaw2dtHBbxrHCi7URBgKKkjQKoCrtUDAHpU1UZCAUtFFABRRRQAUUUUAFFFFABRRSZFAC0U3d82KNwoAdRTdy+vWlyPUUALRTSRj1pQwNAC0UUUAFFFFABRRRQAUUUUAFFFFABRRRQAUUUUAFFFFABRRRQAUUUUAFFFFABRRRQAUUUUAFFFFABRRRQAh6V4d+0Jo97d6ZpepwI0ltbFkmI527vusa9xPSqk1uk8LRyxLJGy4ZWG4MvptNAHinww8TeGV8O2mkW1wlpqKjdMsvyCV/XPevSt67Q3Zv1rl/EvwT8N6273Fikul3bchoTujLepX/9VcPPpvxN+HYxGn9raYhO3avmqB/u/eWs5RudNKsoqzPYf6UFgq7j8oFeZaN8ZdEvWW31a2m06fO1mYb41/8AZhXo1pd2t7Cl1bXMU8TfKJIX3q1ZuLR1xqxa0Jgwbbj5t1A27sfxV5VrnxI8Q+EdauLPU9KguLZnLQTRq0W6P+H5q2dB+LHhzWJI4rh5NPnc42zfd/76puIo1Vc1fH1lqN14YluNJnlhvbJxcL5Zb5tv3hR4F8THxX4cW+n2Ldxny7hV+Xlf4q6P5GRmba6N/dO5Wrm/CnhGPwveatIs4MF9P5ixr/Aq/N/jRpsxSunzI6C5vLOxiaW7uYIIlG7dI4WuM1X4t+F9NcpDcy38i/w26fL/AN9NXlaWN38Q/iZJZC4lMUlwwaR23eVCp+aui8a+Hvh/4K0ia2s5G1TWZ12xbpsiD/aIXiqUUYSxDuOv/jXqF05j0fRkVsbVeQtIw/4CPlrH1nVPiV4i0ySK6sbw2UrKpSG22q27oOBXrXwtW3u/A2nXbaXbW06q0QkWFQ0ir8u/d96u5Ktu3DcrfWk5KLJ1n1PmKz+F3jqCSGe3014Jo2Vo2aQKymum0Hx74p8B+JlsfGc969ky5ZJArnn+JT/dr3b7vIJyf4WrnfGfhK08Y6FNYTIguVVntZv4o3/+JalGrdkypWWh2lle21/ZRXVrOssEq7kdTkMKtggjIr54+Cviy40nW5vBuquyqzkW4c/clX7yD6819Cpu2c9a2MB9FFFMAoopMj1FAC0UmRSZ4NAAWVeppdw9RWDq3ijQtERjqOr2lsw6q8vzD/gI+auF1b48+E7AyLZJc37qMAxrtVv+BGgD1fdS5FfNmqftB65O5Gmaba2sZGFabMjD8q43U/id4w1cOlzrlwiN8uy3by1/8d+ajlkB9b3Op2Nkpa6vIIcDLeZIo21xmqfGHwVpuQdW+0EcbbVN1fMSaZrmszb/ALNfXch53ybmz+Jrdsvhj4hucNJFDaoBu3TP0/KrjCTJcoo9Vv8A9ojSUJFjo15ccffd1Va5i8/aH1+Zj9k0qzgXp8zM7VRsvhLGrb77VWYfeZIU+9+Na9t8MPD0LZk+0zk8fvJP/ia0VBsl1Yo5e7+NPje8yn9qRW4J/wCWMCrt/wCBV6J8BfEGr6/d6+2q6nc3hiWDaJn3BSxkzj8hVez8E+HbONRHpUUpHG6RmZmrv/A1na2b3otrWCEEJkxxqrN97rilKi4xuxRqJncUUUViahRRRQAUUUUAFFFFABRRRQAUUUUAFFFFABRRRQAUUUUAFFFFABRRRQAUUUUAFFFFABRRRQAUUUUAFFFFACYFRBTncR7/AHqmoNAHIa34A8LeI/Na/wBHgMrjBnRdsg+jCvGfFnh/VvhFq0GoeH7yaTSrliCk4yoP9xvr/e+WvpOszVtOsdXsZrHUbaO4tnXcyyDK0blKTWx87j423Ei7LvQLK4X/AGn6euMircVz8LvEthJc3dsNGnXaHRWwQfVcferhvFVrob+IX07wnY3UkcchjV2cyvK3TCj+7Xa+E/gnc38cd74llazjbG20j/1hX/a/u1MrI0jJs1vDnxA8JeHNMGmDW7+8ijbckk0Byq/3VroZ/Hnh7U9A1N9M1SJp47aTbHJ8jMdv8Kt96tK0+Gfg2xiEY0WKYdN07bmryj4uafoeneINN0vRNNt4rgJmdbfhmLHCqR/eqE02aSm0rGR4D8B3/jGz1C6sdTFncWrIoLbhv3cncy813+hfAywtJkudd1A3jA7jDH8sZ/3mb5q5Z/CXjvwZcMfDxumtrlQ7LatnDbfusPastPD/AMRPFFwYbldTbBOWupGjUfnVsyS7o+gZdd8O6JGtsdW060jiUKsPnBdv/AaZF438LynA8RWKt/tSKK+Z/FPhO88KXtnb6pNFJJPEJWEL7vLXdirnivRPDun3ljYeG7m61O4mjUyOyhl3N91VA/iqeRBztaH0vZ6/o2ozCGx1azuZSN3lw3Csx/CtMKUIYH5fX1ryPwL8JJtFNnrN9qM9tqSMr+TCo2qp/hbdXrY+713f7VZSSWxvFto+avHa/wDCM/F+a7tx5apcR3KY/wBrbu/9mr6qtJluLSGZRgSorj8Rmvlz44xFfHwYJtMlrGfvda+l9BWRPD2mpKwaQWsQZsdTtFbx+E5Z/EalGR6isDxH4o0rwrZpd6rc+RGzbV2ruZj6AV4Z4u+O+q3d40HhgrZ2i/L50yKZJPfn7tUKx9GyypGpaRlVB95mbGK5LW/ib4S0FT9r1mCST/nnbnzG/wDHa+WrvXfE3iVglzf6jfuW+5vZl/SrmnfDzxDqDnNibVTzvuDtzVxhJk3R6jrP7REexk0PR2Zv+et22APfatecaz8U/GOu7km1aWGNxt8m2G1W/Kui0z4TW8bq+q37z8f6uAbc/wDAmrstM8M6LoyqbLT4o5R/y0f52/76NaRoSZEqqR4nZeF/EGtzBorG5kZ+fNnG3P8AwJq66y+E13JCDfajFFKw/wBXCm/b9Wr1UfM3PzN/3zSbtv0raNCK3M3Ub2OOsvhl4etlUzJPcyd3eTarfhXQ2mhaRYfNa6bbQ4+Xase7d/31WgWTvtz/ALQ2tXI+JtW8T6NqIvLS3ivdLPHkqm5o/wDe/irRxjFbC5pM7AZRdivtXsq/LtpvSsnQvEFprmktqCq1vGjbZFlGFVqzL34h+HrS6WA3ryHOHkgXcoqoyiTyyZ1NFRRTpcwxzQsrRyBXV17q1S1rHVEhXU+DP9bef8B/9mrlq6nwZ/rbv6J/7NWOI+BlUviOvooorzTrCiiigAooooAKKKKACiiigAooooAKKKKACiiigAooooAKKKKACiiigAooooAKKKKACiiigAooooAKKKKACiiigAqFwGBVhuVuMVNTOM9elAHzfZLa6Z+0WbXSoY7e2WZomRPun5NzfrXuhZUySyrtXcWZtq182aR4lsNL+MGoa/qryiGG4nYbF3MzfdUVN4z+KGseMZP7L0mCW0sZPl8iH5pJv97H/oNZyjc1jKyOz8c/GO308S6f4bC3N4NyteN92M/7Hq1cn8OrbSrjWx4k8Ra5ateM7PBbzybneT+81GgfBLX9RjjuNVni0yEru2N80uPXaK1vF3wq0Dwt4JvdTN7czXkSqsLOQoZmPp+dOPKtA1epL4l+Mr6frEtvodvb3lrGdpuJSWDH/Zx/DWFN8bvEkihY7PT4mLbtyqxz/wCPVofCvwNo+t6JdaprFl56+d5cO59qqF+9XZXvhDwRcaZfPZafp0s8MTnMEu4r8vy/damy7N63PCvEvie/8Vakt/qTL5gjWPEabVVa9R+B/hNHW48SXsayFW8u039A38TfyrxQ7lBUbT/6FX1f8OYoIfh7oiQNuVrfdu/2t3zUpu0SYq8jp/vDJ6/3qdt6/SjtTcn5v4v9muU6j5z+NN0svxEjiV1HkQRrux0Oc/1r0y9+N/hrRbG3trRpdUuo4FVmhXahIX1Ncv8AFH4ca3rnin+1tKjW5W6CRtGrYaNl+Xc27+GsvTvgNrEsqNqGqWttGRgmAGVvy4rqjJKJySg3I5jx38Rr/wAeS263NrFbWtszNHFG27LN6muMLbm+9uy1fS+ifB7wnpKBpraXUJ9u3fcv8v8AvKq1zvxx0m0svDGlvZWVvbRRXDKfLjVfvL/s04yTYcrSKPwuO7wgf4T9pZt2OtdqG7D5v96uD+E7N/wjN0MtxcH/ANBruZ5VgtpZn+7GrNtxu+7Xp0muU4Z35hw44B/TdtrK1nxFpWgLnULlFkH/ACxX5mPtiuFn8XeKvE7eRoGmS29uzbWeMZy3+8flFLbeCtO0ONtU8Z34kY/MkCybt3+9/E3/AAGplUb2HGF9y8/jzWNalNt4Z0V2B6TTLux7/wB2srWdW8b+HJ7K51G+iZbk4WJVUr/ut8tdX4W8UrrF0bLTNGaDS4UK+evyqu37orJ+LKD+ydMlJ5Fwyn2+Wpa0vcrROxf+ImoT23g9DGdss0sa7kb7v8W2s+7+JtstlBbaVaT3160KqzOnyhtvzfKv3qTx3ZnUl8MWod2Wc7Sqn2X/AMep+qrd+EnNn4Z8NKysqt9vZfNZvc/3f/HalykNKJz1/pXiPVoTc+IL2LSNOX51jkOxSv8AsRr96o/AnhG0128mubqZJLK3fb5Iba8n91iP7tVdL0LXPHN+9xcXDtErbZLiU7lVvRRXqun6TovhHTi8XlW0ZUeZcTNhm21MFd3ZUnZaGxHGkUQjjRVjVVVVX7tOrN0zXdN1sSNp12tx5QwyhWVh/wB9Vo8Mu4f99f3q7oyutDlem4tdT4N/1l79E/8AZq5aup8G/wCsvfon/s1ZYj+Gy6W519FFFeadQUUUUAFFFFABRRRQAUUUUAFFFFABRRRQAUUUUAFFFFABRRRQAUUUUAFFFFABRRRQAUUUUAFFFFABRRRQAUUUUAFQysEicngBSc1NUUy74ZF9VIoA+TvBXhmy8YeO9Vsr5phABNPuRsENv+9XvXhvwhovhW08jTrcLIGy1xIuZGP1rx34TTwad8R9eku7iKCGK3nUvI21R+9Wu01742eHtNDppqS6nOPlDr8kY/GsppvY1i0tz0ksEJd3VcBmZ2O3bXgnxF8VXPj/AF+Dw34eja4tYZGOV482Tu3+6Kq6j4h8f/EqF7Sx06WPTz96G3Qqh/3mb71P0PTvGXwztrrVpvD8MlsVVZzJtZkX/eWiMbDcrkCeA/iE9tHopDQ2cO5lQXCiMbvvN8vWu58JfC2Dw07XlxfS3GoPA8exPkQbhj/eNYNz8VfFGtwsfDuheXEWVPPK+Ywb/wBBqTwpqLaHqVzq/jPxLA13JGyJZ+b5jDudyr8q1RcZRPINT0260vUZ7S7glhuImwyOu1q94+C3iqC+8PHw/PMovLRmaJWOPMj9vpXjfi/XJvEXiO61WSHy45jiLamFKrwvWtXw1ZeFtXsI7O41KXRteVz5d4x3QSf3QcfdpyimiLtPQ+ozuGCduB+tOrzTwJ4S8W6LqMlxq/iP7Tp/zeXDHN5qzf7Rz91a9IDbQPX+7XLKNmbwldC43Z/2qXavf5qWikWJt77mry746LjwTatt3L9tH+6PlavUTXmXxzUt4BjPRReL+PytWkPiM6nwnKfCZv8Ainbpc8/aB8v92uy1lxFoOoSE7QlvI27/AIDXF/CV86HfoBytwG3fhXZa2gl0HUIyu4Nbuu1f92vYp/AeXL4jgvA1xqUHgLUX0qD7Re/alVFP3QGX5m/3hXNeIvDuqWtrNqfiLVIlvWIWO3aXzZH/AC+6tdb8NkuZfBeoRWdyttcNcYWZl3+X8v8AdrJ17wDPp+j3+tarqzXF2mCmB95s/wAW6sZJ2Li7MueEfEGsXUloqx2unaDZr5ckjDajn/eP8TVofFcCXw1aSDlRcbhzn7y9a5nVdctL3wZpXhrTkluryMK0rRJ8ob+6PWt7xpIsHw7sbC8mSPUQkO63Z90hK/eojLQHG7udbpllbXuk6JczIskttbxNBJ/dbb81YXxL1G5tNDht7K5ETXcnluinDOvt/s10Phh1l8MaYQqqDbovy1y2p6dt8Qah4o8Qqy6fprKtpbsufMP8P/j1bSfukRXvGJcz+L/CukQpJe6dbRQx7kt1dWdh/u96q2g1D4gXRutX1S2tbG1ZQyhgMbv7q/3v9qqk+mXeuaVqfjDWpZIrdm8u2BHM0xztVd38C96taL8Mr/VtKhv5LuOzaYFkjkRizD+9+Nc8eZ7G0mkd9pU/hLRmWz0+8sYJG2oXWZWaT/ebvXR7l+76fw/wivMIfhHLuYTatEVVd22OL5q9C0mx/szTYLP7TLc+UMedMck/7NdVJy7HPNRZerqfBv8ArL36J/7NXLV1Pg3/AFl79E/9mp4j+GwpbnX0UUV5p1BRRRQAUUUUAFFFFABRRRQAUUUUAFFFFABRRRQAUUUUAFFFFABRRRQAUUUUAFFFFABRRSEgdaAFopAc0tABRRRQAUUUUAFNJ/nRu5qNmVVJZuBzuPagD5a0jw1bap8Wtc8P6m0kSzSTBWQ4Ktu3LXqPh34TeGdCfzJIn1GcdGuNpVfotedeNfEFloPxu/t3TnW8jiZWnWJt3zbcMtJrPxw1y7Zo9Ks4NPiY4VseZIBWck2axaW5747xWFoxkeK0t0+VWZljjWvFvi548ttXgXw5oshuVZla5lh5V9v3VXHWuZ0zwl4z8e77y9u51t2O7zr2Rgrf7q16r4Q+HeleFEWb/j51Ij/j4kT/AFf+6tJaGsYOR8/6VZ69eM9npcN43mt88cAYBj713/hv4M39xPFca+8Vtaj5jDE+ZG9if4a9vSJIstGiRk/xIm3+VSBff/vpetDkaxw9tzIufDOi3ekxaZcaZbSWcKqscbJ93/db71cxrvwo8OanYNHp9t/Z13t+SSMll3f7Q/u13xX+H+GjnDY4/wB3iojJmjpJo8B0/WvGXwru1tr63km0xm2+XId0Ui/7Lfw17X4X8Y6R4ttDLp0+2VRumtnP7yP8P7tW7qztr+0e1u4Iri3bO+ORdymvFPGHgu/8D6kviPwzNNFaqxJVT81v9f7ymraTMZQcD6BLgcA7v935qEZm6Lu3fMNteC3fx31g2MSWml2sVxgCSdju3N3+WuL1P4i+LNWZmudZuI4zkeXA2xR/3zUqkZuqj6qubq3tV3T3MEf/AF0cJ/OvOvjDcWuo/DaW4tri3uI0u4x5kMm4KefSvnie8ubonzrmeQ/3nkZs1ZFtqrabLJFBc/YF+aQqreWO2f7taxp2M5Vb6HpXwkfdpWpj5twmX/dau/uIvtFpLBnHmRstecfCJy0OrKH4DRtt/hH3q9K3MvRtrf8AfVelSjeJwzdpHB/DFo7bQdTEzrF5d3tdpG2qvy+9cv4pk0NdRl3a7f6muc/ZwflDem77v/jtdvr3gCy1y6e5jvJrNpm3SxRrujZvXb/eqzpHgXQNJUOLb7TOBjzJvm/75WplCT0LUorU860y4126UQeGtFayjZcGeNMyP7tK3/su2tmy+F13dubnW9UdZmG5lj+dl/3mNeoDCjagwNuNqrtxR8vbcrY2/wB6mqFiZVb7FDQdMOi6LBp5madYQ3zkYz81Tajptlqto1tfQedblt+1m2/NVn5e21fm+6xpa25Vy2M+aTMe78N2eoTWwu3lnsrRGW2sG+WKI/3gq1rouzChVUBdqqq/KKD/AOy7qNu3crfK392iMYrYTlJi7m/3f92jcW+997/vmg/L97/vqgKW3Y6j+H1q2wTCup8G/wCtvPov/s1ct9eM11Hg3PmXnoQh6fWuevK8Ga09zsKKKK886AooooAKKKKACiiigAooooAKKKKACiiigAooooAKKKKACiiigAoophYKNxoAfRRRQAUUUUAFNbt9adTHVmHDYNAHOaJ400LXdVvdNsrsG7s5DHJEy7SdvVl9VrowwOMV8+fFTwBq2k+IT4t8MrORK3mzrb/fhb+8Mfwmum+HPxitPEH2fS9dZbbVj8qykbY5z/7K1AHsFFNDA96dQAUzcOeenWlDA96x/EGt2Ph/SZ9S1GdYraMHJ7n/AGR7mgB+s63Y6Fpk2oajcLDbRDLOe/Xgc/er5m8ffFLVfF12bWyeWz0kNiOGNsNL7vj/ANBqh448ean8QdYjijSVLNX22lonzZ92/vNXp3w++G1t4etk1HVUim1R1VlR13Lb/wCz/vVLlY0hTcmcJ4S+Eepav5VzrLNp1gy7lXbmRv8AgP8AD/wKvU9E+G3hjQ9skVj9pnBU+bcncR/u/wB2us2tuZiN25vvUpbb1XaKylJs7I0oobgr/Ft7DavyrS/dXl9x/wBqjdw2PmYfLtrPs9ZsL6a4t7S5inntn2yxqfmU/wC7Uq5teKNENupN3G7b8tB+bGFWszWPEGm6CkEmpTrbpPJ5UbFd2T/8TREqUklc1D16Uhb1+WuW8T+PtB8LoDcT/abkjK29uysze7N/Ctc14W+Ldtruux6bd6eLQTsFglWTdhv7rfXFXyGXt43PTiRjo1RzwR3ETxTokkMg2ujrlWVv4awtS8XWGj+JrXQ7tJYZbpVaObbuUn0/+yrXv9UsNJiMuoXkFtGv8Uz7d3/AaXKxucZbnhnxG+HB0DdqulBn0wttZGO5oP8A7Gup+F/grwB4q0sXTRXM19bKv2i1nk+UH+8FX+E16SVstZ0vG+Kexuo2XcvzK6tXz5bXN/8ACz4inBcxxSYdPurNC3+f0rWLucdaFtUTeJNJsvA/xZMBiVtOSZZBGw3BYn7fhXoPjFEfwTqgjZWjMG5PLHy/w1gfHm0gvbzQ/ENqd1rfWu1ZF6MfvL+hp+gakmu/DW6hkfdPBbtFIrdtv3f0ropNWdzjknozF+EcuLnU1J+YorYr1H2ryX4SNt1m/UttDWudv/Aq9b+Zt3+z1rroS0MqgfxUm5WXIO5fu/LS+56Vmz67AutQ6Tbo1zeyDdIqvtWJV/iZq2crEJXiaO35aNzbSw+bb/do3M3IG7+LatcZ4r8XtBOdF0MG41aVvLJj5EX0/wBqplOyFGLbOmfVrRdWi02M+fdPuZ44/mWFP7zVe/i2naP/AB1VrD8M6AugaawldZr+dt9zOfmJP92s3xf4wGiqLDTgs2rSrhFVd3l7u5/2qz5mlqaRSbNTV9fWyuotNtE+16pc/wCrgVv9X/tN/dWtePzFhSOV/Ml2qpZV27mrnPCHhp9Et5L3UJGl1W6XfPITuZB6VU8b+J5NOSLR9M/eapdfIFX70Ybv/vNRGTWrDl1sjUu9ba51o6LpSK1wihrq4+8tuv8A8XW6FVFbJ+Zf4m+WsTwxoA8PaYYHbfeSsJLmUt95v7tad7bNeWVxbC5eAzIy+Yn3h/u1Sva5LV5HHeJfGchvxoGg7Zb+Z9rXA5WIt2X/AGv9qvWfh9Ziws57cSSSmNI1dnbO5vmya818NeA7Tw5eSXouGubhhsjaRduwfxf8Cr1PwahR70Fdvyx8f99VzVb8rubRsnodfRQKK5TUKKKKACiiigAooooAKKKKACiiigAooooAKKKKACiiigAooooAKY/3TgZp9Nf7p70AKAFGKWkHTiloAKKKKACkNLRQBGy7hx/+uvLvHfwg0zXxLqWj/wCgasP3imMbY5GXpkdj716rTMbvpQBg+EU1ZPC2nprikamsSrPkg5K/TjNdDScCmkqB9aAKl1cw2VrJc3EixQxLuZ2PyqO9fKHxH8eXPjfWW8mR10mB9trD/e/2mH9413vxy8dF2bwrp0uFX5r2QH8krJ+E3gVLhl8Q6nHuhU4s42GN7f3v8KmUrFQi5M2vhb4CbRLYa5qsarfTAC2hYfNEP73+9Xp38XAVvm3bfWnbSqsT8zH+Ks/Vdb03RLXz9TvoLaM/MFkPzN/urWV22d0YqC1PKfGOgePLTxHNc6ReXlzZztuiaGT/AFa/3WXtXUfDyTxkqz2niS2f7Oq7oJ52G7d/d4+9XNeI/jWFMsHh223Lt2/abr+iV51LrPiXxZq0Ub3d5eXkrbYY0dht+iir5bowc7S0PqcKqsMNuXO7d/FXzfrc8mnfFyc2jyxN/aCg7W2t8zLkV7t4S07UtG0C2sdVvmvbtfm8wj7v+zub722vBPFaFPi1cAHBN/GQ393laUY2NJydkfSz/eZe+7PyrivKvjoSNC0kqMoty+Wz82dtepvIqytlov7u5n2sa8s+Owx4b0ofd/0x/l/4DSStIucrxOU0nwHBpnhxvFXilpWsdqyR2cT/ADTbvu7mrU1uOwk+KvhZtFiijtXt4JI1hG0Y+b/x6tTx/cra/BrSLYvtknjhXa3U7Vy1c5o1hc23jnwvEY3mlttNWdYUbl/ldgo+tabnK1Zo0/jebpNT0a4jRVREfy3Vvm3bt36Vz2meAfFnjC+jutS+0RW7HLXF23OPZaoeK/Huq+JdUtpzFFZ/YnbyI4R8yt6sT1qyLzx9pulp4hlvL+G08wKskz8Nu/2T2o2HzJu571oGjW3h/RoNNtS0kUI4aQ8tu+9XB/Gfw8LzQotcjX99ZMsUvvG3+DV0vgDxani3QBO+xb+A7biNeMf3Sv8AvVt65py6toF/YGNW+0QMiq397b8rVndpnS0pR0PEbW6Hif4MXlhK6tfeH51nh3NysLfKfyrC8Da3b6ZdX1tdusdre2zpuc/KrY+Wj4fzGLxlFpc3+o1ENYTq33Sr/Lz+NYGq2FxpOq3enXC7ZLSZ4irD721ttbxlY4ZRvodX8LBJ/wAJTIQm5VtXDbj/AA5r2P5lXcX3YX/gVeIfDV2TxzaKDgMrKVLdeO9e036XcmnXEVhIsdw6sscjDKg/3q7KMrROepHU5Hxl4z/spm0rSv3mpy/LuXnyt3/s1X/B3hp9BsZLm+bdql0d0rMdzL/s5rL8L+CxoF9Nq2s30E11uPllm3KM/eZs/wAVdBd+LfD1lGxl1W2IVs7Y33sf+AiqUk3di5baIxvHfi7+wrZdP09s6lOv3l+9Grfxf7zVL4G8KLoloNRvhu1O6Xcc/ehVu3+9XNy674KtNbk1pDe6jds+4LInyhvUbqfe/FyTdtsdKUA/xzybm/75Hy1Dmm7srlaVkeoD724Hb+G5lrFsPCulaXqU2oxQO11MxbzZn3bdzc4ryq8+JfiG5VlFzHbBvl3QJtb/AL6qpFB4y8RqRFHqt+rHLbQzA05V4sUabParvXdJsiy3OpWq7QSV8yuRvPFXge01P+0kja71DOfORSWDYx/FWBY/BnxvqJV201bZWbczXEyqw/rXWaf+ztfOwOo65bxr/EtvGzMP++qxlWbKVOxkXHxctlbNtpMpPT99NisW7+K2sOxW2tbOBevzJvIr1zTvgB4WtlBvJ7y9cc7mk8tT/wB810tp8KvBVqdy6BayMD1my/8A6FUutJlKKR8zy+OfE17IUGp3J3dVgXFewfANdZM+vyasl6odYGjNyrAHmTON34V6zYeHtG00f6Dpdnb/APXOFVrSQKAQF2j2GKhzb3HZEtFFFSMKKKKACiiigAooooAKKKKACiiigAooooAKKKKACiiigAooooAKQ/dNLRQAg6UtFFABRRRQAUUUUAFFFFACH7prkPiB4si8IeFLrUSwNyVaO3U/xSH/AArrXIxj1r5e+N/il9d8Zf2TbvutNNHlgLyDKfvf0WgDm/CHh278c+KNlw7FC3n3k5Ofl/8Ar19K20EVpbRW8ESxwxIqRqv3VVf4a5X4deF18MeFogyqt5eKstwzdv8AZ/Cuin1awtru3s5ruKO6mO2ONm3Mf9rFZSdzvoxUVqXT1+9tYfNub7teeeIPhNY6/rUmoza1eL5rMzRn5tv+yuf4a9BRtwZgGXa38VY/izxBF4W0G51JyrS7dsEZ/wCWkh6VEW7mlVK12eOfEWLw94ZtYvDei2UTXCN5l3dyDdID/Cue1a2gLpXw48Gw+I7tEuNc1KIm1hJ+6p/9B/2v++a80vrHVbmy/wCEgvVZoLy4ZfPb+N+rYqcW+tymzvp7G7vreFVWLzI2eNo1/h4/hrZnFzWex698Ltc8Ta3c391q/my6dIu+ORlwof8AupXn3xQjkb4oaksKO0rPHtVeu5kXbtr0bwN8QrvxBqv9lXekLa7Y/wByYF2rGq9mWuS8eqIvjNaSAbg0tu3yjryKlbmsleKOcbwj44nnUy6VqckrEYZ2J/rXReLtN8TW3w1sF8Qv5rQ3xaPe+5o0Zdu12+te8yMzO4+b7x+Wqd/BbXNrJHdwpPCq72SRd27b81K+pfsrRvc8e+IJk1nU/CPhmEBpBbxuyN2Z+x/4CK71PClzF8TtP1yJUXT7axWD5flYsvy9K8c07SfE/jbXNQ1vSnK3EEm9ZC+3bz8qqf8AZFdBbeBfiJfzM97q09sgXczNdM27b6KtVsYrXoXfhHpttd67r8txaQytFKfLkkj3bPmbpmvQPG82l/8ACI6hBqt1FbQTRMqbm+Zn/h2rXiHhjxzfeEbLUrSxtlnvbuVSs0mW27cj7vdjWzp3gTxX44vhqfiG4ktrdxnzJ+WI9FTt+OKT3KitLFf4MX0lr4zNsGLQ3MDAgLwGX7rH07/nXv43MiqG3bV3bqx/DfhPSvC9qYNOt1BZf3k8i5aT8a3OFA+bkDbtWplK5vTi1E+afH+nyeGfiLdSQbox5wu4mX5cbvm4rs/ib4MuNegtvHGiQefbXlqkt3HGRuVtv3sd19aZ8dNPG7SNUC7d26B/dvvV3vwO1JNW+HC2Mi7jaTPA4b5sq3zf+zVrF3RxVVaR83aVql1o2oxahYnZND912XK8/wB6tCfxT4k1icxrf3UrN/yztwRu/wCArX17H4e0VLQWq6TY+QP+WfkKR/KprXRdMsSr2em2luy/dMUCqR/3yKvmaVjJo+S7LwD4117Ey6PqEoY8Sznb/wChV0th8BPF9wy/aXsbVGHLNJux+C19PkZ607ApczGeCWH7OTBs6h4gyvpbw4/nXT6Z8B/B9ooNyt1fSA53STbVb/gK16rSYHoKQHKad8PPCWlp/o2g2eeu6SPzD+bV00UaQoEjVVVRhVVcAVLgUtACYFHFLRQAmBS0UUAFFFFABRRRQAUUUUAFFFFABRRRQAUUUUAFFFFABRRRQAUUUUAFFFFABRRRQAUUUUAFFFFABRRRQAUUUUAFMb7pxT6afumgDm/GniKPwr4TvtVcqGiTESn+J24Wvmb4baE3ijxtFNdAyW9u32m6J/i5zj/vqu3/AGgPEjT39j4egZSkK/aLhV/vHhQf896PCjwfDv4aSa5fIv8AaGpHdbxn7zf3R/u/xUpGlNXZ0/jzxuPDEAtLJFuNYuDiCEc+WvqV/lTvA3hS50mGTVNaZbnW73a000nzNEOyj/2aud+G/hW6vb1vGXiBGlvLli1ski9N3/LX/CvUhhRwv3W/75rOWh1QTbux5VmGCVVWNeC+Kbu6+I/xFi0WxkK2UEnlow5VVX70hr3Y4aPYfmyv3Vrm/C/gmw8JTXstoTNLcvnfIMNGn8Kipjoayi3oYXxD8Iq3w3g07SoG/wCJYwkRVG5pF+6zVqfC64Nx8P7FJEZTCzxFXXhttdhj5i34UBVVeAqj+6o20nJvQSo2dxoijXcyRxRlvm3Ki15f8RPCGo3firSde0+3luArQrcRxjcy7W3bvpXqZ/i96Tb6cUKVi3STQrtufJZtzfw0jqrKQVVtylSrfxU0ttU56jn+7WTeeLfD2mo32vWrWNh/Az7m3f8AAaUbsHypWLWlaRYaJbtb6dbx28TSGRlA6savBdu3CruDZ3V59f8Axi8MWkgS3NzdYPLRptUf99V1Hh7xLpnii1e502VpBE22SN12sje4ptS3Ji4vQZYeEtC07UZNRtdLgW7dmYyMN33v7u6t3b6/M396gfL0Lc0UuZstRSEKjbjtndSbRkr2P8NOooL6HC/FvTmvfAN1Iq5NrMso+X7q/wAVYP7O2pqL7WdMkb5pUSdAf4tvyt/Na7fx5AJ/AeuKW27bNm/75ryD4F3YtfiTbxtws9tJH+P3hW0GedXjaR9UAAbcdAKeABSDnr1p1Wc4h6VESFU5O0AZLE9KlP3TXO+K/D7eJtGfTf7QurFZCDJJbYDMP7tAGfqPxN8IabdNa3Ou2yyr8rKhLgH6rXTWV3Bf2cV3bSiaCZQ8br0YGvEtV/Z0gdy+la48QI4W5j3Y/wCBLXqng7RD4a8LWWkyXguWt02+aRhT/u/7NAHSilpg+ZQelPoAKKKKACiiigAooooAKKKKACiiigAooooAKKKKACiiigAooooAKKKKACiiigAooooAKKKKACkNLRQAUUUUAFRlmU4C7qkrz/4uDW/+EJkl0KWeOeKVWk8hsMY++KAO5eVYx+8dVHqzbaVJUkXcjqV9VbNfEVzrGr3cwS5v76SQHbtaZtw9sV7Z8FvC3im2uTq99d3drp7KQLWctum/2trfdoKPcw4LY9aZLLHDE0jnCopYn0ApwYbc/d9q5j4i6m2keANZu0O1xbsq/wDAvl/9moJPmN1n8c/E1/MYyG9vDkrztjU//ErXrOq+Fn8WeNY1vUaPw7o6LFFGy485v4gv+zXGfBDTUn1691GQfNaW+2P2L/8A1t1eweI9ftvDWhXWqXK7li+4rfekdvurWcm7nTSj7t2ZninxOdGa10vTIVuNbvWWK2g3fLCPVv8AZFaWjabc6bZBby7lvL2Q7pppD95/7qr2Va4f4Z6Rc6ld3XjLV2aS9u2ZbfP8K/xN/wCy16aMr/Dt/h2/e3VLOil3FH3eP/2qNi5yOPmzR/49/u0uag6RPurgdP8Aa7UF1X5WDZ/urzXM+Oddv/DXh3+1dPgimaKULMsi7v3bdf8A2WvNm8deN/Gkslt4es1toFAD+R8zLu/vO1UlFLmbMJ1eV2PWtY8S6NoEPmarfxW7dfLY7nP/AAEU3RPE2keIreSbS7oS+U2JEK7WUe9ed6F8GpricXvii+llduWhR9zf8CY0aBZR+B/izPoVuGWx1KMLAG+Y56rz/wB9VhTxVGpN04O7MvbSv5HY/ELW/wCwPBt9cL8s8w+zxr/tN/gK838D/Ci38SaCuq315LAZXYIir1Ud/wAaT4hapL4z8bWfh3TX3w20nlBgflaRvvN+Fe26TpyaTpVrpsYVlgjWIMv8W37zVx5rjXhoKMHqyJS52fPfxM8K6R4UvtPstMaeSeSLzZmdsg/Nha9g8AeG08N+FrWJkX7XcKJbhv4st/D/AOg15nexf8Jn8ahbyZa2iuMM27+GP72Pxr3XaqlflVcfd2/drvpSk6MXLdodKPvXHUUZoqoncFFFFAdDA8b/APIi69/14v8AL/FXivwXt5JvidpxBH7uN5D9NteyfEGc2/gHWXBUFrcpz/tV5T8BGC/EpVK8tZydf+A1tA87EvU+pAOn8P8As0+o14OPm6VJVnMIVDDBpNop1FADNg3bs80nljaVPI9KkooAKKKKACiiigAooooAKKKKACiiigAooooAKKKKACiiigAooooAKKKKACiiigAooooAKKKKACiiigApD0paKACiiigAqFkZnDZXAH3SKmooA55/BfhuTU11KTRLFr0Nv8/yRu3etbgTB3HBapaKAGEEKe9eXfHi+Nr8PGt1G5rq6ji59vm/pXqRrxX9olyvh/SUydpuWY/8BWgDL+BsG3QtUlA+/cIFZu6qtHxE03UvFHjDR9CiSY6cgWWeVV+Ubj8zn8K1Pg3GF8Aq5+VpbmQ7q7uaeO3t5J5nEcUaM0jtxtVaybszvjG8DF1zWdL8GeHUnmVVgt18u3t1P+s2/dWs3wbZ6pe7vEuvSOt5drttbUH93bwt02r6muH05bn4p+O/tlwjJoGmncifdUheVX/ebjNd5d+IbrUvEy+H9AKqtsVe/uwoZYk/55r/ALRoaFF3Z1mfbFIW3UAfLx2o2n7392szr8yG7tre/tJrS5iWWCZCjq38QrxrTWuPhP47FvM5k0fUPlV/4du7+L/aXvXrOt6/pvh6xa91O5SCML8q/eZ2/wBla8N8efENfGFrHp9ppvl28L7kmkbMhP0olBTi4y2ZyVpR+Z9FRskqq8Z3IyqwZfustebfF3w9c3+nWesaesnn2BKt5X3trfxfhVX4QeINZvbaTSL5ZWtLaPME7L9z/ZLV6rtVuG+b/Zr4arVeWY3mTuTbngeR/CfwLLZt/wAJJqQYSsGa3jbrz1c16pf3KWWnXFzL8yxQvKVX5t21ashWV+u5cbajnijuIZYpPmVlKsp9Grlr5m8Viozlt2KULRsfN3gzxdp3h7xTe6tqVtNI0yssawjpubLda7m4+OOkqqtBpN4WbgrI6ha6fS/hd4XsWld7Jr1pDn98fu+wxVfx54Z0K38C6rNa6PZxSRxqyyRwgMvzdmr7KlmlKpJU4pmKcoo2/DXiK38T6MuqWkMscRdo2jk5KsvUVtmvPfg6xfwBGpVcLcy4bPzV6EPu16UjtpNuN2FGaKQtjr93G7dSNTgvjBefZvAUsIK5ubhIwo7/AMVcj+z/AKc8vjK8v9uY7a2KFj2Zm/8ArVqfHK5CaRpNoDlnneVl9VUVpfs5WSpous3275pLhYtvptXP/s1bx2PMru8j24df4uRUlMG7v2/Wn1RgFFISFGaqXF9aW4AuLqGLPaRwufzoAuUVgXXjLw5ZLI1zrdjHsXc375TgVd0rWtN1u0+16ZexXdvu2+ZC24ZoA0qKKKACiiigAooooAKKKKACiiigAooooAKKKKACiiigAooooAKKKKACiiigAooooAKKKKACiiigAooooAKKKKACiiigAooooAac7eOteM/tEQ+Z4U0yVf4LvH/fS17OeleUfH2Bpfh9FKo3CC9jZvyZf60AZ/wgbd8PrVh94XEi/N3pvxb1KWz8Gmyg3GW+mWJNvVtvzNUPwcfd4FMJbIhu5Dtrv5YkYBpEVtrbhuTdt+lYyfvHoQV4HCwSQfDb4YRNMQLvy2O1RtZpn+Zf++f/AGWrfw00ibSvCEUt2m28v5GuZWxhvm+7muY8YsfGHxN03wwpb7LZN5twV55+83/ju3867Xxh4lj8K6AZYkWS4lIis4CP4ug/BaZmtGdCkqOzIkqMyY3KrbmX/ep7tt6nt/wGuf8ADGkjQtAM2ozs1/ckXN9cTPjEje/90VuownjV02sjfNuU7lYf7NRsdMZXR4h8S9Pudd+KNnpSy+Ws0USx7vupur1fw94L0Tw/psVtHYW006riS4kh3NIfX5vu15349vINL+Luh3125W3it4izMPu/M1WfFvxot18y28PRtLIflF3IP1UV5mY0sTWcYUXZdTj0Unc9bjt44omWOONFU7iqjapqXcrKp3bjXzfJeeO9EsbTxJd3l1FBNJsXzH+Yhuen9019C6Zci/0q1vU+ZZ4Vk6/3q+VzfKZ4aKqSle5pCd9Cz+O2sHxp4gPhrwxc6mI/MZWCqqvjaW+61bw+m7/ZrzL45XbReErW2Q7fPuPn99q1x5LQjWxUYyWhVV2iebv498d30zG2ub9g3QRxZ/kKrXfiPx0bG4t719T+yzArMs0DbWz9RXp2nfE3wjoXhrT7ZLh7ieG2jjKwW+1lO35vmaqU3x00t5AqaPcyRE4LSOpP5V+kxw9KFuWKMEu7NL4Mzo/gdoEGJYbpt+7/AGvu16KMbeKw/DXiDSPEdi11pC7Y0bbJH5e1lPoa2/r8xpy3O2l8ItHO5R/47Rmori4jtIZLmZ9sUKNKzegWp5SpO0Twb406kt54qtrVDu+xW4Vmz95n+avWvgXpT6d8PIriRdrX07T/APAfuj/0GvnHU57nxT4pmnRGae/uvlUc8s2Fr7H8P6aujaDY6YGB+ywJFu9So5reOx5VR3kawpaBRVEjT908Z+tfLnxe8G61pOv3GrSST3mm3chkWbLN5J/ut/dr6iI3A1DLAkyFJEV1K7SrLuBoA+E/3fUBVb/abdXr/wCz/JejxVfRQpIbF7fdMcttDK3yn/er3K48E+GbmcTz6DYtKpyH8oCtOy0y106HyrK2gtkJyVhTbQBoDpS0g+6KWgAooooAKKKKACiiigAooooAKKKKACiiigAooooAKKKKACiiigAooooAKKKKACiiigAooooAKKKKACiiigAooooAKKKY/bjPNADieMiuR+JGktrfw+1e0jAMvkNIgb1X5v6Voy+KtETVo9JOqW51CU4W3R8sfyrVZFeMpIAyMNpU0AfOfwM1XbNqmkuArMouF3HH3eGFezn5otv8P96vALeNvh78ZXt7gMtqLkopPyqYpOh/3Ru/Svf9wVmYFmDNurKaO/DyuijFo9hBqUt/FaRR3swxJOqbWYf71eeWUg8c/FiS7kVpNJ0VcQqehk/h/wCBbv8A0GvUT93hd3G3bWJBpVh4W0fUJ9KsfLbY07JH8zSsq7lqYsqcLnH+KtQfxN43s/B1o/8AocUqy6gyt97b8xU/5716SmFUIgVVVdoVRtwK84+FOg3tnDqWt6pBLFe3km1fOX5mRvmP3veuk8W+L7PwpBGJIvtV/OdsFpG2GP8Avf7NN6hF2V2UPHPgC38ZzWs4vWtJ4FZC23cpXrWbB4a8DfD6MXeoTJJdhdyyXDeYxb/ZRa7a8ndfDN7PMvkSi0d2VTu8ttv/ALLXjvw18Eaf4wiu9U1e4uJmilVVjL8tnnLMaidZU4OUtjOoop3W5H47+KFn4m0qXSLHTmEDMrefO3z5X0FenfC67e78B2SyZ3ws0bbl68/LUz+FvBnh+H7RcadYW0Q+bzJ/m/8AQq1tF1jR9Si/4k9zbyxRr9yH5dv/AAGvms5xft8Nywi7dzOOkjVO3bz/AOPVyXjrwenjKyt4vtP2Z4ZCyvt3A7uCCK6w7tu7t/tV594j+Ktt4a8QPplzp0siRjDSq+1vqor5zKKWJdXmw+6NpyjbUpWXwT0CB4/tV7eXDD+EqFU1N418GeHNF8BatLZaXBHMoTbKRvZfm7May7n472CFltdGlk9DJNjP+9XO614+8SeOdNk0Wy0bMEzbj5aMzY+916V9dhqWYuqpVnoYuz2O3+Dyj/hXsR2oubqRSy/eb616DXP+DNGbQvCOn6e8axTrGrzRr83zt95q6Afd4r25as7KStENxyuB0rzb4w+JTpvhxdJhYC6vzhgp+ZIl6/8AfVehXNxDaQS3Nw+2GEbpHY7cKtfL3irXZ/Ffiie+wzLNJ5VujHhV6LVwRjXnZWOr+CfhptZ8bpqEiM1ppo8wt28z+EV9TJXI/DvwhH4N8LQ2JKtdy4luZAuNzt/gOK7AfXNanALRRRQAUUUUAFFFFABRRRQAUUUUAFFFFABRRRQAUUUUAFFFFABRRRQAUUUUAFFFFABRRRQAUUUUAFFFFABRRRQAUUUUAFFFFABRRRQAUUUhoAxte8Qab4csWvtTulghB47s3sBXgHjn41ahrbNYaEZNPsTkNMx2yyj/ANlr2b4g+EX8V6GkNu6LcwtvjDfdb2rzjwd8EJE1U3/ihImt4m3R2incHP8AtY7UAJ8CfB1wk8/irUEZTKhjtDJyWB+8/P0Ne7Oq7ef/AB2mQwpAgiRFWNRhFUcAVORQB5L8YPAEnirTRq2noTqdmhGwAfvo+u3/AHhWD8NfH0WrWaaHq8gi1O3HlxvJ8omVfX/bWvdiMAkDmvJviH8I4PEjvq2itHZ6sDuZVG2ObbnH+63+1ScboqE3F6HXBj90/K3dWpw/hYf+O1474e+IereGNSHh/wAaQSqYTtW6cbnRf9r+8vvXrsFxDc26zwyLJFKNyyRtuU/lWLi0ehCqpIzvEOuWvh7SbjVLxt0UQG1D/E38KrXkHgOyuvHPjqfxDquZLe1IkIPQH+FR9K9m1XSLHW7T7NqFtFcW+4N5bfdVv71Lp2l2Ok2ottPtoraAMzbYxhd396hSSE4XeomtwSXmg6nBHuaSa1kRV/2ttfP/AIV8ca74a0u40rSdPWSd5MvIYy7DtjbX0Z/DjvUUdrbwMzxW0UZdtzMqAMxpNRkrSWgTpX2PC4PBvjXxzfR3Otyy28DDd5l023C/7K1ofDu1bwt8V7vQ2dpAqPGGYbd3y7hxXtR+fdnczV4x8SPC2uS+OYtU0S2uJGu41/fQfwuvy8t/D8u2oq0oVaTpW0ZlKly6nsdzq+nacxW7v7a3K/8APSQK1fP/AMVL7S73xjDqGn3kV4jIrSLGcqNvb8a1IPg34ivGL6nq1tAcjO5mkY10lh8EdDglV72/urv5cmNcRqf+BCuLA5XTwcnKL1YnGUuh12j6T4eu9Os9RtdFsF+0QrIrLGrbdy+9bcEENsrLFFFGDxtjTYv6VHY2MGm2UdnaRrHbxKFVFHQVYAP+6zfd9K9CTudMIJLUX/Ipr88ev8K0y4nhtITNNNFFGPmLyPtWvI/H/wAVIvJl0nw3PuLZWe9H3Qrfwr/8VRGLbJnVUdit8WPHCTbvD2nTiWJT/pk0Z+VmX+Ff60z4SfDa91LVbPxDqlsE0uL95ErH5pmX7vy/3ao/CT4ew+LtSl1HUVY6dZuuUA/1z/3c/wB31r6dt4o44FjjRY0UbQqjAUegFbJWR585OTuTJyufmH1qSkAA6UtUSFFFFABRRRQAUUUUAFFFFABRRRQAUUUUAFFFFABRRRQAUUUUAFFFFABRRRQAUUUUAFFFFABRRRQAUUUUAFFFFABRRRQAUUUUAFFFFABRRRQAmOc03aD27Yp9FADAoGSBzT6KKAEKg03aqqfSn0UAcf4z8DaP40sPKv08ueJcwXMf34/8Vrw+70rx78KXka2d7nSWP30XzI2H+0PvJX02Yk7jNMliSVCjqrK3VWG4GluVGTR4Jonxt0y6VU1ixltpOjS2/wAyn/gP3q7rTvGnhzVVU2msWrE4XY7bGX/vql8Q/Bzwrr0zTx20un3Tnc0lqcKT7r/+qvMtY/Z91+3aRtLvrW9QfMqyExsf/ZamUEzaOIktz2SKeOcZieKX/ajdWX9Kl2vtLbdo/vZr5puvAHj3QjxpmoxjH3rWTcv/AI6azHg8YRsB5OvKy8/Mk3FT7M0jiT6p2yMThNqr8tM3KuN+xd3zfN8v/Aq+WpW8YPKGm/t0SMOCwlGaruviWQBWXWJM/wALeY1PkB4nyPqt54FyTNAqr/EzqtUr3xHodjG5utWs4wFDFmmDfyr5mHh3xbOATpWrMG9YpB/Ordt8NvGF5OI4/D14DjJ3LtH5tRyEPEnsWq/F3wrZIVt5Z7+QfdWBNqt/wI1wus/GvV7pmj0m1iskI27m/eMf/Zaj074FeLb1A1ytpYL2M0m5v0r0Xw98A9EsSJtauX1KT+GNcxxj/vmr5UZuvJnhZufEXi68WHzL7U5nPEalmw3/AKDXp3hH4C3c00Vz4nuBFAMN9khOWb2Zu1e76do2n6TbiDT7KG2iUY2xxhc1eCY/iNMhybKOlaRY6Rp8dnp9tHb2yD5URelXwAOB0pQNtMdscA0kiSWiuL8K+NYdfvtR0m6RbbV7CZoprcHO5VPDL6iuvDbvp/epgS0UUUAFFFFABRTRTqACiiigAooooAKKKKACiiigAooooAKKKKACiiigAooooAKKKKACiiigAooooAKKKKACiiigAooooAKKKKACiiigAooooAKKKKACiiigAooooAKKKKAEwKaF2/xE0+igBu33NJtGc/xY60+igCMorYJVSR7U3yUyCEUY9qmooAbhs9aCPenUUAMCDbzz8uKXaKdRQAgFLiiigAqIplt2M1LRQB4D8VPB3iOy8aW/ibwpb30k86YkNmjM6Mvc7ezD+Vd/8OfEPiLVtPe38T6TeWeoRdJZLVo0mX1/u7q7+igBgJPVcU+iigAooooAKKKKACiiigAooooAKKKKACiiigAooooAKKKKACiiigAooooAKKKKACiiigD/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5837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357563"/>
            <a:ext cx="3802062"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flipH="1">
            <a:off x="3492500" y="4878388"/>
            <a:ext cx="1727200" cy="5032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8378" name="文本框 11"/>
          <p:cNvSpPr txBox="1">
            <a:spLocks noChangeArrowheads="1"/>
          </p:cNvSpPr>
          <p:nvPr/>
        </p:nvSpPr>
        <p:spPr bwMode="auto">
          <a:xfrm>
            <a:off x="1763713" y="6308725"/>
            <a:ext cx="1655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空中客车</a:t>
            </a:r>
          </a:p>
        </p:txBody>
      </p:sp>
      <p:sp>
        <p:nvSpPr>
          <p:cNvPr id="2" name="灯片编号占位符 11">
            <a:extLst>
              <a:ext uri="{FF2B5EF4-FFF2-40B4-BE49-F238E27FC236}">
                <a16:creationId xmlns:a16="http://schemas.microsoft.com/office/drawing/2014/main" id="{A2FB7A46-3134-4B2D-AE77-B4934813B71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72</a:t>
            </a:fld>
            <a:endParaRPr lang="zh-CN" altLang="en-US" sz="1800" dirty="0">
              <a:latin typeface="Calibri" panose="020F0502020204030204" pitchFamily="34" charset="0"/>
              <a:ea typeface="宋体" panose="02010600030101010101" pitchFamily="2" charset="-122"/>
            </a:endParaRPr>
          </a:p>
        </p:txBody>
      </p:sp>
      <p:sp>
        <p:nvSpPr>
          <p:cNvPr id="12" name="Rectangle 2">
            <a:extLst>
              <a:ext uri="{FF2B5EF4-FFF2-40B4-BE49-F238E27FC236}">
                <a16:creationId xmlns:a16="http://schemas.microsoft.com/office/drawing/2014/main" id="{E8058C6C-330B-4FAC-9D5C-54B9FA10F4D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042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graphicFrame>
        <p:nvGraphicFramePr>
          <p:cNvPr id="6" name="表格 5"/>
          <p:cNvGraphicFramePr>
            <a:graphicFrameLocks noGrp="1"/>
          </p:cNvGraphicFramePr>
          <p:nvPr/>
        </p:nvGraphicFramePr>
        <p:xfrm>
          <a:off x="1187450" y="3357563"/>
          <a:ext cx="6913563" cy="2262187"/>
        </p:xfrm>
        <a:graphic>
          <a:graphicData uri="http://schemas.openxmlformats.org/drawingml/2006/table">
            <a:tbl>
              <a:tblPr firstRow="1" firstCol="1" bandRow="1">
                <a:tableStyleId>{073A0DAA-6AF3-43AB-8588-CEC1D06C72B9}</a:tableStyleId>
              </a:tblPr>
              <a:tblGrid>
                <a:gridCol w="2304521">
                  <a:extLst>
                    <a:ext uri="{9D8B030D-6E8A-4147-A177-3AD203B41FA5}">
                      <a16:colId xmlns:a16="http://schemas.microsoft.com/office/drawing/2014/main" val="3579897407"/>
                    </a:ext>
                  </a:extLst>
                </a:gridCol>
                <a:gridCol w="2304521">
                  <a:extLst>
                    <a:ext uri="{9D8B030D-6E8A-4147-A177-3AD203B41FA5}">
                      <a16:colId xmlns:a16="http://schemas.microsoft.com/office/drawing/2014/main" val="3067104550"/>
                    </a:ext>
                  </a:extLst>
                </a:gridCol>
                <a:gridCol w="2304521">
                  <a:extLst>
                    <a:ext uri="{9D8B030D-6E8A-4147-A177-3AD203B41FA5}">
                      <a16:colId xmlns:a16="http://schemas.microsoft.com/office/drawing/2014/main" val="1259546206"/>
                    </a:ext>
                  </a:extLst>
                </a:gridCol>
              </a:tblGrid>
              <a:tr h="822875">
                <a:tc>
                  <a:txBody>
                    <a:bodyPr/>
                    <a:lstStyle/>
                    <a:p>
                      <a:r>
                        <a:rPr lang="zh-CN" altLang="en-US" sz="2400" dirty="0">
                          <a:latin typeface="宋体" panose="02010600030101010101" pitchFamily="2" charset="-122"/>
                          <a:ea typeface="宋体" panose="02010600030101010101" pitchFamily="2" charset="-122"/>
                        </a:rPr>
                        <a:t>波音</a:t>
                      </a:r>
                    </a:p>
                  </a:txBody>
                  <a:tcPr marL="91451" marR="91451" marT="45693" marB="45693"/>
                </a:tc>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693" marB="45693"/>
                </a:tc>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693" marB="45693"/>
                </a:tc>
                <a:extLst>
                  <a:ext uri="{0D108BD9-81ED-4DB2-BD59-A6C34878D82A}">
                    <a16:rowId xmlns:a16="http://schemas.microsoft.com/office/drawing/2014/main" val="1674521720"/>
                  </a:ext>
                </a:extLst>
              </a:tr>
              <a:tr h="719656">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a:t>
                      </a:r>
                      <a:endParaRPr lang="zh-CN" altLang="en-US" sz="2400" dirty="0">
                        <a:latin typeface="宋体" panose="02010600030101010101" pitchFamily="2" charset="-122"/>
                        <a:ea typeface="宋体" panose="02010600030101010101" pitchFamily="2" charset="-122"/>
                      </a:endParaRP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100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693" marB="45693"/>
                </a:tc>
                <a:extLst>
                  <a:ext uri="{0D108BD9-81ED-4DB2-BD59-A6C34878D82A}">
                    <a16:rowId xmlns:a16="http://schemas.microsoft.com/office/drawing/2014/main" val="563410544"/>
                  </a:ext>
                </a:extLst>
              </a:tr>
              <a:tr h="719656">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100</a:t>
                      </a:r>
                      <a:endParaRPr lang="zh-CN" altLang="en-US" sz="2400" dirty="0">
                        <a:latin typeface="宋体" panose="02010600030101010101" pitchFamily="2" charset="-122"/>
                        <a:ea typeface="宋体" panose="02010600030101010101" pitchFamily="2" charset="-122"/>
                      </a:endParaRPr>
                    </a:p>
                  </a:txBody>
                  <a:tcPr marL="91451" marR="91451" marT="45693" marB="4569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693" marB="45693"/>
                </a:tc>
                <a:extLst>
                  <a:ext uri="{0D108BD9-81ED-4DB2-BD59-A6C34878D82A}">
                    <a16:rowId xmlns:a16="http://schemas.microsoft.com/office/drawing/2014/main" val="1495852996"/>
                  </a:ext>
                </a:extLst>
              </a:tr>
            </a:tbl>
          </a:graphicData>
        </a:graphic>
      </p:graphicFrame>
      <p:cxnSp>
        <p:nvCxnSpPr>
          <p:cNvPr id="7" name="直接连接符 6"/>
          <p:cNvCxnSpPr/>
          <p:nvPr/>
        </p:nvCxnSpPr>
        <p:spPr>
          <a:xfrm>
            <a:off x="1908175" y="3357563"/>
            <a:ext cx="791617" cy="7915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440" name="文本框 7"/>
          <p:cNvSpPr txBox="1">
            <a:spLocks noChangeArrowheads="1"/>
          </p:cNvSpPr>
          <p:nvPr/>
        </p:nvSpPr>
        <p:spPr bwMode="auto">
          <a:xfrm>
            <a:off x="827584" y="2391231"/>
            <a:ext cx="31781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n"/>
              <a:defRPr/>
            </a:pPr>
            <a:r>
              <a:rPr lang="zh-CN" altLang="en-US" sz="2200" dirty="0">
                <a:latin typeface="Arial" panose="020B0604020202020204" pitchFamily="34" charset="0"/>
                <a:ea typeface="宋体" panose="02010600030101010101" pitchFamily="2" charset="-122"/>
              </a:rPr>
              <a:t>未补贴时的博弈</a:t>
            </a:r>
          </a:p>
        </p:txBody>
      </p:sp>
      <p:sp>
        <p:nvSpPr>
          <p:cNvPr id="4" name="矩形 3"/>
          <p:cNvSpPr/>
          <p:nvPr/>
        </p:nvSpPr>
        <p:spPr>
          <a:xfrm>
            <a:off x="2555776" y="3318083"/>
            <a:ext cx="1080120" cy="830997"/>
          </a:xfrm>
          <a:prstGeom prst="rect">
            <a:avLst/>
          </a:prstGeom>
        </p:spPr>
        <p:txBody>
          <a:bodyPr wrap="square">
            <a:spAutoFit/>
          </a:bodyPr>
          <a:lstStyle/>
          <a:p>
            <a:r>
              <a:rPr lang="zh-CN" altLang="en-US" sz="2400" b="1" dirty="0">
                <a:solidFill>
                  <a:schemeClr val="lt1"/>
                </a:solidFill>
                <a:latin typeface="宋体" panose="02010600030101010101" pitchFamily="2" charset="-122"/>
              </a:rPr>
              <a:t>空中客车</a:t>
            </a:r>
          </a:p>
        </p:txBody>
      </p:sp>
      <p:sp>
        <p:nvSpPr>
          <p:cNvPr id="2" name="灯片编号占位符 11">
            <a:extLst>
              <a:ext uri="{FF2B5EF4-FFF2-40B4-BE49-F238E27FC236}">
                <a16:creationId xmlns:a16="http://schemas.microsoft.com/office/drawing/2014/main" id="{1E35EDC6-9FE6-40F5-B597-26985B99B69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73</a:t>
            </a:fld>
            <a:endParaRPr lang="zh-CN" altLang="en-US" sz="1800" dirty="0">
              <a:latin typeface="Calibri" panose="020F0502020204030204" pitchFamily="34" charset="0"/>
              <a:ea typeface="宋体" panose="02010600030101010101" pitchFamily="2" charset="-122"/>
            </a:endParaRPr>
          </a:p>
        </p:txBody>
      </p:sp>
      <p:sp>
        <p:nvSpPr>
          <p:cNvPr id="10" name="Rectangle 2">
            <a:extLst>
              <a:ext uri="{FF2B5EF4-FFF2-40B4-BE49-F238E27FC236}">
                <a16:creationId xmlns:a16="http://schemas.microsoft.com/office/drawing/2014/main" id="{CDD25E71-9CF4-436F-A628-FDE72066C48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24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sp>
        <p:nvSpPr>
          <p:cNvPr id="62469" name="Rectangle 3"/>
          <p:cNvSpPr txBox="1">
            <a:spLocks noChangeArrowheads="1"/>
          </p:cNvSpPr>
          <p:nvPr/>
        </p:nvSpPr>
        <p:spPr bwMode="auto">
          <a:xfrm>
            <a:off x="762000" y="2852936"/>
            <a:ext cx="784244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lnSpc>
                <a:spcPct val="12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此时有两个纳什均衡，即一家开发而另一家不开发。</a:t>
            </a:r>
          </a:p>
          <a:p>
            <a:pPr marL="574675" lvl="1" indent="-342900">
              <a:lnSpc>
                <a:spcPct val="120000"/>
              </a:lnSpc>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下面，考虑欧共体对空中客车进行补贴</a:t>
            </a:r>
            <a:r>
              <a:rPr lang="en-US" altLang="zh-CN" sz="2200" dirty="0">
                <a:latin typeface="Arial" panose="020B0604020202020204" pitchFamily="34" charset="0"/>
                <a:ea typeface="宋体" panose="02010600030101010101" pitchFamily="2" charset="-122"/>
              </a:rPr>
              <a:t>20</a:t>
            </a:r>
            <a:r>
              <a:rPr lang="zh-CN" altLang="en-US" sz="2200" dirty="0">
                <a:latin typeface="Arial" panose="020B0604020202020204" pitchFamily="34" charset="0"/>
                <a:ea typeface="宋体" panose="02010600030101010101" pitchFamily="2" charset="-122"/>
              </a:rPr>
              <a:t>个单位的情况。此时，当两家都开发时，空中客车仍然盈利</a:t>
            </a:r>
            <a:r>
              <a:rPr lang="en-US" altLang="zh-CN" sz="2200" dirty="0">
                <a:latin typeface="Arial" panose="020B0604020202020204" pitchFamily="34" charset="0"/>
                <a:ea typeface="宋体" panose="02010600030101010101" pitchFamily="2" charset="-122"/>
              </a:rPr>
              <a:t>10</a:t>
            </a:r>
            <a:r>
              <a:rPr lang="zh-CN" altLang="en-US" sz="2200" dirty="0">
                <a:latin typeface="Arial" panose="020B0604020202020204" pitchFamily="34" charset="0"/>
                <a:ea typeface="宋体" panose="02010600030101010101" pitchFamily="2" charset="-122"/>
              </a:rPr>
              <a:t>单位而不是亏损，博弈矩阵见下表。</a:t>
            </a:r>
            <a:endParaRPr lang="en-US" altLang="zh-CN" sz="2200" dirty="0">
              <a:latin typeface="Arial" panose="020B0604020202020204" pitchFamily="34" charset="0"/>
              <a:ea typeface="宋体" panose="02010600030101010101" pitchFamily="2" charset="-122"/>
            </a:endParaRPr>
          </a:p>
          <a:p>
            <a:endParaRPr lang="en-US" altLang="zh-CN" dirty="0"/>
          </a:p>
        </p:txBody>
      </p:sp>
      <p:sp>
        <p:nvSpPr>
          <p:cNvPr id="2" name="灯片编号占位符 11">
            <a:extLst>
              <a:ext uri="{FF2B5EF4-FFF2-40B4-BE49-F238E27FC236}">
                <a16:creationId xmlns:a16="http://schemas.microsoft.com/office/drawing/2014/main" id="{0E362270-D548-438C-8539-969581B4286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74</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45689F33-ABB9-463B-B041-55D94C77ED7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45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graphicFrame>
        <p:nvGraphicFramePr>
          <p:cNvPr id="6" name="表格 5"/>
          <p:cNvGraphicFramePr>
            <a:graphicFrameLocks noGrp="1"/>
          </p:cNvGraphicFramePr>
          <p:nvPr/>
        </p:nvGraphicFramePr>
        <p:xfrm>
          <a:off x="971550" y="3500438"/>
          <a:ext cx="6913563" cy="2263774"/>
        </p:xfrm>
        <a:graphic>
          <a:graphicData uri="http://schemas.openxmlformats.org/drawingml/2006/table">
            <a:tbl>
              <a:tblPr firstRow="1" firstCol="1" bandRow="1">
                <a:tableStyleId>{073A0DAA-6AF3-43AB-8588-CEC1D06C72B9}</a:tableStyleId>
              </a:tblPr>
              <a:tblGrid>
                <a:gridCol w="2304521">
                  <a:extLst>
                    <a:ext uri="{9D8B030D-6E8A-4147-A177-3AD203B41FA5}">
                      <a16:colId xmlns:a16="http://schemas.microsoft.com/office/drawing/2014/main" val="3579897407"/>
                    </a:ext>
                  </a:extLst>
                </a:gridCol>
                <a:gridCol w="2304521">
                  <a:extLst>
                    <a:ext uri="{9D8B030D-6E8A-4147-A177-3AD203B41FA5}">
                      <a16:colId xmlns:a16="http://schemas.microsoft.com/office/drawing/2014/main" val="3067104550"/>
                    </a:ext>
                  </a:extLst>
                </a:gridCol>
                <a:gridCol w="2304521">
                  <a:extLst>
                    <a:ext uri="{9D8B030D-6E8A-4147-A177-3AD203B41FA5}">
                      <a16:colId xmlns:a16="http://schemas.microsoft.com/office/drawing/2014/main" val="1259546206"/>
                    </a:ext>
                  </a:extLst>
                </a:gridCol>
              </a:tblGrid>
              <a:tr h="823198">
                <a:tc>
                  <a:txBody>
                    <a:bodyPr/>
                    <a:lstStyle/>
                    <a:p>
                      <a:r>
                        <a:rPr lang="zh-CN" altLang="en-US" sz="2400" dirty="0">
                          <a:latin typeface="宋体" panose="02010600030101010101" pitchFamily="2" charset="-122"/>
                          <a:ea typeface="宋体" panose="02010600030101010101" pitchFamily="2" charset="-122"/>
                        </a:rPr>
                        <a:t>波音</a:t>
                      </a:r>
                    </a:p>
                  </a:txBody>
                  <a:tcPr marL="91451" marR="91451" marT="45733" marB="45733"/>
                </a:tc>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733" marB="45733"/>
                </a:tc>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733" marB="45733"/>
                </a:tc>
                <a:extLst>
                  <a:ext uri="{0D108BD9-81ED-4DB2-BD59-A6C34878D82A}">
                    <a16:rowId xmlns:a16="http://schemas.microsoft.com/office/drawing/2014/main" val="1674521720"/>
                  </a:ext>
                </a:extLst>
              </a:tr>
              <a:tr h="720288">
                <a:tc>
                  <a:txBody>
                    <a:bodyPr/>
                    <a:lstStyle/>
                    <a:p>
                      <a:r>
                        <a:rPr lang="zh-CN" altLang="en-US" sz="2400" dirty="0">
                          <a:latin typeface="宋体" panose="02010600030101010101" pitchFamily="2" charset="-122"/>
                          <a:ea typeface="宋体" panose="02010600030101010101" pitchFamily="2" charset="-122"/>
                        </a:rPr>
                        <a:t>开发</a:t>
                      </a: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10</a:t>
                      </a:r>
                      <a:endParaRPr lang="zh-CN" altLang="en-US" sz="2400" dirty="0">
                        <a:latin typeface="宋体" panose="02010600030101010101" pitchFamily="2" charset="-122"/>
                        <a:ea typeface="宋体" panose="02010600030101010101" pitchFamily="2" charset="-122"/>
                      </a:endParaRP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100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733" marB="45733"/>
                </a:tc>
                <a:extLst>
                  <a:ext uri="{0D108BD9-81ED-4DB2-BD59-A6C34878D82A}">
                    <a16:rowId xmlns:a16="http://schemas.microsoft.com/office/drawing/2014/main" val="563410544"/>
                  </a:ext>
                </a:extLst>
              </a:tr>
              <a:tr h="720288">
                <a:tc>
                  <a:txBody>
                    <a:bodyPr/>
                    <a:lstStyle/>
                    <a:p>
                      <a:r>
                        <a:rPr lang="zh-CN" altLang="en-US" sz="2400" dirty="0">
                          <a:latin typeface="宋体" panose="02010600030101010101" pitchFamily="2" charset="-122"/>
                          <a:ea typeface="宋体" panose="02010600030101010101" pitchFamily="2" charset="-122"/>
                        </a:rPr>
                        <a:t>不开发</a:t>
                      </a: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120</a:t>
                      </a:r>
                      <a:endParaRPr lang="zh-CN" altLang="en-US" sz="2400" dirty="0">
                        <a:latin typeface="宋体" panose="02010600030101010101" pitchFamily="2" charset="-122"/>
                        <a:ea typeface="宋体" panose="02010600030101010101" pitchFamily="2" charset="-122"/>
                      </a:endParaRPr>
                    </a:p>
                  </a:txBody>
                  <a:tcPr marL="91451" marR="91451" marT="45733" marB="45733"/>
                </a:tc>
                <a:tc>
                  <a:txBody>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a:t>
                      </a:r>
                      <a:endParaRPr lang="zh-CN" altLang="en-US" sz="2400" dirty="0">
                        <a:latin typeface="宋体" panose="02010600030101010101" pitchFamily="2" charset="-122"/>
                        <a:ea typeface="宋体" panose="02010600030101010101" pitchFamily="2" charset="-122"/>
                      </a:endParaRPr>
                    </a:p>
                  </a:txBody>
                  <a:tcPr marL="91451" marR="91451" marT="45733" marB="45733"/>
                </a:tc>
                <a:extLst>
                  <a:ext uri="{0D108BD9-81ED-4DB2-BD59-A6C34878D82A}">
                    <a16:rowId xmlns:a16="http://schemas.microsoft.com/office/drawing/2014/main" val="1495852996"/>
                  </a:ext>
                </a:extLst>
              </a:tr>
            </a:tbl>
          </a:graphicData>
        </a:graphic>
      </p:graphicFrame>
      <p:cxnSp>
        <p:nvCxnSpPr>
          <p:cNvPr id="7" name="直接连接符 6"/>
          <p:cNvCxnSpPr/>
          <p:nvPr/>
        </p:nvCxnSpPr>
        <p:spPr>
          <a:xfrm>
            <a:off x="1692275" y="3500438"/>
            <a:ext cx="791245" cy="8309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536" name="文本框 7"/>
          <p:cNvSpPr txBox="1">
            <a:spLocks noChangeArrowheads="1"/>
          </p:cNvSpPr>
          <p:nvPr/>
        </p:nvSpPr>
        <p:spPr bwMode="auto">
          <a:xfrm>
            <a:off x="827088" y="2519363"/>
            <a:ext cx="33128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有补贴时的博弈</a:t>
            </a:r>
          </a:p>
        </p:txBody>
      </p:sp>
      <p:sp>
        <p:nvSpPr>
          <p:cNvPr id="3" name="矩形 2"/>
          <p:cNvSpPr/>
          <p:nvPr/>
        </p:nvSpPr>
        <p:spPr>
          <a:xfrm>
            <a:off x="2377241" y="3500438"/>
            <a:ext cx="935980" cy="830997"/>
          </a:xfrm>
          <a:prstGeom prst="rect">
            <a:avLst/>
          </a:prstGeom>
        </p:spPr>
        <p:txBody>
          <a:bodyPr wrap="square">
            <a:spAutoFit/>
          </a:bodyPr>
          <a:lstStyle/>
          <a:p>
            <a:pPr lvl="0" eaLnBrk="1" fontAlgn="auto" hangingPunct="1">
              <a:spcBef>
                <a:spcPts val="0"/>
              </a:spcBef>
              <a:spcAft>
                <a:spcPts val="0"/>
              </a:spcAft>
            </a:pPr>
            <a:r>
              <a:rPr lang="zh-CN" altLang="en-US" sz="2400" b="1" dirty="0">
                <a:solidFill>
                  <a:prstClr val="white"/>
                </a:solidFill>
                <a:latin typeface="宋体" panose="02010600030101010101" pitchFamily="2" charset="-122"/>
              </a:rPr>
              <a:t>空中客车</a:t>
            </a:r>
          </a:p>
        </p:txBody>
      </p:sp>
      <p:sp>
        <p:nvSpPr>
          <p:cNvPr id="2" name="灯片编号占位符 11">
            <a:extLst>
              <a:ext uri="{FF2B5EF4-FFF2-40B4-BE49-F238E27FC236}">
                <a16:creationId xmlns:a16="http://schemas.microsoft.com/office/drawing/2014/main" id="{873954C9-D50F-45D4-B50D-1605C226AE3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75</a:t>
            </a:fld>
            <a:endParaRPr lang="zh-CN" altLang="en-US" sz="1800" dirty="0">
              <a:latin typeface="Calibri" panose="020F0502020204030204" pitchFamily="34" charset="0"/>
              <a:ea typeface="宋体" panose="02010600030101010101" pitchFamily="2" charset="-122"/>
            </a:endParaRPr>
          </a:p>
        </p:txBody>
      </p:sp>
      <p:sp>
        <p:nvSpPr>
          <p:cNvPr id="10" name="Rectangle 2">
            <a:extLst>
              <a:ext uri="{FF2B5EF4-FFF2-40B4-BE49-F238E27FC236}">
                <a16:creationId xmlns:a16="http://schemas.microsoft.com/office/drawing/2014/main" id="{2BC754A7-CFB2-4202-8E37-B742C5A6FC8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656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3.3 </a:t>
            </a:r>
            <a:r>
              <a:rPr lang="zh-CN" altLang="en-US" sz="2400" b="1" dirty="0">
                <a:latin typeface="黑体" panose="02010609060101010101" pitchFamily="49" charset="-122"/>
                <a:ea typeface="黑体" panose="02010609060101010101" pitchFamily="49" charset="-122"/>
              </a:rPr>
              <a:t>动态博弈与承诺行动</a:t>
            </a:r>
          </a:p>
        </p:txBody>
      </p:sp>
      <p:sp>
        <p:nvSpPr>
          <p:cNvPr id="66565" name="Rectangle 3"/>
          <p:cNvSpPr txBox="1">
            <a:spLocks noChangeArrowheads="1"/>
          </p:cNvSpPr>
          <p:nvPr/>
        </p:nvSpPr>
        <p:spPr bwMode="auto">
          <a:xfrm>
            <a:off x="755576" y="3068960"/>
            <a:ext cx="7620000" cy="19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这时只有一个纳什均衡，即波音公司不开发和空中客车公司开发的均衡（不开发</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开发），这有利于空中客车。</a:t>
            </a:r>
          </a:p>
          <a:p>
            <a:pPr marL="574675" lvl="1" indent="-342900">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在这里，欧共体对空中客车的补贴就是使空中客车一定要开发（无论波音是否开发）的威胁变得可置信的一种“承诺行动”。</a:t>
            </a:r>
          </a:p>
        </p:txBody>
      </p:sp>
      <p:sp>
        <p:nvSpPr>
          <p:cNvPr id="2" name="灯片编号占位符 11">
            <a:extLst>
              <a:ext uri="{FF2B5EF4-FFF2-40B4-BE49-F238E27FC236}">
                <a16:creationId xmlns:a16="http://schemas.microsoft.com/office/drawing/2014/main" id="{C3150BE2-D09E-4317-8D20-86298BF8E4A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76</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0D1F4D5E-C3F3-496F-9391-A70457DDBE6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47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 </a:t>
            </a:r>
            <a:r>
              <a:rPr lang="zh-CN" altLang="en-US" sz="2400" b="1" dirty="0">
                <a:latin typeface="黑体" panose="02010609060101010101" pitchFamily="49" charset="-122"/>
                <a:ea typeface="黑体" panose="02010609060101010101" pitchFamily="49" charset="-122"/>
              </a:rPr>
              <a:t>不对称信息下的博弈</a:t>
            </a:r>
          </a:p>
        </p:txBody>
      </p:sp>
      <p:sp>
        <p:nvSpPr>
          <p:cNvPr id="74757" name="Rectangle 3"/>
          <p:cNvSpPr txBox="1">
            <a:spLocks noChangeArrowheads="1"/>
          </p:cNvSpPr>
          <p:nvPr/>
        </p:nvSpPr>
        <p:spPr bwMode="auto">
          <a:xfrm>
            <a:off x="822325" y="1904772"/>
            <a:ext cx="76200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不对称信息指一些局中人拥有别的局中人不拥有的“私人信息”，也就是说一些局中人知道别的局中人不知道的某些情况。</a:t>
            </a:r>
          </a:p>
        </p:txBody>
      </p:sp>
      <p:pic>
        <p:nvPicPr>
          <p:cNvPr id="7475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0" y="4160838"/>
            <a:ext cx="1801813"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4160838"/>
            <a:ext cx="1800225"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3101975"/>
            <a:ext cx="159702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矩形 3"/>
          <p:cNvSpPr>
            <a:spLocks noChangeArrowheads="1"/>
          </p:cNvSpPr>
          <p:nvPr/>
        </p:nvSpPr>
        <p:spPr bwMode="auto">
          <a:xfrm>
            <a:off x="3921125" y="456247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宋体" panose="02010600030101010101" pitchFamily="2" charset="-122"/>
              </a:rPr>
              <a:t>私人信息</a:t>
            </a:r>
            <a:endParaRPr lang="zh-CN" altLang="en-US" sz="2400"/>
          </a:p>
        </p:txBody>
      </p:sp>
      <p:sp>
        <p:nvSpPr>
          <p:cNvPr id="74762" name="矩形 4"/>
          <p:cNvSpPr>
            <a:spLocks noChangeArrowheads="1"/>
          </p:cNvSpPr>
          <p:nvPr/>
        </p:nvSpPr>
        <p:spPr bwMode="auto">
          <a:xfrm>
            <a:off x="906463" y="609282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0000"/>
                </a:solidFill>
                <a:latin typeface="宋体" panose="02010600030101010101" pitchFamily="2" charset="-122"/>
              </a:rPr>
              <a:t>局中人</a:t>
            </a:r>
            <a:endParaRPr lang="zh-CN" altLang="en-US" sz="2400"/>
          </a:p>
        </p:txBody>
      </p:sp>
      <p:cxnSp>
        <p:nvCxnSpPr>
          <p:cNvPr id="8" name="直接箭头连接符 7"/>
          <p:cNvCxnSpPr>
            <a:stCxn id="74760" idx="1"/>
            <a:endCxn id="74758" idx="3"/>
          </p:cNvCxnSpPr>
          <p:nvPr/>
        </p:nvCxnSpPr>
        <p:spPr>
          <a:xfrm flipH="1">
            <a:off x="2246313" y="3898900"/>
            <a:ext cx="1500187" cy="1125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4760" idx="3"/>
            <a:endCxn id="74759" idx="1"/>
          </p:cNvCxnSpPr>
          <p:nvPr/>
        </p:nvCxnSpPr>
        <p:spPr>
          <a:xfrm>
            <a:off x="5343525" y="3898900"/>
            <a:ext cx="1676400" cy="1125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乘号 10"/>
          <p:cNvSpPr/>
          <p:nvPr/>
        </p:nvSpPr>
        <p:spPr>
          <a:xfrm>
            <a:off x="5713413" y="3832225"/>
            <a:ext cx="936625" cy="1258888"/>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1">
            <a:extLst>
              <a:ext uri="{FF2B5EF4-FFF2-40B4-BE49-F238E27FC236}">
                <a16:creationId xmlns:a16="http://schemas.microsoft.com/office/drawing/2014/main" id="{3FAEFAB4-3801-4E66-80F8-E359D942843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77</a:t>
            </a:fld>
            <a:endParaRPr lang="zh-CN" altLang="en-US" sz="1800" dirty="0">
              <a:latin typeface="Calibri" panose="020F0502020204030204" pitchFamily="34" charset="0"/>
              <a:ea typeface="宋体" panose="02010600030101010101" pitchFamily="2" charset="-122"/>
            </a:endParaRPr>
          </a:p>
        </p:txBody>
      </p:sp>
      <p:sp>
        <p:nvSpPr>
          <p:cNvPr id="15" name="Rectangle 2">
            <a:extLst>
              <a:ext uri="{FF2B5EF4-FFF2-40B4-BE49-F238E27FC236}">
                <a16:creationId xmlns:a16="http://schemas.microsoft.com/office/drawing/2014/main" id="{F4F8244B-47CB-4B96-8527-409ADE81587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68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 </a:t>
            </a:r>
            <a:r>
              <a:rPr lang="zh-CN" altLang="en-US" sz="2400" b="1" dirty="0">
                <a:latin typeface="黑体" panose="02010609060101010101" pitchFamily="49" charset="-122"/>
                <a:ea typeface="黑体" panose="02010609060101010101" pitchFamily="49" charset="-122"/>
              </a:rPr>
              <a:t>不对称信息下的博弈</a:t>
            </a:r>
          </a:p>
        </p:txBody>
      </p:sp>
      <p:sp>
        <p:nvSpPr>
          <p:cNvPr id="76805" name="Rectangle 2"/>
          <p:cNvSpPr txBox="1">
            <a:spLocks noChangeArrowheads="1"/>
          </p:cNvSpPr>
          <p:nvPr/>
        </p:nvSpPr>
        <p:spPr bwMode="auto">
          <a:xfrm>
            <a:off x="611188" y="205740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76806" name="Rectangle 3"/>
          <p:cNvSpPr txBox="1">
            <a:spLocks noChangeArrowheads="1"/>
          </p:cNvSpPr>
          <p:nvPr/>
        </p:nvSpPr>
        <p:spPr bwMode="auto">
          <a:xfrm>
            <a:off x="161924" y="2011363"/>
            <a:ext cx="577822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231775">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问题：二手车市场为什么难以建立？</a:t>
            </a:r>
            <a:endParaRPr lang="en-US" altLang="zh-CN" sz="2400" dirty="0">
              <a:latin typeface="宋体" panose="02010600030101010101" pitchFamily="2" charset="-122"/>
              <a:ea typeface="宋体" panose="02010600030101010101" pitchFamily="2" charset="-122"/>
            </a:endParaRPr>
          </a:p>
        </p:txBody>
      </p:sp>
      <p:pic>
        <p:nvPicPr>
          <p:cNvPr id="7680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63" y="3213100"/>
            <a:ext cx="3297237"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2636838"/>
            <a:ext cx="276225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文本框 3"/>
          <p:cNvSpPr txBox="1">
            <a:spLocks noChangeArrowheads="1"/>
          </p:cNvSpPr>
          <p:nvPr/>
        </p:nvSpPr>
        <p:spPr bwMode="auto">
          <a:xfrm>
            <a:off x="2051050" y="5524500"/>
            <a:ext cx="449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贵</a:t>
            </a:r>
          </a:p>
        </p:txBody>
      </p:sp>
      <p:sp>
        <p:nvSpPr>
          <p:cNvPr id="76810" name="文本框 10"/>
          <p:cNvSpPr txBox="1">
            <a:spLocks noChangeArrowheads="1"/>
          </p:cNvSpPr>
          <p:nvPr/>
        </p:nvSpPr>
        <p:spPr bwMode="auto">
          <a:xfrm>
            <a:off x="6948488" y="5524500"/>
            <a:ext cx="1147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便宜</a:t>
            </a:r>
          </a:p>
        </p:txBody>
      </p:sp>
      <p:sp>
        <p:nvSpPr>
          <p:cNvPr id="5" name="左右箭头 4"/>
          <p:cNvSpPr/>
          <p:nvPr/>
        </p:nvSpPr>
        <p:spPr>
          <a:xfrm>
            <a:off x="4140200" y="3827463"/>
            <a:ext cx="1944688" cy="8969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812" name="文本框 9"/>
          <p:cNvSpPr txBox="1">
            <a:spLocks noChangeArrowheads="1"/>
          </p:cNvSpPr>
          <p:nvPr/>
        </p:nvSpPr>
        <p:spPr bwMode="auto">
          <a:xfrm>
            <a:off x="4062413" y="3346450"/>
            <a:ext cx="215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价格差距巨大</a:t>
            </a:r>
          </a:p>
        </p:txBody>
      </p:sp>
      <p:sp>
        <p:nvSpPr>
          <p:cNvPr id="2" name="灯片编号占位符 11">
            <a:extLst>
              <a:ext uri="{FF2B5EF4-FFF2-40B4-BE49-F238E27FC236}">
                <a16:creationId xmlns:a16="http://schemas.microsoft.com/office/drawing/2014/main" id="{25EEBCDA-62B6-493F-A89F-5E9C723A63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78</a:t>
            </a:fld>
            <a:endParaRPr lang="zh-CN" altLang="en-US" sz="1800" dirty="0">
              <a:latin typeface="Calibri" panose="020F0502020204030204" pitchFamily="34" charset="0"/>
              <a:ea typeface="宋体" panose="02010600030101010101" pitchFamily="2" charset="-122"/>
            </a:endParaRPr>
          </a:p>
        </p:txBody>
      </p:sp>
      <p:sp>
        <p:nvSpPr>
          <p:cNvPr id="14" name="Rectangle 2">
            <a:extLst>
              <a:ext uri="{FF2B5EF4-FFF2-40B4-BE49-F238E27FC236}">
                <a16:creationId xmlns:a16="http://schemas.microsoft.com/office/drawing/2014/main" id="{7EC558D3-1E93-433F-B92D-87621AD4C31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885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 </a:t>
            </a:r>
            <a:r>
              <a:rPr lang="zh-CN" altLang="en-US" sz="2400" b="1" dirty="0">
                <a:latin typeface="黑体" panose="02010609060101010101" pitchFamily="49" charset="-122"/>
                <a:ea typeface="黑体" panose="02010609060101010101" pitchFamily="49" charset="-122"/>
              </a:rPr>
              <a:t>不对称信息下的博弈</a:t>
            </a:r>
          </a:p>
        </p:txBody>
      </p:sp>
      <p:sp>
        <p:nvSpPr>
          <p:cNvPr id="78853" name="Rectangle 2"/>
          <p:cNvSpPr txBox="1">
            <a:spLocks noChangeArrowheads="1"/>
          </p:cNvSpPr>
          <p:nvPr/>
        </p:nvSpPr>
        <p:spPr bwMode="auto">
          <a:xfrm>
            <a:off x="611188" y="1666205"/>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8" name="Rectangle 3"/>
          <p:cNvSpPr txBox="1">
            <a:spLocks noChangeArrowheads="1"/>
          </p:cNvSpPr>
          <p:nvPr/>
        </p:nvSpPr>
        <p:spPr bwMode="auto">
          <a:xfrm>
            <a:off x="468313" y="1340768"/>
            <a:ext cx="40322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95000"/>
              </a:lnSpc>
              <a:buFont typeface="Wingdings" panose="05000000000000000000" pitchFamily="2" charset="2"/>
              <a:buNone/>
            </a:pPr>
            <a:endParaRPr lang="zh-CN" altLang="en-US" sz="2400">
              <a:latin typeface="宋体" panose="02010600030101010101" pitchFamily="2" charset="-122"/>
              <a:ea typeface="宋体" panose="02010600030101010101" pitchFamily="2" charset="-122"/>
            </a:endParaRPr>
          </a:p>
        </p:txBody>
      </p:sp>
      <p:pic>
        <p:nvPicPr>
          <p:cNvPr id="78855" name="Picture 2" descr="https://ss2.bdstatic.com/70cFvnSh_Q1YnxGkpoWK1HF6hhy/it/u=4067484548,113649372&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666205"/>
            <a:ext cx="3494088"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4" descr="https://ss2.bdstatic.com/70cFvnSh_Q1YnxGkpoWK1HF6hhy/it/u=4067484548,113649372&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1666205"/>
            <a:ext cx="36131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文本框 2"/>
          <p:cNvSpPr txBox="1">
            <a:spLocks noChangeArrowheads="1"/>
          </p:cNvSpPr>
          <p:nvPr/>
        </p:nvSpPr>
        <p:spPr bwMode="auto">
          <a:xfrm>
            <a:off x="3276600" y="4725144"/>
            <a:ext cx="352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买到的可能性一半一半</a:t>
            </a:r>
          </a:p>
        </p:txBody>
      </p:sp>
      <p:cxnSp>
        <p:nvCxnSpPr>
          <p:cNvPr id="15" name="直接箭头连接符 14"/>
          <p:cNvCxnSpPr>
            <a:stCxn id="78857" idx="0"/>
            <a:endCxn id="78856" idx="2"/>
          </p:cNvCxnSpPr>
          <p:nvPr/>
        </p:nvCxnSpPr>
        <p:spPr>
          <a:xfrm flipV="1">
            <a:off x="5040313" y="3696618"/>
            <a:ext cx="2025650" cy="1028526"/>
          </a:xfrm>
          <a:prstGeom prst="straightConnector1">
            <a:avLst/>
          </a:prstGeom>
          <a:ln w="76200">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8857" idx="0"/>
            <a:endCxn id="78855" idx="2"/>
          </p:cNvCxnSpPr>
          <p:nvPr/>
        </p:nvCxnSpPr>
        <p:spPr>
          <a:xfrm flipH="1" flipV="1">
            <a:off x="2334419" y="3629943"/>
            <a:ext cx="2705894" cy="1095201"/>
          </a:xfrm>
          <a:prstGeom prst="straightConnector1">
            <a:avLst/>
          </a:prstGeom>
          <a:ln w="76200">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78860" name="文本框 11"/>
          <p:cNvSpPr txBox="1">
            <a:spLocks noChangeArrowheads="1"/>
          </p:cNvSpPr>
          <p:nvPr/>
        </p:nvSpPr>
        <p:spPr bwMode="auto">
          <a:xfrm>
            <a:off x="5710238" y="3902993"/>
            <a:ext cx="2994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二手车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坏车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有瑕疵</a:t>
            </a:r>
            <a:endParaRPr lang="en-US" altLang="zh-CN" sz="2400" dirty="0">
              <a:latin typeface="Arial" panose="020B0604020202020204" pitchFamily="34" charset="0"/>
              <a:ea typeface="宋体" panose="02010600030101010101" pitchFamily="2" charset="-122"/>
            </a:endParaRPr>
          </a:p>
          <a:p>
            <a:pPr algn="ctr">
              <a:spcBef>
                <a:spcPct val="0"/>
              </a:spcBef>
              <a:buFontTx/>
              <a:buNone/>
            </a:pPr>
            <a:r>
              <a:rPr lang="zh-CN" altLang="en-US" sz="2400" dirty="0">
                <a:latin typeface="Arial" panose="020B0604020202020204" pitchFamily="34" charset="0"/>
                <a:ea typeface="宋体" panose="02010600030101010101" pitchFamily="2" charset="-122"/>
              </a:rPr>
              <a:t>价值</a:t>
            </a:r>
            <a:r>
              <a:rPr lang="en-US" altLang="zh-CN" sz="2400" dirty="0">
                <a:latin typeface="Arial" panose="020B0604020202020204" pitchFamily="34" charset="0"/>
                <a:ea typeface="宋体" panose="02010600030101010101" pitchFamily="2" charset="-122"/>
              </a:rPr>
              <a:t>10</a:t>
            </a:r>
            <a:r>
              <a:rPr lang="zh-CN" altLang="en-US" sz="2400" dirty="0">
                <a:latin typeface="Arial" panose="020B0604020202020204" pitchFamily="34" charset="0"/>
                <a:ea typeface="宋体" panose="02010600030101010101" pitchFamily="2" charset="-122"/>
              </a:rPr>
              <a:t>万</a:t>
            </a:r>
          </a:p>
        </p:txBody>
      </p:sp>
      <p:sp>
        <p:nvSpPr>
          <p:cNvPr id="78861" name="文本框 1"/>
          <p:cNvSpPr txBox="1">
            <a:spLocks noChangeArrowheads="1"/>
          </p:cNvSpPr>
          <p:nvPr/>
        </p:nvSpPr>
        <p:spPr bwMode="auto">
          <a:xfrm>
            <a:off x="1043782" y="3887912"/>
            <a:ext cx="288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二手车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好车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无瑕疵</a:t>
            </a:r>
            <a:endParaRPr lang="en-US" altLang="zh-CN" sz="2400" dirty="0">
              <a:latin typeface="Arial" panose="020B0604020202020204" pitchFamily="34" charset="0"/>
              <a:ea typeface="宋体" panose="02010600030101010101" pitchFamily="2" charset="-122"/>
            </a:endParaRPr>
          </a:p>
          <a:p>
            <a:pPr algn="ctr">
              <a:spcBef>
                <a:spcPct val="0"/>
              </a:spcBef>
              <a:buFontTx/>
              <a:buNone/>
            </a:pPr>
            <a:r>
              <a:rPr lang="zh-CN" altLang="en-US" sz="2400" dirty="0">
                <a:latin typeface="Arial" panose="020B0604020202020204" pitchFamily="34" charset="0"/>
                <a:ea typeface="宋体" panose="02010600030101010101" pitchFamily="2" charset="-122"/>
              </a:rPr>
              <a:t>价值</a:t>
            </a:r>
            <a:r>
              <a:rPr lang="en-US" altLang="zh-CN" sz="2400" dirty="0">
                <a:latin typeface="Arial" panose="020B0604020202020204" pitchFamily="34" charset="0"/>
                <a:ea typeface="宋体" panose="02010600030101010101" pitchFamily="2" charset="-122"/>
              </a:rPr>
              <a:t>20</a:t>
            </a:r>
            <a:r>
              <a:rPr lang="zh-CN" altLang="en-US" sz="2400" dirty="0">
                <a:latin typeface="Arial" panose="020B0604020202020204" pitchFamily="34" charset="0"/>
                <a:ea typeface="宋体" panose="02010600030101010101" pitchFamily="2" charset="-122"/>
              </a:rPr>
              <a:t>万</a:t>
            </a:r>
          </a:p>
        </p:txBody>
      </p:sp>
      <p:sp>
        <p:nvSpPr>
          <p:cNvPr id="16" name="文本框 15">
            <a:extLst>
              <a:ext uri="{FF2B5EF4-FFF2-40B4-BE49-F238E27FC236}">
                <a16:creationId xmlns:a16="http://schemas.microsoft.com/office/drawing/2014/main" id="{6DD23A8E-89E0-4417-AB53-54457964F1A2}"/>
              </a:ext>
            </a:extLst>
          </p:cNvPr>
          <p:cNvSpPr txBox="1"/>
          <p:nvPr/>
        </p:nvSpPr>
        <p:spPr>
          <a:xfrm>
            <a:off x="202058" y="5243716"/>
            <a:ext cx="8834438" cy="1569660"/>
          </a:xfrm>
          <a:prstGeom prst="rect">
            <a:avLst/>
          </a:prstGeom>
          <a:noFill/>
        </p:spPr>
        <p:txBody>
          <a:bodyPr wrap="square">
            <a:spAutoFit/>
          </a:bodyPr>
          <a:lstStyle/>
          <a:p>
            <a:pPr eaLnBrk="1" hangingPunct="1">
              <a:spcBef>
                <a:spcPct val="0"/>
              </a:spcBef>
            </a:pPr>
            <a:r>
              <a:rPr lang="zh-CN" altLang="en-US" sz="1600" dirty="0">
                <a:solidFill>
                  <a:srgbClr val="000000"/>
                </a:solidFill>
                <a:latin typeface="宋体" panose="02010600030101010101" pitchFamily="2" charset="-122"/>
              </a:rPr>
              <a:t>在二手车市场上，卖车人比买车人更多地知道车的质量情况，但卖车人不会将旧车的质量问题老老实实地告诉买车人。买车人也知道这种情形，因此，买车人在开出价格时会考虑到车的质量问题。假定没有问题的好车价值</a:t>
            </a:r>
            <a:r>
              <a:rPr lang="en-US" altLang="zh-CN" sz="1600" b="1" i="1" dirty="0">
                <a:solidFill>
                  <a:srgbClr val="0000FF"/>
                </a:solidFill>
                <a:latin typeface="宋体" panose="02010600030101010101" pitchFamily="2" charset="-122"/>
              </a:rPr>
              <a:t>20</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，有问题的坏车只值</a:t>
            </a:r>
            <a:r>
              <a:rPr lang="en-US" altLang="zh-CN" sz="1600" b="1" i="1" dirty="0">
                <a:solidFill>
                  <a:srgbClr val="0000FF"/>
                </a:solidFill>
                <a:latin typeface="宋体" panose="02010600030101010101" pitchFamily="2" charset="-122"/>
              </a:rPr>
              <a:t>10</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，并且设买车人认为市场上出现好车和坏车的可能性各占一半。这时，买车人开出的价格不会高于</a:t>
            </a:r>
            <a:r>
              <a:rPr lang="en-US" altLang="zh-CN" sz="1600" b="1" i="1" dirty="0">
                <a:solidFill>
                  <a:srgbClr val="0000FF"/>
                </a:solidFill>
                <a:latin typeface="宋体" panose="02010600030101010101" pitchFamily="2" charset="-122"/>
              </a:rPr>
              <a:t>1/2×20+1/2×10=15</a:t>
            </a:r>
            <a:r>
              <a:rPr lang="zh-CN" altLang="en-US" sz="1600" b="1" i="1" dirty="0">
                <a:solidFill>
                  <a:srgbClr val="0000FF"/>
                </a:solidFill>
                <a:latin typeface="宋体" panose="02010600030101010101" pitchFamily="2" charset="-122"/>
              </a:rPr>
              <a:t>万元</a:t>
            </a:r>
            <a:r>
              <a:rPr lang="zh-CN" altLang="en-US" sz="1600" dirty="0">
                <a:solidFill>
                  <a:srgbClr val="000000"/>
                </a:solidFill>
                <a:latin typeface="宋体" panose="02010600030101010101" pitchFamily="2" charset="-122"/>
              </a:rPr>
              <a:t>。这样，如果卖车人的车果真是好车，他就不会出售，好车退出市场，但当卖车人的车是坏车时，他会十分积极地将只值</a:t>
            </a:r>
            <a:r>
              <a:rPr lang="en-US" altLang="zh-CN" sz="1600" dirty="0">
                <a:solidFill>
                  <a:srgbClr val="000000"/>
                </a:solidFill>
                <a:latin typeface="宋体" panose="02010600030101010101" pitchFamily="2" charset="-122"/>
              </a:rPr>
              <a:t>10</a:t>
            </a:r>
            <a:r>
              <a:rPr lang="zh-CN" altLang="en-US" sz="1600" dirty="0">
                <a:solidFill>
                  <a:srgbClr val="000000"/>
                </a:solidFill>
                <a:latin typeface="宋体" panose="02010600030101010101" pitchFamily="2" charset="-122"/>
              </a:rPr>
              <a:t>万元的车按</a:t>
            </a:r>
            <a:r>
              <a:rPr lang="en-US" altLang="zh-CN" sz="1600" dirty="0">
                <a:solidFill>
                  <a:srgbClr val="000000"/>
                </a:solidFill>
                <a:latin typeface="宋体" panose="02010600030101010101" pitchFamily="2" charset="-122"/>
              </a:rPr>
              <a:t>15</a:t>
            </a:r>
            <a:r>
              <a:rPr lang="zh-CN" altLang="en-US" sz="1600" dirty="0">
                <a:solidFill>
                  <a:srgbClr val="000000"/>
                </a:solidFill>
                <a:latin typeface="宋体" panose="02010600030101010101" pitchFamily="2" charset="-122"/>
              </a:rPr>
              <a:t>万元卖给他。</a:t>
            </a:r>
            <a:endParaRPr lang="zh-CN" altLang="en-US" sz="1600" dirty="0">
              <a:latin typeface="宋体" panose="02010600030101010101" pitchFamily="2" charset="-122"/>
            </a:endParaRPr>
          </a:p>
        </p:txBody>
      </p:sp>
      <p:sp>
        <p:nvSpPr>
          <p:cNvPr id="2" name="灯片编号占位符 11">
            <a:extLst>
              <a:ext uri="{FF2B5EF4-FFF2-40B4-BE49-F238E27FC236}">
                <a16:creationId xmlns:a16="http://schemas.microsoft.com/office/drawing/2014/main" id="{069F192F-2F85-47C4-A4FC-FBC0B89B791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79</a:t>
            </a:fld>
            <a:endParaRPr lang="zh-CN" altLang="en-US" sz="1800" dirty="0">
              <a:latin typeface="Calibri" panose="020F0502020204030204" pitchFamily="34" charset="0"/>
              <a:ea typeface="宋体" panose="02010600030101010101" pitchFamily="2" charset="-122"/>
            </a:endParaRPr>
          </a:p>
        </p:txBody>
      </p:sp>
      <p:sp>
        <p:nvSpPr>
          <p:cNvPr id="17" name="Rectangle 2">
            <a:extLst>
              <a:ext uri="{FF2B5EF4-FFF2-40B4-BE49-F238E27FC236}">
                <a16:creationId xmlns:a16="http://schemas.microsoft.com/office/drawing/2014/main" id="{706CC592-63EA-4CAF-8B85-67418192427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nodePh="1">
                                  <p:stCondLst>
                                    <p:cond delay="0"/>
                                  </p:stCondLst>
                                  <p:endCondLst>
                                    <p:cond evt="begin" delay="0">
                                      <p:tn val="5"/>
                                    </p:cond>
                                  </p:endCondLst>
                                  <p:childTnLst>
                                    <p:set>
                                      <p:cBhvr>
                                        <p:cTn id="6" dur="1" fill="hold">
                                          <p:stCondLst>
                                            <p:cond delay="499"/>
                                          </p:stCondLst>
                                        </p:cTn>
                                        <p:tgtEl>
                                          <p:spTgt spid="8">
                                            <p:txEl>
                                              <p:pRg st="0" end="0"/>
                                            </p:txEl>
                                          </p:spTgt>
                                        </p:tgtEl>
                                        <p:attrNameLst>
                                          <p:attrName>style.visibility</p:attrName>
                                        </p:attrNameLst>
                                      </p:cBhvr>
                                      <p:to>
                                        <p:strVal val="visible"/>
                                      </p:to>
                                    </p:set>
                                    <p:anim to="" calcmode="lin" valueType="num">
                                      <p:cBhvr>
                                        <p:cTn id="7" dur="1" fill="hold"/>
                                        <p:tgtEl>
                                          <p:spTgt spid="8">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1.2 WLAN</a:t>
            </a:r>
            <a:r>
              <a:rPr lang="zh-CN" altLang="en-US" sz="2400" b="1" dirty="0">
                <a:latin typeface="黑体" panose="02010609060101010101" pitchFamily="49" charset="-122"/>
                <a:ea typeface="黑体" panose="02010609060101010101" pitchFamily="49" charset="-122"/>
              </a:rPr>
              <a:t>概述与</a:t>
            </a:r>
            <a:r>
              <a:rPr lang="en-US" altLang="zh-CN" sz="2400" b="1" dirty="0">
                <a:latin typeface="黑体" panose="02010609060101010101" pitchFamily="49" charset="-122"/>
                <a:ea typeface="黑体" panose="02010609060101010101" pitchFamily="49" charset="-122"/>
              </a:rPr>
              <a:t>802.11</a:t>
            </a:r>
            <a:endParaRPr lang="zh-CN" altLang="en-US" sz="24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D986F383-61DF-4420-A979-495D97CFD372}"/>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8</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14CE1EA0-05F4-4BC5-999E-4B7CC5ABBBE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sp>
        <p:nvSpPr>
          <p:cNvPr id="8" name="文本框 1">
            <a:extLst>
              <a:ext uri="{FF2B5EF4-FFF2-40B4-BE49-F238E27FC236}">
                <a16:creationId xmlns:a16="http://schemas.microsoft.com/office/drawing/2014/main" id="{48CB17D0-472D-4362-B7EB-C66C7D79F5E6}"/>
              </a:ext>
            </a:extLst>
          </p:cNvPr>
          <p:cNvSpPr txBox="1">
            <a:spLocks noChangeArrowheads="1"/>
          </p:cNvSpPr>
          <p:nvPr/>
        </p:nvSpPr>
        <p:spPr bwMode="auto">
          <a:xfrm>
            <a:off x="276225" y="1562100"/>
            <a:ext cx="8497888"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eaLnBrk="1" hangingPunct="1">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无线局域网</a:t>
            </a:r>
            <a:r>
              <a:rPr lang="en-US" altLang="zh-CN" sz="2400" kern="0" dirty="0">
                <a:latin typeface="宋体" panose="02010600030101010101" pitchFamily="2" charset="-122"/>
                <a:ea typeface="宋体" panose="02010600030101010101" pitchFamily="2" charset="-122"/>
              </a:rPr>
              <a:t>Wireless Local Area Networks</a:t>
            </a:r>
            <a:r>
              <a:rPr lang="zh-CN" altLang="en-US" sz="2400" kern="0" dirty="0">
                <a:latin typeface="宋体" panose="02010600030101010101" pitchFamily="2" charset="-122"/>
                <a:ea typeface="宋体" panose="02010600030101010101" pitchFamily="2" charset="-122"/>
              </a:rPr>
              <a:t>（</a:t>
            </a:r>
            <a:r>
              <a:rPr lang="en-US" altLang="zh-CN" sz="2400" kern="0" dirty="0">
                <a:latin typeface="宋体" panose="02010600030101010101" pitchFamily="2" charset="-122"/>
                <a:ea typeface="宋体" panose="02010600030101010101" pitchFamily="2" charset="-122"/>
              </a:rPr>
              <a:t>WLAN</a:t>
            </a:r>
            <a:r>
              <a:rPr lang="zh-CN" altLang="en-US" sz="2400" kern="0" dirty="0">
                <a:latin typeface="宋体" panose="02010600030101010101" pitchFamily="2" charset="-122"/>
                <a:ea typeface="宋体" panose="02010600030101010101" pitchFamily="2" charset="-122"/>
              </a:rPr>
              <a:t>）是指在一个局部区域内计算机通过无线链路进行通信的网络</a:t>
            </a:r>
            <a:endParaRPr lang="en-US" altLang="zh-CN" sz="2400" kern="0" dirty="0">
              <a:latin typeface="宋体" panose="02010600030101010101" pitchFamily="2" charset="-122"/>
              <a:ea typeface="宋体" panose="02010600030101010101" pitchFamily="2" charset="-122"/>
            </a:endParaRPr>
          </a:p>
          <a:p>
            <a:pPr marL="342900" indent="-342900" eaLnBrk="1" hangingPunct="1">
              <a:buFont typeface="Wingdings" panose="05000000000000000000" pitchFamily="2" charset="2"/>
              <a:buChar char="u"/>
              <a:defRPr/>
            </a:pPr>
            <a:r>
              <a:rPr lang="zh-CN" altLang="en-US" sz="2400" kern="0" dirty="0">
                <a:latin typeface="宋体" panose="02010600030101010101" pitchFamily="2" charset="-122"/>
                <a:ea typeface="宋体" panose="02010600030101010101" pitchFamily="2" charset="-122"/>
              </a:rPr>
              <a:t>按照拓扑结构可分为</a:t>
            </a:r>
            <a:endParaRPr lang="en-US" altLang="zh-CN" sz="2400" kern="0" dirty="0">
              <a:latin typeface="宋体" panose="02010600030101010101" pitchFamily="2" charset="-122"/>
              <a:ea typeface="宋体" panose="02010600030101010101" pitchFamily="2" charset="-122"/>
            </a:endParaRPr>
          </a:p>
          <a:p>
            <a:pPr lvl="1">
              <a:buFont typeface="Wingdings" panose="05000000000000000000" pitchFamily="2" charset="2"/>
              <a:buChar char="l"/>
              <a:defRPr/>
            </a:pPr>
            <a:r>
              <a:rPr lang="zh-CN" altLang="en-US" sz="2200" kern="0" dirty="0">
                <a:latin typeface="宋体" panose="02010600030101010101" pitchFamily="2" charset="-122"/>
                <a:ea typeface="宋体" panose="02010600030101010101" pitchFamily="2" charset="-122"/>
              </a:rPr>
              <a:t>带基站的无线网络（基础结构无线网络）</a:t>
            </a:r>
            <a:endParaRPr lang="en-US" altLang="zh-CN" sz="2200" kern="0" dirty="0">
              <a:latin typeface="宋体" panose="02010600030101010101" pitchFamily="2" charset="-122"/>
              <a:ea typeface="宋体" panose="02010600030101010101" pitchFamily="2" charset="-122"/>
            </a:endParaRPr>
          </a:p>
          <a:p>
            <a:pPr lvl="1">
              <a:buFont typeface="Wingdings" panose="05000000000000000000" pitchFamily="2" charset="2"/>
              <a:buChar char="l"/>
              <a:defRPr/>
            </a:pPr>
            <a:r>
              <a:rPr lang="en-US" altLang="zh-CN" sz="2200" kern="0" dirty="0">
                <a:latin typeface="宋体" panose="02010600030101010101" pitchFamily="2" charset="-122"/>
                <a:ea typeface="宋体" panose="02010600030101010101" pitchFamily="2" charset="-122"/>
              </a:rPr>
              <a:t>Ad Hoc</a:t>
            </a:r>
            <a:r>
              <a:rPr lang="zh-CN" altLang="en-US" sz="2200" kern="0" dirty="0">
                <a:latin typeface="宋体" panose="02010600030101010101" pitchFamily="2" charset="-122"/>
                <a:ea typeface="宋体" panose="02010600030101010101" pitchFamily="2" charset="-122"/>
              </a:rPr>
              <a:t>网络（自组织网络）</a:t>
            </a:r>
            <a:endParaRPr lang="en-US" altLang="zh-CN" sz="2200" dirty="0">
              <a:latin typeface="宋体" panose="02010600030101010101" pitchFamily="2" charset="-122"/>
              <a:ea typeface="宋体" panose="02010600030101010101" pitchFamily="2" charset="-122"/>
            </a:endParaRPr>
          </a:p>
        </p:txBody>
      </p:sp>
      <p:pic>
        <p:nvPicPr>
          <p:cNvPr id="9" name="图片 1">
            <a:extLst>
              <a:ext uri="{FF2B5EF4-FFF2-40B4-BE49-F238E27FC236}">
                <a16:creationId xmlns:a16="http://schemas.microsoft.com/office/drawing/2014/main" id="{FFA12FD1-ED4C-4537-9200-E308D644E7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50" y="3794125"/>
            <a:ext cx="379253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a:extLst>
              <a:ext uri="{FF2B5EF4-FFF2-40B4-BE49-F238E27FC236}">
                <a16:creationId xmlns:a16="http://schemas.microsoft.com/office/drawing/2014/main" id="{90CAD873-191C-4B0C-B736-63F83C163B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794125"/>
            <a:ext cx="3162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845606B1-FBFF-437A-8F2A-89CF4A740D99}"/>
              </a:ext>
            </a:extLst>
          </p:cNvPr>
          <p:cNvSpPr txBox="1">
            <a:spLocks noChangeArrowheads="1"/>
          </p:cNvSpPr>
          <p:nvPr/>
        </p:nvSpPr>
        <p:spPr bwMode="auto">
          <a:xfrm>
            <a:off x="400050" y="6315075"/>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a:latin typeface="Arial" panose="020B0604020202020204" pitchFamily="34" charset="0"/>
                <a:ea typeface="宋体" panose="02010600030101010101" pitchFamily="2" charset="-122"/>
              </a:rPr>
              <a:t>带基站的无线网络</a:t>
            </a:r>
          </a:p>
        </p:txBody>
      </p:sp>
      <p:sp>
        <p:nvSpPr>
          <p:cNvPr id="12" name="TextBox 28">
            <a:extLst>
              <a:ext uri="{FF2B5EF4-FFF2-40B4-BE49-F238E27FC236}">
                <a16:creationId xmlns:a16="http://schemas.microsoft.com/office/drawing/2014/main" id="{441954CC-68F2-44F1-8B71-6DC8CA065993}"/>
              </a:ext>
            </a:extLst>
          </p:cNvPr>
          <p:cNvSpPr txBox="1">
            <a:spLocks noChangeArrowheads="1"/>
          </p:cNvSpPr>
          <p:nvPr/>
        </p:nvSpPr>
        <p:spPr bwMode="auto">
          <a:xfrm>
            <a:off x="5045075" y="6313488"/>
            <a:ext cx="365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latin typeface="Arial" panose="020B0604020202020204" pitchFamily="34" charset="0"/>
                <a:ea typeface="宋体" panose="02010600030101010101" pitchFamily="2" charset="-122"/>
              </a:rPr>
              <a:t>Ad Hoc </a:t>
            </a:r>
            <a:r>
              <a:rPr lang="zh-CN" altLang="en-US" sz="1800">
                <a:latin typeface="Arial" panose="020B0604020202020204" pitchFamily="34" charset="0"/>
                <a:ea typeface="宋体" panose="02010600030101010101" pitchFamily="2" charset="-122"/>
              </a:rPr>
              <a:t>网络</a:t>
            </a:r>
          </a:p>
        </p:txBody>
      </p:sp>
    </p:spTree>
    <p:extLst>
      <p:ext uri="{BB962C8B-B14F-4D97-AF65-F5344CB8AC3E}">
        <p14:creationId xmlns:p14="http://schemas.microsoft.com/office/powerpoint/2010/main" val="93519256"/>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090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3.4 </a:t>
            </a:r>
            <a:r>
              <a:rPr lang="zh-CN" altLang="en-US" sz="2400" b="1" dirty="0">
                <a:latin typeface="黑体" panose="02010609060101010101" pitchFamily="49" charset="-122"/>
                <a:ea typeface="黑体" panose="02010609060101010101" pitchFamily="49" charset="-122"/>
              </a:rPr>
              <a:t>不对称信息下的博弈</a:t>
            </a:r>
          </a:p>
        </p:txBody>
      </p:sp>
      <p:sp>
        <p:nvSpPr>
          <p:cNvPr id="80901" name="Rectangle 2"/>
          <p:cNvSpPr txBox="1">
            <a:spLocks noChangeArrowheads="1"/>
          </p:cNvSpPr>
          <p:nvPr/>
        </p:nvSpPr>
        <p:spPr bwMode="auto">
          <a:xfrm>
            <a:off x="611188" y="1268760"/>
            <a:ext cx="504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2400">
              <a:latin typeface="宋体" panose="02010600030101010101" pitchFamily="2" charset="-122"/>
              <a:ea typeface="宋体" panose="02010600030101010101" pitchFamily="2" charset="-122"/>
            </a:endParaRPr>
          </a:p>
        </p:txBody>
      </p:sp>
      <p:sp>
        <p:nvSpPr>
          <p:cNvPr id="2" name="圆角矩形 1"/>
          <p:cNvSpPr/>
          <p:nvPr/>
        </p:nvSpPr>
        <p:spPr>
          <a:xfrm>
            <a:off x="1150937" y="1611660"/>
            <a:ext cx="6842125" cy="3889375"/>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80904" name="文本框 2"/>
          <p:cNvSpPr txBox="1">
            <a:spLocks noChangeArrowheads="1"/>
          </p:cNvSpPr>
          <p:nvPr/>
        </p:nvSpPr>
        <p:spPr bwMode="auto">
          <a:xfrm>
            <a:off x="1884363" y="1611660"/>
            <a:ext cx="1152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a:latin typeface="Arial" panose="020B0604020202020204" pitchFamily="34" charset="0"/>
                <a:ea typeface="宋体" panose="02010600030101010101" pitchFamily="2" charset="-122"/>
              </a:rPr>
              <a:t>市场</a:t>
            </a:r>
          </a:p>
        </p:txBody>
      </p:sp>
      <p:pic>
        <p:nvPicPr>
          <p:cNvPr id="80905"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2314923"/>
            <a:ext cx="11080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3683348"/>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1651348"/>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8"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2225" y="1698973"/>
            <a:ext cx="11080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205635"/>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0"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4205635"/>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1"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2563" y="3694460"/>
            <a:ext cx="110648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2"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5900" y="2314923"/>
            <a:ext cx="11064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C0AA9E27-2FAD-4FEA-81A4-4E04BD744213}"/>
              </a:ext>
            </a:extLst>
          </p:cNvPr>
          <p:cNvSpPr txBox="1"/>
          <p:nvPr/>
        </p:nvSpPr>
        <p:spPr>
          <a:xfrm>
            <a:off x="348805" y="5559593"/>
            <a:ext cx="8690868" cy="1200329"/>
          </a:xfrm>
          <a:prstGeom prst="rect">
            <a:avLst/>
          </a:prstGeom>
          <a:noFill/>
        </p:spPr>
        <p:txBody>
          <a:bodyPr wrap="square">
            <a:spAutoFit/>
          </a:bodyPr>
          <a:lstStyle/>
          <a:p>
            <a:pPr eaLnBrk="1" hangingPunct="1">
              <a:spcBef>
                <a:spcPct val="0"/>
              </a:spcBef>
            </a:pPr>
            <a:r>
              <a:rPr lang="zh-CN" altLang="en-US" dirty="0">
                <a:solidFill>
                  <a:srgbClr val="000000"/>
                </a:solidFill>
                <a:latin typeface="宋体" panose="02010600030101010101" pitchFamily="2" charset="-122"/>
              </a:rPr>
              <a:t>但买车人知道愿意按</a:t>
            </a:r>
            <a:r>
              <a:rPr lang="en-US" altLang="zh-CN" dirty="0">
                <a:solidFill>
                  <a:srgbClr val="000000"/>
                </a:solidFill>
                <a:latin typeface="宋体" panose="02010600030101010101" pitchFamily="2" charset="-122"/>
              </a:rPr>
              <a:t>15</a:t>
            </a:r>
            <a:r>
              <a:rPr lang="zh-CN" altLang="en-US" dirty="0">
                <a:solidFill>
                  <a:srgbClr val="000000"/>
                </a:solidFill>
                <a:latin typeface="宋体" panose="02010600030101010101" pitchFamily="2" charset="-122"/>
              </a:rPr>
              <a:t>万元卖的车一定是坏车，从而认定市场上全是坏车。所以，除非他愿意买一辆坏车，否则他会退出市场。当他愿买坏车时，他只开出</a:t>
            </a:r>
            <a:r>
              <a:rPr lang="en-US" altLang="zh-CN" dirty="0">
                <a:solidFill>
                  <a:srgbClr val="000000"/>
                </a:solidFill>
                <a:latin typeface="宋体" panose="02010600030101010101" pitchFamily="2" charset="-122"/>
              </a:rPr>
              <a:t>10</a:t>
            </a:r>
            <a:r>
              <a:rPr lang="zh-CN" altLang="en-US" dirty="0">
                <a:solidFill>
                  <a:srgbClr val="000000"/>
                </a:solidFill>
                <a:latin typeface="宋体" panose="02010600030101010101" pitchFamily="2" charset="-122"/>
              </a:rPr>
              <a:t>万元的价。于是，旧车市场或者建立不起来，没有买主，或者充斥着坏车，真正的好车退出市场，而坏车在不断成交，但价格很低。</a:t>
            </a:r>
          </a:p>
        </p:txBody>
      </p:sp>
      <p:sp>
        <p:nvSpPr>
          <p:cNvPr id="3" name="灯片编号占位符 11">
            <a:extLst>
              <a:ext uri="{FF2B5EF4-FFF2-40B4-BE49-F238E27FC236}">
                <a16:creationId xmlns:a16="http://schemas.microsoft.com/office/drawing/2014/main" id="{2D81D97B-7FA7-42C6-939B-04FB252BF0B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80</a:t>
            </a:fld>
            <a:endParaRPr lang="zh-CN" altLang="en-US" sz="1800" dirty="0">
              <a:latin typeface="Calibri" panose="020F0502020204030204" pitchFamily="34" charset="0"/>
              <a:ea typeface="宋体" panose="02010600030101010101" pitchFamily="2" charset="-122"/>
            </a:endParaRPr>
          </a:p>
        </p:txBody>
      </p:sp>
      <p:sp>
        <p:nvSpPr>
          <p:cNvPr id="18" name="Rectangle 2">
            <a:extLst>
              <a:ext uri="{FF2B5EF4-FFF2-40B4-BE49-F238E27FC236}">
                <a16:creationId xmlns:a16="http://schemas.microsoft.com/office/drawing/2014/main" id="{63FFB0AF-159A-43F3-AADF-8A3EE7F1CE3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3" name="矩形 3"/>
          <p:cNvSpPr>
            <a:spLocks noChangeArrowheads="1"/>
          </p:cNvSpPr>
          <p:nvPr/>
        </p:nvSpPr>
        <p:spPr bwMode="auto">
          <a:xfrm>
            <a:off x="726133" y="2223827"/>
            <a:ext cx="6779765"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74675"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006475" indent="-3429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1">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博弈模型一般由三个基本要素组成</a:t>
            </a:r>
            <a:endParaRPr lang="en-US" altLang="zh-CN" sz="2400" dirty="0">
              <a:latin typeface="宋体" panose="02010600030101010101" pitchFamily="2" charset="-122"/>
              <a:ea typeface="宋体" panose="02010600030101010101" pitchFamily="2" charset="-122"/>
            </a:endParaRP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参与者</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策略空间</a:t>
            </a:r>
          </a:p>
          <a:p>
            <a:pPr lvl="1">
              <a:spcBef>
                <a:spcPct val="0"/>
              </a:spcBef>
              <a:buFont typeface="Wingdings" panose="05000000000000000000" pitchFamily="2" charset="2"/>
              <a:buChar char="l"/>
              <a:defRPr/>
            </a:pPr>
            <a:r>
              <a:rPr lang="zh-CN" altLang="en-US" sz="2200" dirty="0">
                <a:latin typeface="Arial" panose="020B0604020202020204" pitchFamily="34" charset="0"/>
                <a:ea typeface="宋体" panose="02010600030101010101" pitchFamily="2" charset="-122"/>
              </a:rPr>
              <a:t>支付函数</a:t>
            </a:r>
            <a:endParaRPr lang="en-US" altLang="zh-CN" sz="2200" dirty="0">
              <a:latin typeface="Arial" panose="020B0604020202020204" pitchFamily="34" charset="0"/>
              <a:ea typeface="宋体" panose="02010600030101010101" pitchFamily="2" charset="-122"/>
            </a:endParaRPr>
          </a:p>
          <a:p>
            <a:pPr>
              <a:spcBef>
                <a:spcPct val="0"/>
              </a:spcBef>
              <a:buFontTx/>
              <a:buNone/>
            </a:pPr>
            <a:endParaRPr lang="zh-CN" altLang="en-US" sz="2400" dirty="0">
              <a:latin typeface="Arial" panose="020B0604020202020204" pitchFamily="34" charset="0"/>
              <a:ea typeface="宋体" panose="02010600030101010101" pitchFamily="2" charset="-122"/>
            </a:endParaRPr>
          </a:p>
        </p:txBody>
      </p:sp>
      <p:graphicFrame>
        <p:nvGraphicFramePr>
          <p:cNvPr id="12" name="图示 11"/>
          <p:cNvGraphicFramePr/>
          <p:nvPr/>
        </p:nvGraphicFramePr>
        <p:xfrm>
          <a:off x="3822552" y="3006789"/>
          <a:ext cx="5087888" cy="3446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5175" name="文本框 3"/>
          <p:cNvSpPr txBox="1">
            <a:spLocks noChangeArrowheads="1"/>
          </p:cNvSpPr>
          <p:nvPr/>
        </p:nvSpPr>
        <p:spPr bwMode="auto">
          <a:xfrm>
            <a:off x="7667625" y="3366705"/>
            <a:ext cx="10810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dirty="0">
                <a:latin typeface="Arial" panose="020B0604020202020204" pitchFamily="34" charset="0"/>
                <a:ea typeface="宋体" panose="02010600030101010101" pitchFamily="2" charset="-122"/>
              </a:rPr>
              <a:t>博弈模型</a:t>
            </a:r>
          </a:p>
        </p:txBody>
      </p:sp>
      <p:sp>
        <p:nvSpPr>
          <p:cNvPr id="2" name="灯片编号占位符 11">
            <a:extLst>
              <a:ext uri="{FF2B5EF4-FFF2-40B4-BE49-F238E27FC236}">
                <a16:creationId xmlns:a16="http://schemas.microsoft.com/office/drawing/2014/main" id="{C500E7BA-20BB-4F66-B831-8AA4FB08777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81</a:t>
            </a:fld>
            <a:endParaRPr lang="zh-CN" altLang="en-US" sz="1800" dirty="0">
              <a:latin typeface="Calibri" panose="020F0502020204030204" pitchFamily="34" charset="0"/>
              <a:ea typeface="宋体" panose="02010600030101010101" pitchFamily="2" charset="-122"/>
            </a:endParaRPr>
          </a:p>
        </p:txBody>
      </p:sp>
      <p:sp>
        <p:nvSpPr>
          <p:cNvPr id="9" name="TextBox 49">
            <a:extLst>
              <a:ext uri="{FF2B5EF4-FFF2-40B4-BE49-F238E27FC236}">
                <a16:creationId xmlns:a16="http://schemas.microsoft.com/office/drawing/2014/main" id="{30F869CD-41B2-4496-9497-97A98F01463C}"/>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3.5 </a:t>
            </a:r>
            <a:r>
              <a:rPr lang="zh-CN" altLang="en-US" sz="2400" b="1" dirty="0">
                <a:latin typeface="黑体" panose="02010609060101010101" pitchFamily="49" charset="-122"/>
                <a:ea typeface="黑体" panose="02010609060101010101" pitchFamily="49" charset="-122"/>
              </a:rPr>
              <a:t>博弈模型</a:t>
            </a:r>
          </a:p>
        </p:txBody>
      </p:sp>
      <p:sp>
        <p:nvSpPr>
          <p:cNvPr id="10" name="Rectangle 2">
            <a:extLst>
              <a:ext uri="{FF2B5EF4-FFF2-40B4-BE49-F238E27FC236}">
                <a16:creationId xmlns:a16="http://schemas.microsoft.com/office/drawing/2014/main" id="{DA2EC51C-A82D-45D7-A98D-F8461FE4209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7E2A1F-952D-48A4-A4E3-2B900730B59C}"/>
              </a:ext>
            </a:extLst>
          </p:cNvPr>
          <p:cNvSpPr>
            <a:spLocks noGrp="1" noChangeArrowheads="1"/>
          </p:cNvSpPr>
          <p:nvPr>
            <p:ph type="title" idx="4294967295"/>
          </p:nvPr>
        </p:nvSpPr>
        <p:spPr/>
        <p:txBody>
          <a:bodyPr/>
          <a:lstStyle/>
          <a:p>
            <a:pPr eaLnBrk="1" fontAlgn="auto" hangingPunct="1">
              <a:spcAft>
                <a:spcPts val="0"/>
              </a:spcAft>
              <a:defRPr/>
            </a:pPr>
            <a:r>
              <a:rPr lang="en-US" altLang="zh-CN" sz="2800" dirty="0">
                <a:latin typeface="+mj-ea"/>
                <a:ea typeface="+mj-ea"/>
              </a:rPr>
              <a:t>3. </a:t>
            </a:r>
            <a:r>
              <a:rPr lang="zh-CN" altLang="en-US" sz="2800" dirty="0">
                <a:latin typeface="+mj-ea"/>
                <a:ea typeface="+mj-ea"/>
              </a:rPr>
              <a:t>博弈论</a:t>
            </a:r>
          </a:p>
        </p:txBody>
      </p:sp>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3.6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8" name="矩形 7"/>
          <p:cNvSpPr/>
          <p:nvPr/>
        </p:nvSpPr>
        <p:spPr>
          <a:xfrm>
            <a:off x="139807" y="1731963"/>
            <a:ext cx="8864386" cy="4832092"/>
          </a:xfrm>
          <a:prstGeom prst="rect">
            <a:avLst/>
          </a:prstGeom>
        </p:spPr>
        <p:txBody>
          <a:bodyPr wrap="square">
            <a:spAutoFit/>
          </a:bodyPr>
          <a:lstStyle/>
          <a:p>
            <a:r>
              <a:rPr lang="en-US" altLang="zh-CN" sz="2200" dirty="0"/>
              <a:t>1. </a:t>
            </a:r>
            <a:r>
              <a:rPr lang="zh-CN" altLang="en-US" sz="2200" dirty="0">
                <a:latin typeface="HiddenHorzOCR"/>
              </a:rPr>
              <a:t>参与者</a:t>
            </a:r>
          </a:p>
          <a:p>
            <a:r>
              <a:rPr lang="zh-CN" altLang="en-US" sz="2200" dirty="0">
                <a:latin typeface="HiddenHorzOCR"/>
              </a:rPr>
              <a:t>我们将无线传感器网络中博弈的参与者抽象为两类不同的群体：</a:t>
            </a:r>
            <a:endParaRPr lang="en-US" altLang="zh-CN" sz="2200" dirty="0">
              <a:latin typeface="HiddenHorzOCR"/>
            </a:endParaRPr>
          </a:p>
          <a:p>
            <a:pPr marL="540000" indent="-342900">
              <a:buFont typeface="Arial" panose="020B0604020202020204" pitchFamily="34" charset="0"/>
              <a:buChar char="•"/>
            </a:pPr>
            <a:r>
              <a:rPr lang="zh-CN" altLang="en-US" sz="2200" dirty="0">
                <a:latin typeface="HiddenHorzOCR"/>
              </a:rPr>
              <a:t>具有防御能力的参与者，记为</a:t>
            </a:r>
            <a:r>
              <a:rPr lang="en-US" altLang="zh-CN" sz="2200" dirty="0">
                <a:latin typeface="HiddenHorzOCR"/>
              </a:rPr>
              <a:t>Defender</a:t>
            </a:r>
          </a:p>
          <a:p>
            <a:pPr marL="540000" indent="-342900">
              <a:buFont typeface="Arial" panose="020B0604020202020204" pitchFamily="34" charset="0"/>
              <a:buChar char="•"/>
            </a:pPr>
            <a:r>
              <a:rPr lang="zh-CN" altLang="en-US" sz="2200" dirty="0">
                <a:latin typeface="HiddenHorzOCR"/>
              </a:rPr>
              <a:t>许多攻击者组成的群体，记为</a:t>
            </a:r>
            <a:r>
              <a:rPr lang="en-US" altLang="zh-CN" sz="2200" dirty="0">
                <a:latin typeface="HiddenHorzOCR"/>
              </a:rPr>
              <a:t>Attacker</a:t>
            </a:r>
          </a:p>
          <a:p>
            <a:pPr marL="540000" indent="-342900">
              <a:buFont typeface="Arial" panose="020B0604020202020204" pitchFamily="34" charset="0"/>
              <a:buChar char="•"/>
            </a:pPr>
            <a:r>
              <a:rPr lang="zh-CN" altLang="en-US" sz="2200" dirty="0">
                <a:latin typeface="HiddenHorzOCR"/>
              </a:rPr>
              <a:t>那么博弈的参与</a:t>
            </a:r>
            <a:r>
              <a:rPr lang="zh-CN" altLang="sv-SE" sz="2200" dirty="0">
                <a:latin typeface="HiddenHorzOCR"/>
              </a:rPr>
              <a:t>者集合就是</a:t>
            </a:r>
            <a:r>
              <a:rPr lang="sv-SE" altLang="zh-CN" sz="2200" dirty="0">
                <a:latin typeface="HiddenHorzOCR"/>
              </a:rPr>
              <a:t>{Defender, Attacker} </a:t>
            </a:r>
            <a:endParaRPr lang="en-US" altLang="zh-CN" sz="2200" dirty="0">
              <a:latin typeface="HiddenHorzOCR"/>
            </a:endParaRPr>
          </a:p>
          <a:p>
            <a:r>
              <a:rPr lang="en-US" altLang="zh-CN" sz="2200" dirty="0">
                <a:latin typeface="Times New Roman" panose="02020603050405020304" pitchFamily="18" charset="0"/>
              </a:rPr>
              <a:t>2. </a:t>
            </a:r>
            <a:r>
              <a:rPr lang="zh-CN" altLang="en-US" sz="2200" dirty="0">
                <a:latin typeface="HiddenHorzOCR"/>
              </a:rPr>
              <a:t>策略空间</a:t>
            </a:r>
          </a:p>
          <a:p>
            <a:r>
              <a:rPr lang="zh-CN" altLang="en-US" sz="2200" dirty="0">
                <a:latin typeface="HiddenHorzOCR"/>
              </a:rPr>
              <a:t>出于对自身的能耗、带宽、存储能力等的考虑，无线传感器节点会选择不部署安全措施和部署安全措施两种策略</a:t>
            </a:r>
            <a:endParaRPr lang="en-US" altLang="zh-CN" sz="2200" dirty="0">
              <a:latin typeface="HiddenHorzOCR"/>
            </a:endParaRPr>
          </a:p>
          <a:p>
            <a:pPr marL="540000" indent="-342900">
              <a:buFont typeface="Arial" panose="020B0604020202020204" pitchFamily="34" charset="0"/>
              <a:buChar char="•"/>
            </a:pPr>
            <a:r>
              <a:rPr lang="en-US" altLang="zh-CN" sz="2200" dirty="0">
                <a:latin typeface="HiddenHorzOCR"/>
              </a:rPr>
              <a:t>Defender</a:t>
            </a:r>
            <a:r>
              <a:rPr lang="zh-CN" altLang="en-US" sz="2200" dirty="0">
                <a:latin typeface="HiddenHorzOCR"/>
              </a:rPr>
              <a:t>策略空间为</a:t>
            </a:r>
            <a:r>
              <a:rPr lang="en-US" altLang="zh-CN" sz="2200" dirty="0">
                <a:latin typeface="HiddenHorzOCR"/>
              </a:rPr>
              <a:t>S</a:t>
            </a:r>
            <a:r>
              <a:rPr lang="en-US" altLang="zh-CN" sz="2200" baseline="-25000" dirty="0">
                <a:latin typeface="HiddenHorzOCR"/>
              </a:rPr>
              <a:t>D</a:t>
            </a:r>
            <a:r>
              <a:rPr lang="en-US" altLang="zh-CN" sz="2200" dirty="0">
                <a:latin typeface="HiddenHorzOCR"/>
              </a:rPr>
              <a:t>=</a:t>
            </a:r>
            <a:r>
              <a:rPr lang="zh-CN" altLang="en-US" sz="2200" dirty="0">
                <a:latin typeface="HiddenHorzOCR"/>
              </a:rPr>
              <a:t>（部署安全措施，不部署安全措施）</a:t>
            </a:r>
            <a:endParaRPr lang="en-US" altLang="zh-CN" sz="2200" dirty="0">
              <a:latin typeface="HiddenHorzOCR"/>
            </a:endParaRPr>
          </a:p>
          <a:p>
            <a:pPr marL="540000" indent="-342900">
              <a:buFont typeface="Arial" panose="020B0604020202020204" pitchFamily="34" charset="0"/>
              <a:buChar char="•"/>
            </a:pPr>
            <a:r>
              <a:rPr lang="en-US" altLang="zh-CN" sz="2200" dirty="0">
                <a:latin typeface="HiddenHorzOCR"/>
              </a:rPr>
              <a:t>Attacker</a:t>
            </a:r>
            <a:r>
              <a:rPr lang="zh-CN" altLang="en-US" sz="2200" dirty="0">
                <a:latin typeface="HiddenHorzOCR"/>
              </a:rPr>
              <a:t>的策略空间为</a:t>
            </a:r>
            <a:r>
              <a:rPr lang="en-US" altLang="zh-CN" sz="2200" dirty="0">
                <a:latin typeface="HiddenHorzOCR"/>
              </a:rPr>
              <a:t>S</a:t>
            </a:r>
            <a:r>
              <a:rPr lang="en-US" altLang="zh-CN" sz="2200" baseline="-25000" dirty="0">
                <a:latin typeface="HiddenHorzOCR"/>
              </a:rPr>
              <a:t>A</a:t>
            </a:r>
            <a:r>
              <a:rPr lang="en-US" altLang="zh-CN" sz="2200" dirty="0">
                <a:latin typeface="HiddenHorzOCR"/>
              </a:rPr>
              <a:t>=(</a:t>
            </a:r>
            <a:r>
              <a:rPr lang="zh-CN" altLang="en-US" sz="2200" dirty="0">
                <a:latin typeface="HiddenHorzOCR"/>
              </a:rPr>
              <a:t>攻击，不攻击</a:t>
            </a:r>
            <a:r>
              <a:rPr lang="en-US" altLang="zh-CN" sz="2200" dirty="0">
                <a:latin typeface="HiddenHorzOCR"/>
              </a:rPr>
              <a:t>)</a:t>
            </a:r>
            <a:r>
              <a:rPr lang="zh-CN" altLang="en-US" sz="2200" dirty="0">
                <a:latin typeface="HiddenHorzOCR"/>
              </a:rPr>
              <a:t>。</a:t>
            </a:r>
          </a:p>
          <a:p>
            <a:r>
              <a:rPr lang="en-US" altLang="zh-CN" sz="2200" dirty="0"/>
              <a:t>3. </a:t>
            </a:r>
            <a:r>
              <a:rPr lang="zh-CN" altLang="en-US" sz="2200" dirty="0"/>
              <a:t>支付函数</a:t>
            </a:r>
          </a:p>
          <a:p>
            <a:r>
              <a:rPr lang="zh-CN" altLang="en-US" sz="2200" dirty="0"/>
              <a:t>对于</a:t>
            </a:r>
            <a:r>
              <a:rPr lang="en-US" altLang="zh-CN" sz="2200" dirty="0"/>
              <a:t>Defender, </a:t>
            </a:r>
            <a:r>
              <a:rPr lang="zh-CN" altLang="en-US" sz="2200" dirty="0"/>
              <a:t>定义它的支付函数为</a:t>
            </a:r>
            <a:r>
              <a:rPr lang="en-US" altLang="zh-CN" sz="2200" dirty="0"/>
              <a:t>U</a:t>
            </a:r>
            <a:r>
              <a:rPr lang="en-US" altLang="zh-CN" sz="2200" baseline="-25000" dirty="0"/>
              <a:t>D</a:t>
            </a:r>
            <a:r>
              <a:rPr lang="en-US" altLang="zh-CN" sz="2200" dirty="0"/>
              <a:t>, </a:t>
            </a:r>
            <a:r>
              <a:rPr lang="zh-CN" altLang="en-US" sz="2200" dirty="0"/>
              <a:t>对于</a:t>
            </a:r>
            <a:r>
              <a:rPr lang="en-US" altLang="zh-CN" sz="2200" dirty="0"/>
              <a:t>Attacker, </a:t>
            </a:r>
            <a:r>
              <a:rPr lang="zh-CN" altLang="en-US" sz="2200" dirty="0"/>
              <a:t>定义它的支付函数为</a:t>
            </a:r>
            <a:r>
              <a:rPr lang="en-US" altLang="zh-CN" sz="2200" dirty="0"/>
              <a:t>U</a:t>
            </a:r>
            <a:r>
              <a:rPr lang="en-US" altLang="zh-CN" sz="2200" baseline="-25000" dirty="0"/>
              <a:t>A</a:t>
            </a:r>
            <a:r>
              <a:rPr lang="zh-CN" altLang="en-US" sz="2200" dirty="0"/>
              <a:t>。现在根据无线传感器网络的特点，对攻防双方的收益参数进行如下定义：</a:t>
            </a:r>
          </a:p>
        </p:txBody>
      </p:sp>
      <p:sp>
        <p:nvSpPr>
          <p:cNvPr id="2" name="灯片编号占位符 11">
            <a:extLst>
              <a:ext uri="{FF2B5EF4-FFF2-40B4-BE49-F238E27FC236}">
                <a16:creationId xmlns:a16="http://schemas.microsoft.com/office/drawing/2014/main" id="{6CFB6707-13F1-46BD-B93B-CC3C45B58C6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82</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87135284"/>
      </p:ext>
    </p:extLst>
  </p:cSld>
  <p:clrMapOvr>
    <a:masterClrMapping/>
  </p:clrMapOvr>
  <p:transition advTm="16782"/>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3.6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8" name="矩形 7"/>
          <p:cNvSpPr/>
          <p:nvPr/>
        </p:nvSpPr>
        <p:spPr>
          <a:xfrm>
            <a:off x="395536" y="1844824"/>
            <a:ext cx="8641406" cy="4770537"/>
          </a:xfrm>
          <a:prstGeom prst="rect">
            <a:avLst/>
          </a:prstGeom>
        </p:spPr>
        <p:txBody>
          <a:bodyPr wrap="square">
            <a:spAutoFit/>
          </a:bodyPr>
          <a:lstStyle/>
          <a:p>
            <a:r>
              <a:rPr lang="en-US" altLang="zh-CN" sz="2200" dirty="0"/>
              <a:t>(1) R</a:t>
            </a:r>
            <a:r>
              <a:rPr lang="en-US" altLang="zh-CN" sz="2200" baseline="-25000" dirty="0"/>
              <a:t>D</a:t>
            </a:r>
            <a:r>
              <a:rPr lang="en-US" altLang="zh-CN" sz="2200" dirty="0"/>
              <a:t>(reward of Defender) : </a:t>
            </a:r>
            <a:r>
              <a:rPr lang="zh-CN" altLang="en-US" sz="2200" dirty="0"/>
              <a:t>表示防御方在一次博弈中获得的收益，可以是成功转发数据包所获得的收益，当转发重要的数据包时，收益也就越大，反之则越小。</a:t>
            </a:r>
          </a:p>
          <a:p>
            <a:r>
              <a:rPr lang="en-US" altLang="zh-CN" sz="2200" dirty="0"/>
              <a:t>(2) C</a:t>
            </a:r>
            <a:r>
              <a:rPr lang="en-US" altLang="zh-CN" sz="2200" baseline="-25000" dirty="0"/>
              <a:t>D</a:t>
            </a:r>
            <a:r>
              <a:rPr lang="en-US" altLang="zh-CN" sz="2200" dirty="0"/>
              <a:t>(cost of Defender) : </a:t>
            </a:r>
            <a:r>
              <a:rPr lang="zh-CN" altLang="en-US" sz="2200" dirty="0"/>
              <a:t>表示防御方部署安全措施所需要的成本，可以是能量、带宽等资源的消耗，假定</a:t>
            </a:r>
            <a:r>
              <a:rPr lang="en-US" altLang="zh-CN" sz="2200" dirty="0"/>
              <a:t>R</a:t>
            </a:r>
            <a:r>
              <a:rPr lang="en-US" altLang="zh-CN" sz="2200" baseline="-25000" dirty="0"/>
              <a:t>D</a:t>
            </a:r>
            <a:r>
              <a:rPr lang="en-US" altLang="zh-CN" sz="2200" dirty="0"/>
              <a:t>&gt;C</a:t>
            </a:r>
            <a:r>
              <a:rPr lang="en-US" altLang="zh-CN" sz="2200" baseline="-25000" dirty="0"/>
              <a:t>D </a:t>
            </a:r>
            <a:endParaRPr lang="en-US" altLang="zh-CN" sz="2200" dirty="0"/>
          </a:p>
          <a:p>
            <a:r>
              <a:rPr lang="en-US" altLang="zh-CN" sz="2200" dirty="0"/>
              <a:t>(3) R</a:t>
            </a:r>
            <a:r>
              <a:rPr lang="en-US" altLang="zh-CN" sz="2200" baseline="-25000" dirty="0"/>
              <a:t>A</a:t>
            </a:r>
            <a:r>
              <a:rPr lang="en-US" altLang="zh-CN" sz="2200" dirty="0"/>
              <a:t>(reward of Attacker): </a:t>
            </a:r>
            <a:r>
              <a:rPr lang="zh-CN" altLang="en-US" sz="2200" dirty="0"/>
              <a:t>表示攻击方进行攻击活动所获得的收益，可以是获得路由信息、文件等资源。</a:t>
            </a:r>
          </a:p>
          <a:p>
            <a:r>
              <a:rPr lang="en-US" altLang="zh-CN" sz="2200" dirty="0"/>
              <a:t>(4) C</a:t>
            </a:r>
            <a:r>
              <a:rPr lang="en-US" altLang="zh-CN" sz="2200" baseline="-25000" dirty="0"/>
              <a:t>A</a:t>
            </a:r>
            <a:r>
              <a:rPr lang="en-US" altLang="zh-CN" sz="2200" dirty="0"/>
              <a:t>(cost of Attacker) : </a:t>
            </a:r>
            <a:r>
              <a:rPr lang="zh-CN" altLang="en-US" sz="2200" dirty="0"/>
              <a:t>表示攻击方进行攻击活动所需要的成本，可以是攻击时消耗的硬件和软件资源，被发现时受到相关法律制裁等。</a:t>
            </a:r>
          </a:p>
          <a:p>
            <a:r>
              <a:rPr lang="en-US" altLang="zh-CN" sz="2200" dirty="0"/>
              <a:t>(5) L(lost): </a:t>
            </a:r>
            <a:r>
              <a:rPr lang="zh-CN" altLang="en-US" sz="2200" dirty="0"/>
              <a:t>表示防御方在受到攻击时的损失。</a:t>
            </a:r>
          </a:p>
          <a:p>
            <a:r>
              <a:rPr lang="en-US" altLang="zh-CN" sz="2200" dirty="0"/>
              <a:t>(6) P(probability): </a:t>
            </a:r>
            <a:r>
              <a:rPr lang="zh-CN" altLang="en-US" sz="2200" dirty="0"/>
              <a:t>表示在防御方有部署安全措施的情况下，攻击方攻击成功的概率。</a:t>
            </a:r>
          </a:p>
          <a:p>
            <a:r>
              <a:rPr lang="zh-CN" altLang="en-US" sz="2200" dirty="0"/>
              <a:t>根据以上的参数假设，给出攻防双方的收益矩阵，如下表所示。</a:t>
            </a:r>
          </a:p>
          <a:p>
            <a:endParaRPr lang="en-US" altLang="zh-CN" b="1" dirty="0"/>
          </a:p>
        </p:txBody>
      </p:sp>
      <p:sp>
        <p:nvSpPr>
          <p:cNvPr id="2" name="灯片编号占位符 11">
            <a:extLst>
              <a:ext uri="{FF2B5EF4-FFF2-40B4-BE49-F238E27FC236}">
                <a16:creationId xmlns:a16="http://schemas.microsoft.com/office/drawing/2014/main" id="{A49063CD-63F1-46C7-B9AB-870AEB306B4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83</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374296AA-CD21-47A3-B7EF-B6F559B50E2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extLst>
      <p:ext uri="{BB962C8B-B14F-4D97-AF65-F5344CB8AC3E}">
        <p14:creationId xmlns:p14="http://schemas.microsoft.com/office/powerpoint/2010/main" val="308906709"/>
      </p:ext>
    </p:extLst>
  </p:cSld>
  <p:clrMapOvr>
    <a:masterClrMapping/>
  </p:clrMapOvr>
  <p:transition advTm="16782"/>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926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3.6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139287" name="矩形 1"/>
          <p:cNvSpPr>
            <a:spLocks noChangeArrowheads="1"/>
          </p:cNvSpPr>
          <p:nvPr/>
        </p:nvSpPr>
        <p:spPr bwMode="auto">
          <a:xfrm>
            <a:off x="683568" y="1746250"/>
            <a:ext cx="763284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663575">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lvl="3"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根据以上的参数假设，给出攻防双方的收益矩阵，如下表所示。</a:t>
            </a:r>
          </a:p>
        </p:txBody>
      </p:sp>
      <p:sp>
        <p:nvSpPr>
          <p:cNvPr id="2" name="灯片编号占位符 11">
            <a:extLst>
              <a:ext uri="{FF2B5EF4-FFF2-40B4-BE49-F238E27FC236}">
                <a16:creationId xmlns:a16="http://schemas.microsoft.com/office/drawing/2014/main" id="{268B25AF-177F-4CF2-8255-B577B582BF5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84</a:t>
            </a:fld>
            <a:endParaRPr lang="zh-CN" altLang="en-US" sz="1800" dirty="0">
              <a:latin typeface="Calibri" panose="020F0502020204030204" pitchFamily="34" charset="0"/>
              <a:ea typeface="宋体" panose="02010600030101010101" pitchFamily="2" charset="-122"/>
            </a:endParaRPr>
          </a:p>
        </p:txBody>
      </p:sp>
      <p:graphicFrame>
        <p:nvGraphicFramePr>
          <p:cNvPr id="8" name="表格 7">
            <a:extLst>
              <a:ext uri="{FF2B5EF4-FFF2-40B4-BE49-F238E27FC236}">
                <a16:creationId xmlns:a16="http://schemas.microsoft.com/office/drawing/2014/main" id="{35C741E3-E136-490C-9915-049BFC1CDF91}"/>
              </a:ext>
            </a:extLst>
          </p:cNvPr>
          <p:cNvGraphicFramePr>
            <a:graphicFrameLocks noGrp="1"/>
          </p:cNvGraphicFramePr>
          <p:nvPr/>
        </p:nvGraphicFramePr>
        <p:xfrm>
          <a:off x="1487488" y="2879725"/>
          <a:ext cx="6169026" cy="3057525"/>
        </p:xfrm>
        <a:graphic>
          <a:graphicData uri="http://schemas.openxmlformats.org/drawingml/2006/table">
            <a:tbl>
              <a:tblPr firstRow="1" bandRow="1">
                <a:tableStyleId>{073A0DAA-6AF3-43AB-8588-CEC1D06C72B9}</a:tableStyleId>
              </a:tblPr>
              <a:tblGrid>
                <a:gridCol w="2056342">
                  <a:extLst>
                    <a:ext uri="{9D8B030D-6E8A-4147-A177-3AD203B41FA5}">
                      <a16:colId xmlns:a16="http://schemas.microsoft.com/office/drawing/2014/main" val="2329648927"/>
                    </a:ext>
                  </a:extLst>
                </a:gridCol>
                <a:gridCol w="2056342">
                  <a:extLst>
                    <a:ext uri="{9D8B030D-6E8A-4147-A177-3AD203B41FA5}">
                      <a16:colId xmlns:a16="http://schemas.microsoft.com/office/drawing/2014/main" val="2421390689"/>
                    </a:ext>
                  </a:extLst>
                </a:gridCol>
                <a:gridCol w="2056342">
                  <a:extLst>
                    <a:ext uri="{9D8B030D-6E8A-4147-A177-3AD203B41FA5}">
                      <a16:colId xmlns:a16="http://schemas.microsoft.com/office/drawing/2014/main" val="3481693517"/>
                    </a:ext>
                  </a:extLst>
                </a:gridCol>
              </a:tblGrid>
              <a:tr h="1019175">
                <a:tc>
                  <a:txBody>
                    <a:bodyPr/>
                    <a:lstStyle/>
                    <a:p>
                      <a:endParaRPr lang="zh-CN" altLang="en-US" sz="1800" dirty="0"/>
                    </a:p>
                  </a:txBody>
                  <a:tcPr marL="91455" marR="91455" marT="45732" marB="45732"/>
                </a:tc>
                <a:tc>
                  <a:txBody>
                    <a:bodyPr/>
                    <a:lstStyle/>
                    <a:p>
                      <a:r>
                        <a:rPr lang="zh-CN" altLang="en-US" sz="1800" dirty="0"/>
                        <a:t>攻击</a:t>
                      </a:r>
                    </a:p>
                  </a:txBody>
                  <a:tcPr marL="91455" marR="91455" marT="45732" marB="45732"/>
                </a:tc>
                <a:tc>
                  <a:txBody>
                    <a:bodyPr/>
                    <a:lstStyle/>
                    <a:p>
                      <a:r>
                        <a:rPr lang="zh-CN" altLang="en-US" sz="1800" dirty="0"/>
                        <a:t>不攻击</a:t>
                      </a:r>
                    </a:p>
                  </a:txBody>
                  <a:tcPr marL="91455" marR="91455" marT="45732" marB="45732"/>
                </a:tc>
                <a:extLst>
                  <a:ext uri="{0D108BD9-81ED-4DB2-BD59-A6C34878D82A}">
                    <a16:rowId xmlns:a16="http://schemas.microsoft.com/office/drawing/2014/main" val="2807167882"/>
                  </a:ext>
                </a:extLst>
              </a:tr>
              <a:tr h="1019175">
                <a:tc>
                  <a:txBody>
                    <a:bodyPr/>
                    <a:lstStyle/>
                    <a:p>
                      <a:r>
                        <a:rPr lang="zh-CN" altLang="en-US" sz="1800" dirty="0"/>
                        <a:t>部署安全措施</a:t>
                      </a:r>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-PL , PR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-C</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2237986473"/>
                  </a:ext>
                </a:extLst>
              </a:tr>
              <a:tr h="1019175">
                <a:tc>
                  <a:txBody>
                    <a:bodyPr/>
                    <a:lstStyle/>
                    <a:p>
                      <a:r>
                        <a:rPr lang="zh-CN" altLang="en-US" sz="1800" dirty="0"/>
                        <a:t>不部署安全措施</a:t>
                      </a:r>
                    </a:p>
                  </a:txBody>
                  <a:tcPr marL="91455" marR="91455" marT="45732" marB="45732"/>
                </a:tc>
                <a:tc>
                  <a:txBody>
                    <a:bodyPr/>
                    <a:lstStyle/>
                    <a:p>
                      <a:r>
                        <a:rPr lang="en-US" altLang="zh-CN" sz="1800" dirty="0"/>
                        <a:t>-L,R</a:t>
                      </a:r>
                      <a:r>
                        <a:rPr lang="en-US" altLang="zh-CN" sz="1800" baseline="-25000" dirty="0"/>
                        <a:t>A</a:t>
                      </a:r>
                      <a:r>
                        <a:rPr lang="en-US" altLang="zh-CN" sz="1800" dirty="0"/>
                        <a:t>-C</a:t>
                      </a:r>
                      <a:r>
                        <a:rPr lang="en-US" altLang="zh-CN" sz="1800" baseline="-25000" dirty="0"/>
                        <a:t>A</a:t>
                      </a:r>
                      <a:endParaRPr lang="zh-CN" altLang="en-US" sz="1800" baseline="-25000" dirty="0"/>
                    </a:p>
                  </a:txBody>
                  <a:tcPr marL="91455" marR="91455" marT="45732" marB="45732"/>
                </a:tc>
                <a:tc>
                  <a:txBody>
                    <a:bodyPr/>
                    <a:lstStyle/>
                    <a:p>
                      <a:r>
                        <a:rPr lang="en-US" altLang="zh-CN" sz="1800" dirty="0"/>
                        <a:t>R</a:t>
                      </a:r>
                      <a:r>
                        <a:rPr lang="en-US" altLang="zh-CN" sz="1800" baseline="-25000" dirty="0"/>
                        <a:t>D</a:t>
                      </a:r>
                      <a:r>
                        <a:rPr lang="en-US" altLang="zh-CN" sz="1800" dirty="0"/>
                        <a:t>,0</a:t>
                      </a:r>
                      <a:endParaRPr lang="zh-CN" altLang="en-US" sz="1800" dirty="0"/>
                    </a:p>
                  </a:txBody>
                  <a:tcPr marL="91455" marR="91455" marT="45732" marB="45732"/>
                </a:tc>
                <a:extLst>
                  <a:ext uri="{0D108BD9-81ED-4DB2-BD59-A6C34878D82A}">
                    <a16:rowId xmlns:a16="http://schemas.microsoft.com/office/drawing/2014/main" val="1812921086"/>
                  </a:ext>
                </a:extLst>
              </a:tr>
            </a:tbl>
          </a:graphicData>
        </a:graphic>
      </p:graphicFrame>
      <p:sp>
        <p:nvSpPr>
          <p:cNvPr id="9" name="文本框 8">
            <a:extLst>
              <a:ext uri="{FF2B5EF4-FFF2-40B4-BE49-F238E27FC236}">
                <a16:creationId xmlns:a16="http://schemas.microsoft.com/office/drawing/2014/main" id="{23DC1B7C-FCDA-4529-BCDB-2B2D9B7556E0}"/>
              </a:ext>
            </a:extLst>
          </p:cNvPr>
          <p:cNvSpPr txBox="1"/>
          <p:nvPr/>
        </p:nvSpPr>
        <p:spPr>
          <a:xfrm>
            <a:off x="1589583" y="3413403"/>
            <a:ext cx="936104" cy="369332"/>
          </a:xfrm>
          <a:prstGeom prst="rect">
            <a:avLst/>
          </a:prstGeom>
          <a:noFill/>
        </p:spPr>
        <p:txBody>
          <a:bodyPr wrap="square" rtlCol="0">
            <a:spAutoFit/>
          </a:bodyPr>
          <a:lstStyle/>
          <a:p>
            <a:r>
              <a:rPr lang="zh-CN" altLang="en-US" b="1" dirty="0">
                <a:solidFill>
                  <a:schemeClr val="lt1"/>
                </a:solidFill>
                <a:latin typeface="+mn-lt"/>
                <a:ea typeface="+mn-ea"/>
              </a:rPr>
              <a:t>防御方</a:t>
            </a:r>
          </a:p>
        </p:txBody>
      </p:sp>
      <p:cxnSp>
        <p:nvCxnSpPr>
          <p:cNvPr id="10" name="直接连接符 9">
            <a:extLst>
              <a:ext uri="{FF2B5EF4-FFF2-40B4-BE49-F238E27FC236}">
                <a16:creationId xmlns:a16="http://schemas.microsoft.com/office/drawing/2014/main" id="{240BBC81-27A0-4251-88BA-A147F60637FF}"/>
              </a:ext>
            </a:extLst>
          </p:cNvPr>
          <p:cNvCxnSpPr/>
          <p:nvPr/>
        </p:nvCxnSpPr>
        <p:spPr>
          <a:xfrm>
            <a:off x="1487486" y="2879725"/>
            <a:ext cx="2076402" cy="981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AE6738-BF1B-42DF-8C04-88C82976B80C}"/>
              </a:ext>
            </a:extLst>
          </p:cNvPr>
          <p:cNvSpPr txBox="1"/>
          <p:nvPr/>
        </p:nvSpPr>
        <p:spPr>
          <a:xfrm>
            <a:off x="2525687" y="3001054"/>
            <a:ext cx="936104" cy="369332"/>
          </a:xfrm>
          <a:prstGeom prst="rect">
            <a:avLst/>
          </a:prstGeom>
          <a:noFill/>
        </p:spPr>
        <p:txBody>
          <a:bodyPr wrap="square" rtlCol="0">
            <a:spAutoFit/>
          </a:bodyPr>
          <a:lstStyle/>
          <a:p>
            <a:r>
              <a:rPr lang="zh-CN" altLang="en-US" b="1" dirty="0">
                <a:solidFill>
                  <a:schemeClr val="lt1"/>
                </a:solidFill>
                <a:latin typeface="+mn-lt"/>
                <a:ea typeface="+mn-ea"/>
              </a:rPr>
              <a:t>攻击方</a:t>
            </a:r>
          </a:p>
        </p:txBody>
      </p:sp>
      <p:sp>
        <p:nvSpPr>
          <p:cNvPr id="12" name="Rectangle 2">
            <a:extLst>
              <a:ext uri="{FF2B5EF4-FFF2-40B4-BE49-F238E27FC236}">
                <a16:creationId xmlns:a16="http://schemas.microsoft.com/office/drawing/2014/main" id="{2042699D-1CE8-4B98-BC1F-22A9B8CE873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3.6 </a:t>
            </a:r>
            <a:r>
              <a:rPr lang="zh-CN" altLang="en-US" sz="2400" b="1" dirty="0">
                <a:latin typeface="黑体" panose="02010609060101010101" pitchFamily="49" charset="-122"/>
                <a:ea typeface="黑体" panose="02010609060101010101" pitchFamily="49" charset="-122"/>
              </a:rPr>
              <a:t>无线传感器网络中安全问题的博弈模型</a:t>
            </a:r>
          </a:p>
        </p:txBody>
      </p:sp>
      <p:sp>
        <p:nvSpPr>
          <p:cNvPr id="2" name="灯片编号占位符 11">
            <a:extLst>
              <a:ext uri="{FF2B5EF4-FFF2-40B4-BE49-F238E27FC236}">
                <a16:creationId xmlns:a16="http://schemas.microsoft.com/office/drawing/2014/main" id="{CB4D731C-2DBB-4064-9838-176CFCE063C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85</a:t>
            </a:fld>
            <a:endParaRPr lang="zh-CN" altLang="en-US" sz="1800" dirty="0">
              <a:latin typeface="Calibri" panose="020F050202020403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29C9F1D2-D9C2-419C-9A8C-622E7573058C}"/>
              </a:ext>
            </a:extLst>
          </p:cNvPr>
          <p:cNvSpPr txBox="1"/>
          <p:nvPr/>
        </p:nvSpPr>
        <p:spPr>
          <a:xfrm>
            <a:off x="647564" y="2459504"/>
            <a:ext cx="7848872" cy="2308324"/>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latin typeface="宋体" panose="02010600030101010101" pitchFamily="2" charset="-122"/>
              </a:rPr>
              <a:t>攻防双方整体稳定性分析</a:t>
            </a:r>
            <a:endParaRPr lang="en-US" altLang="zh-CN" sz="2400" dirty="0">
              <a:latin typeface="宋体" panose="02010600030101010101" pitchFamily="2" charset="-122"/>
            </a:endParaRPr>
          </a:p>
          <a:p>
            <a:pPr marL="342900" indent="-342900">
              <a:buFont typeface="Wingdings" panose="05000000000000000000" pitchFamily="2" charset="2"/>
              <a:buChar char="u"/>
            </a:pPr>
            <a:endParaRPr lang="en-US" altLang="zh-CN" sz="2400" dirty="0">
              <a:latin typeface="宋体" panose="02010600030101010101" pitchFamily="2" charset="-122"/>
            </a:endParaRPr>
          </a:p>
          <a:p>
            <a:r>
              <a:rPr lang="zh-CN" altLang="en-US" sz="2400" dirty="0">
                <a:latin typeface="宋体" panose="02010600030101010101" pitchFamily="2" charset="-122"/>
              </a:rPr>
              <a:t>从无线传感器网络整体系统来分析，最佳的情况是攻击者采用“不攻击”策略，而节点自身则采用“不部署安全措施”策略，这样，系统可以达到稳定，可以有效节省能量、存储空间等资源，达到系统收益最大化</a:t>
            </a:r>
          </a:p>
        </p:txBody>
      </p:sp>
      <p:sp>
        <p:nvSpPr>
          <p:cNvPr id="8" name="Rectangle 2">
            <a:extLst>
              <a:ext uri="{FF2B5EF4-FFF2-40B4-BE49-F238E27FC236}">
                <a16:creationId xmlns:a16="http://schemas.microsoft.com/office/drawing/2014/main" id="{F7FD772D-6E8C-40AC-9883-79167C8D912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extLst>
      <p:ext uri="{BB962C8B-B14F-4D97-AF65-F5344CB8AC3E}">
        <p14:creationId xmlns:p14="http://schemas.microsoft.com/office/powerpoint/2010/main" val="2939812562"/>
      </p:ext>
    </p:extLst>
  </p:cSld>
  <p:clrMapOvr>
    <a:masterClrMapping/>
  </p:clrMapOvr>
  <p:transition advTm="16782"/>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0949" name="矩形 2"/>
          <p:cNvSpPr>
            <a:spLocks noChangeArrowheads="1"/>
          </p:cNvSpPr>
          <p:nvPr/>
        </p:nvSpPr>
        <p:spPr bwMode="auto">
          <a:xfrm>
            <a:off x="719931" y="2420888"/>
            <a:ext cx="770413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u"/>
              <a:defRPr/>
            </a:pPr>
            <a:r>
              <a:rPr lang="zh-CN" altLang="en-US" sz="2400" dirty="0">
                <a:latin typeface="宋体" panose="02010600030101010101" pitchFamily="2" charset="-122"/>
              </a:rPr>
              <a:t>节点恶意行为的博弈模型，首先对无线传感器网络做如下假设：</a:t>
            </a:r>
          </a:p>
          <a:p>
            <a:pPr marL="574675" lvl="1" indent="-342900">
              <a:buFont typeface="Wingdings" panose="05000000000000000000" pitchFamily="2" charset="2"/>
              <a:buChar char="l"/>
              <a:defRPr/>
            </a:pPr>
            <a:r>
              <a:rPr lang="zh-CN" altLang="en-US" sz="2200" dirty="0"/>
              <a:t>无线传感器网络是由</a:t>
            </a:r>
            <a:r>
              <a:rPr lang="en-US" altLang="zh-CN" sz="2200" dirty="0"/>
              <a:t>N</a:t>
            </a:r>
            <a:r>
              <a:rPr lang="zh-CN" altLang="en-US" sz="2200" dirty="0"/>
              <a:t>个节点构成，且每个节点都具有路由转发功能。</a:t>
            </a:r>
          </a:p>
          <a:p>
            <a:pPr marL="574675" lvl="1" indent="-342900">
              <a:buFont typeface="Wingdings" panose="05000000000000000000" pitchFamily="2" charset="2"/>
              <a:buChar char="l"/>
              <a:defRPr/>
            </a:pPr>
            <a:r>
              <a:rPr lang="zh-CN" altLang="en-US" sz="2200" dirty="0"/>
              <a:t>网络中存在两种类型的节点：</a:t>
            </a:r>
            <a:endParaRPr lang="en-US" altLang="zh-CN" sz="2200" dirty="0"/>
          </a:p>
          <a:p>
            <a:pPr marL="974725" lvl="2" indent="-342900">
              <a:buFont typeface="Wingdings" panose="05000000000000000000" pitchFamily="2" charset="2"/>
              <a:buChar char="p"/>
              <a:defRPr/>
            </a:pPr>
            <a:r>
              <a:rPr lang="zh-CN" altLang="en-US" sz="2200" dirty="0"/>
              <a:t>一种是理性的节点</a:t>
            </a:r>
            <a:endParaRPr lang="en-US" altLang="zh-CN" sz="2200" dirty="0"/>
          </a:p>
          <a:p>
            <a:pPr marL="974725" lvl="2" indent="-342900">
              <a:buFont typeface="Wingdings" panose="05000000000000000000" pitchFamily="2" charset="2"/>
              <a:buChar char="p"/>
              <a:defRPr/>
            </a:pPr>
            <a:r>
              <a:rPr lang="zh-CN" altLang="en-US" sz="2200" dirty="0"/>
              <a:t>另一种是恶意的节点，这种节点是网络中理性的节点被俘获后而具有恶意行为的节点</a:t>
            </a:r>
          </a:p>
          <a:p>
            <a:pPr marL="574675" lvl="1" indent="-342900">
              <a:buFont typeface="Wingdings" panose="05000000000000000000" pitchFamily="2" charset="2"/>
              <a:buChar char="l"/>
              <a:defRPr/>
            </a:pPr>
            <a:r>
              <a:rPr lang="zh-CN" altLang="en-US" sz="2200" dirty="0"/>
              <a:t>所有数据包的大小相同，节点成功转发一个数据包所获得的收益是一样的，都为</a:t>
            </a:r>
            <a:r>
              <a:rPr lang="en-US" altLang="zh-CN" sz="2200" dirty="0"/>
              <a:t>R </a:t>
            </a:r>
            <a:r>
              <a:rPr lang="zh-CN" altLang="en-US" sz="2200" dirty="0"/>
              <a:t>个单位的收益。</a:t>
            </a:r>
            <a:endParaRPr lang="zh-CN" altLang="en-US" sz="2200" dirty="0">
              <a:solidFill>
                <a:schemeClr val="tx2">
                  <a:lumMod val="60000"/>
                  <a:lumOff val="40000"/>
                </a:schemeClr>
              </a:solidFill>
            </a:endParaRPr>
          </a:p>
        </p:txBody>
      </p:sp>
      <p:sp>
        <p:nvSpPr>
          <p:cNvPr id="2" name="灯片编号占位符 11">
            <a:extLst>
              <a:ext uri="{FF2B5EF4-FFF2-40B4-BE49-F238E27FC236}">
                <a16:creationId xmlns:a16="http://schemas.microsoft.com/office/drawing/2014/main" id="{900B2A92-F74F-4F35-A1D7-16F1D46364B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86</a:t>
            </a:fld>
            <a:endParaRPr lang="zh-CN" altLang="en-US" sz="1800" dirty="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54CF2FEC-89DD-4C7E-9017-D2E406E7CE7B}"/>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3.7.1 </a:t>
            </a:r>
            <a:r>
              <a:rPr lang="zh-CN" altLang="en-US" sz="2400" b="1" dirty="0">
                <a:latin typeface="黑体" panose="02010609060101010101" pitchFamily="49" charset="-122"/>
                <a:ea typeface="黑体" panose="02010609060101010101" pitchFamily="49" charset="-122"/>
              </a:rPr>
              <a:t>恶意节点防范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节点恶意行为的博弈建模</a:t>
            </a:r>
          </a:p>
        </p:txBody>
      </p:sp>
      <p:sp>
        <p:nvSpPr>
          <p:cNvPr id="8" name="Rectangle 2">
            <a:extLst>
              <a:ext uri="{FF2B5EF4-FFF2-40B4-BE49-F238E27FC236}">
                <a16:creationId xmlns:a16="http://schemas.microsoft.com/office/drawing/2014/main" id="{E18F2A31-2EAA-4935-9FD8-67A67E9A779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2997" name="矩形 1"/>
          <p:cNvSpPr>
            <a:spLocks noChangeArrowheads="1"/>
          </p:cNvSpPr>
          <p:nvPr/>
        </p:nvSpPr>
        <p:spPr bwMode="auto">
          <a:xfrm>
            <a:off x="395536" y="1732741"/>
            <a:ext cx="835273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u"/>
              <a:defRPr/>
            </a:pPr>
            <a:r>
              <a:rPr lang="zh-CN" altLang="en-US" sz="2400" dirty="0">
                <a:latin typeface="宋体" panose="02010600030101010101" pitchFamily="2" charset="-122"/>
              </a:rPr>
              <a:t>参与者</a:t>
            </a:r>
          </a:p>
          <a:p>
            <a:pPr marL="574675" lvl="1" indent="-342900">
              <a:buFont typeface="Wingdings" panose="05000000000000000000" pitchFamily="2" charset="2"/>
              <a:buChar char="l"/>
              <a:defRPr/>
            </a:pPr>
            <a:r>
              <a:rPr lang="zh-CN" altLang="en-US" sz="2200" dirty="0"/>
              <a:t>在所假设的无线传感器网络中，博弈的参与者分别由两类不同的种群构成：</a:t>
            </a:r>
            <a:endParaRPr lang="en-US" altLang="zh-CN" sz="2200" dirty="0"/>
          </a:p>
          <a:p>
            <a:pPr marL="974725" lvl="2" indent="-342900">
              <a:buFont typeface="Wingdings" panose="05000000000000000000" pitchFamily="2" charset="2"/>
              <a:buChar char="p"/>
              <a:defRPr/>
            </a:pPr>
            <a:r>
              <a:rPr lang="zh-CN" altLang="en-US" sz="2200" dirty="0"/>
              <a:t>一类是由理性节点构成的种群，它们主要是通过转发数据包来获得收益</a:t>
            </a:r>
            <a:endParaRPr lang="en-US" altLang="zh-CN" sz="2200" dirty="0"/>
          </a:p>
          <a:p>
            <a:pPr marL="974725" lvl="2" indent="-342900">
              <a:buFont typeface="Wingdings" panose="05000000000000000000" pitchFamily="2" charset="2"/>
              <a:buChar char="p"/>
              <a:defRPr/>
            </a:pPr>
            <a:r>
              <a:rPr lang="zh-CN" altLang="en-US" sz="2200" dirty="0"/>
              <a:t>另一类是由恶意节点构成的种群，它们可以通过发动攻击或转发数据包来获得收益，但是前者的收益要大于后者</a:t>
            </a:r>
            <a:r>
              <a:rPr lang="en-US" altLang="zh-CN" sz="2200" dirty="0"/>
              <a:t>(</a:t>
            </a:r>
            <a:r>
              <a:rPr lang="zh-CN" altLang="en-US" sz="2200" dirty="0"/>
              <a:t>这里假设收益相等</a:t>
            </a:r>
            <a:r>
              <a:rPr lang="en-US" altLang="zh-CN" sz="2200" dirty="0"/>
              <a:t>)</a:t>
            </a:r>
          </a:p>
          <a:p>
            <a:pPr marL="342900" indent="-342900">
              <a:buFont typeface="Wingdings" panose="05000000000000000000" pitchFamily="2" charset="2"/>
              <a:buChar char="u"/>
              <a:defRPr/>
            </a:pPr>
            <a:r>
              <a:rPr lang="zh-CN" altLang="en-US" sz="2400" dirty="0">
                <a:latin typeface="宋体" panose="02010600030101010101" pitchFamily="2" charset="-122"/>
              </a:rPr>
              <a:t>策略空间</a:t>
            </a:r>
          </a:p>
          <a:p>
            <a:pPr marL="574675" lvl="1" indent="-342900">
              <a:buFont typeface="Wingdings" panose="05000000000000000000" pitchFamily="2" charset="2"/>
              <a:buChar char="l"/>
              <a:defRPr/>
            </a:pPr>
            <a:r>
              <a:rPr lang="zh-CN" altLang="en-US" sz="2200" dirty="0"/>
              <a:t>对于理性节点来说，它有合作和不合作两种策略，合作即节点进行转发数据包的行为，不合作即节点丢弃数据包的行为，那么它的策略空间记为</a:t>
            </a:r>
            <a:r>
              <a:rPr lang="en-US" altLang="zh-CN" sz="2200" dirty="0"/>
              <a:t>S1 =(C,NC)</a:t>
            </a:r>
          </a:p>
          <a:p>
            <a:pPr marL="574675" lvl="1" indent="-342900">
              <a:buFont typeface="Wingdings" panose="05000000000000000000" pitchFamily="2" charset="2"/>
              <a:buChar char="l"/>
              <a:defRPr/>
            </a:pPr>
            <a:r>
              <a:rPr lang="zh-CN" altLang="en-US" sz="2200" dirty="0"/>
              <a:t>对于恶意节点来说，它有三种不同的策略，分别是合作、攻击和不合作，那么它的策略空间记为</a:t>
            </a:r>
            <a:r>
              <a:rPr lang="en-US" altLang="zh-CN" sz="2200" dirty="0"/>
              <a:t>S2 =(C,A,NC) </a:t>
            </a:r>
            <a:endParaRPr lang="zh-CN" altLang="en-US" sz="2200" dirty="0"/>
          </a:p>
        </p:txBody>
      </p:sp>
      <p:sp>
        <p:nvSpPr>
          <p:cNvPr id="2" name="灯片编号占位符 11">
            <a:extLst>
              <a:ext uri="{FF2B5EF4-FFF2-40B4-BE49-F238E27FC236}">
                <a16:creationId xmlns:a16="http://schemas.microsoft.com/office/drawing/2014/main" id="{9137F6F7-AE27-4668-8BAA-3505A18CF00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87</a:t>
            </a:fld>
            <a:endParaRPr lang="zh-CN" altLang="en-US" sz="1800" dirty="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39F45FE9-7442-4C8E-A20C-9A0CAC5DE07A}"/>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3.7.1 </a:t>
            </a:r>
            <a:r>
              <a:rPr lang="zh-CN" altLang="en-US" sz="2400" b="1" dirty="0">
                <a:latin typeface="黑体" panose="02010609060101010101" pitchFamily="49" charset="-122"/>
                <a:ea typeface="黑体" panose="02010609060101010101" pitchFamily="49" charset="-122"/>
              </a:rPr>
              <a:t>恶意节点防范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节点恶意行为的博弈建模</a:t>
            </a:r>
          </a:p>
        </p:txBody>
      </p:sp>
      <p:sp>
        <p:nvSpPr>
          <p:cNvPr id="8" name="Rectangle 2">
            <a:extLst>
              <a:ext uri="{FF2B5EF4-FFF2-40B4-BE49-F238E27FC236}">
                <a16:creationId xmlns:a16="http://schemas.microsoft.com/office/drawing/2014/main" id="{66F3E734-9D71-453F-B8F8-32432278CD0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5045" name="矩形 1"/>
          <p:cNvSpPr>
            <a:spLocks noChangeArrowheads="1"/>
          </p:cNvSpPr>
          <p:nvPr/>
        </p:nvSpPr>
        <p:spPr bwMode="auto">
          <a:xfrm>
            <a:off x="1403648" y="1559770"/>
            <a:ext cx="576064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u"/>
              <a:defRPr/>
            </a:pPr>
            <a:r>
              <a:rPr lang="en-US" altLang="zh-CN" dirty="0"/>
              <a:t> </a:t>
            </a:r>
            <a:r>
              <a:rPr lang="zh-CN" altLang="en-US" sz="2400" dirty="0">
                <a:latin typeface="宋体" panose="02010600030101010101" pitchFamily="2" charset="-122"/>
              </a:rPr>
              <a:t>收益矩阵</a:t>
            </a:r>
          </a:p>
          <a:p>
            <a:pPr marL="574675" lvl="1" indent="-342900">
              <a:buFont typeface="Wingdings" panose="05000000000000000000" pitchFamily="2" charset="2"/>
              <a:buChar char="l"/>
              <a:defRPr/>
            </a:pPr>
            <a:r>
              <a:rPr lang="zh-CN" altLang="en-US" sz="2200" dirty="0"/>
              <a:t>两种类型节点的收益矩阵见下表。</a:t>
            </a:r>
          </a:p>
        </p:txBody>
      </p:sp>
      <p:sp>
        <p:nvSpPr>
          <p:cNvPr id="215068" name="矩形 4"/>
          <p:cNvSpPr>
            <a:spLocks noChangeArrowheads="1"/>
          </p:cNvSpPr>
          <p:nvPr/>
        </p:nvSpPr>
        <p:spPr bwMode="auto">
          <a:xfrm>
            <a:off x="345565" y="5978002"/>
            <a:ext cx="861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74675" lvl="1" indent="-342900">
              <a:buFont typeface="Wingdings" panose="05000000000000000000" pitchFamily="2" charset="2"/>
              <a:buChar char="l"/>
              <a:defRPr/>
            </a:pPr>
            <a:r>
              <a:rPr lang="en-US" altLang="zh-CN" sz="2200" dirty="0"/>
              <a:t>C</a:t>
            </a:r>
            <a:r>
              <a:rPr lang="en-US" altLang="zh-CN" sz="2200" baseline="-25000" dirty="0"/>
              <a:t>R</a:t>
            </a:r>
            <a:r>
              <a:rPr lang="en-US" altLang="zh-CN" sz="2200" dirty="0"/>
              <a:t> </a:t>
            </a:r>
            <a:r>
              <a:rPr lang="zh-CN" altLang="en-US" sz="2200" dirty="0"/>
              <a:t>表示节点转发一个数据包所消耗的资源（能量、带宽等）， </a:t>
            </a:r>
            <a:r>
              <a:rPr lang="en-US" altLang="zh-CN" sz="2200" dirty="0"/>
              <a:t>C</a:t>
            </a:r>
            <a:r>
              <a:rPr lang="en-US" altLang="zh-CN" sz="2200" baseline="-25000" dirty="0"/>
              <a:t>A </a:t>
            </a:r>
            <a:r>
              <a:rPr lang="zh-CN" altLang="en-US" sz="2200" dirty="0"/>
              <a:t>表示恶意节点进行攻击行为所消耗的资源，其中</a:t>
            </a:r>
            <a:r>
              <a:rPr lang="en-US" altLang="zh-CN" sz="2200" dirty="0"/>
              <a:t>C</a:t>
            </a:r>
            <a:r>
              <a:rPr lang="en-US" altLang="zh-CN" sz="2200" baseline="-25000" dirty="0"/>
              <a:t>R</a:t>
            </a:r>
            <a:r>
              <a:rPr lang="en-US" altLang="zh-CN" sz="2200" dirty="0"/>
              <a:t>&gt;C</a:t>
            </a:r>
            <a:r>
              <a:rPr lang="en-US" altLang="zh-CN" sz="2200" baseline="-25000" dirty="0"/>
              <a:t>A</a:t>
            </a:r>
          </a:p>
        </p:txBody>
      </p:sp>
      <p:sp>
        <p:nvSpPr>
          <p:cNvPr id="2" name="灯片编号占位符 11">
            <a:extLst>
              <a:ext uri="{FF2B5EF4-FFF2-40B4-BE49-F238E27FC236}">
                <a16:creationId xmlns:a16="http://schemas.microsoft.com/office/drawing/2014/main" id="{3EEA4CDD-DE8F-4593-9345-881BBD4875F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88</a:t>
            </a:fld>
            <a:endParaRPr lang="zh-CN" altLang="en-US" sz="1800" dirty="0">
              <a:latin typeface="Calibri" panose="020F0502020204030204" pitchFamily="34" charset="0"/>
              <a:ea typeface="宋体" panose="02010600030101010101" pitchFamily="2" charset="-122"/>
            </a:endParaRPr>
          </a:p>
        </p:txBody>
      </p:sp>
      <p:graphicFrame>
        <p:nvGraphicFramePr>
          <p:cNvPr id="9" name="表格 8">
            <a:extLst>
              <a:ext uri="{FF2B5EF4-FFF2-40B4-BE49-F238E27FC236}">
                <a16:creationId xmlns:a16="http://schemas.microsoft.com/office/drawing/2014/main" id="{72F7C560-9045-4CBC-9D75-29EBC9FC74B2}"/>
              </a:ext>
            </a:extLst>
          </p:cNvPr>
          <p:cNvGraphicFramePr>
            <a:graphicFrameLocks noGrp="1"/>
          </p:cNvGraphicFramePr>
          <p:nvPr/>
        </p:nvGraphicFramePr>
        <p:xfrm>
          <a:off x="611560" y="2476721"/>
          <a:ext cx="8208964" cy="3384549"/>
        </p:xfrm>
        <a:graphic>
          <a:graphicData uri="http://schemas.openxmlformats.org/drawingml/2006/table">
            <a:tbl>
              <a:tblPr firstRow="1" bandRow="1">
                <a:tableStyleId>{073A0DAA-6AF3-43AB-8588-CEC1D06C72B9}</a:tableStyleId>
              </a:tblPr>
              <a:tblGrid>
                <a:gridCol w="1296144">
                  <a:extLst>
                    <a:ext uri="{9D8B030D-6E8A-4147-A177-3AD203B41FA5}">
                      <a16:colId xmlns:a16="http://schemas.microsoft.com/office/drawing/2014/main" val="2222068010"/>
                    </a:ext>
                  </a:extLst>
                </a:gridCol>
                <a:gridCol w="2808338">
                  <a:extLst>
                    <a:ext uri="{9D8B030D-6E8A-4147-A177-3AD203B41FA5}">
                      <a16:colId xmlns:a16="http://schemas.microsoft.com/office/drawing/2014/main" val="3198284981"/>
                    </a:ext>
                  </a:extLst>
                </a:gridCol>
                <a:gridCol w="2052241">
                  <a:extLst>
                    <a:ext uri="{9D8B030D-6E8A-4147-A177-3AD203B41FA5}">
                      <a16:colId xmlns:a16="http://schemas.microsoft.com/office/drawing/2014/main" val="3224089178"/>
                    </a:ext>
                  </a:extLst>
                </a:gridCol>
                <a:gridCol w="2052241">
                  <a:extLst>
                    <a:ext uri="{9D8B030D-6E8A-4147-A177-3AD203B41FA5}">
                      <a16:colId xmlns:a16="http://schemas.microsoft.com/office/drawing/2014/main" val="2221777775"/>
                    </a:ext>
                  </a:extLst>
                </a:gridCol>
              </a:tblGrid>
              <a:tr h="1128183">
                <a:tc>
                  <a:txBody>
                    <a:bodyPr/>
                    <a:lstStyle/>
                    <a:p>
                      <a:endParaRPr lang="zh-CN" altLang="en-US" sz="1800" dirty="0"/>
                    </a:p>
                  </a:txBody>
                  <a:tcPr marL="91441" marR="91441" marT="45722" marB="45722"/>
                </a:tc>
                <a:tc>
                  <a:txBody>
                    <a:bodyPr/>
                    <a:lstStyle/>
                    <a:p>
                      <a:r>
                        <a:rPr lang="zh-CN" altLang="en-US" sz="1800" dirty="0"/>
                        <a:t>合作</a:t>
                      </a:r>
                    </a:p>
                  </a:txBody>
                  <a:tcPr marL="91441" marR="91441" marT="45722" marB="45722"/>
                </a:tc>
                <a:tc>
                  <a:txBody>
                    <a:bodyPr/>
                    <a:lstStyle/>
                    <a:p>
                      <a:r>
                        <a:rPr lang="zh-CN" altLang="en-US" sz="1800" dirty="0"/>
                        <a:t>攻击</a:t>
                      </a:r>
                    </a:p>
                  </a:txBody>
                  <a:tcPr marL="91441" marR="91441" marT="45722" marB="45722"/>
                </a:tc>
                <a:tc>
                  <a:txBody>
                    <a:bodyPr/>
                    <a:lstStyle/>
                    <a:p>
                      <a:r>
                        <a:rPr lang="zh-CN" altLang="en-US" sz="1800" dirty="0"/>
                        <a:t>不合作</a:t>
                      </a:r>
                    </a:p>
                  </a:txBody>
                  <a:tcPr marL="91441" marR="91441" marT="45722" marB="45722"/>
                </a:tc>
                <a:extLst>
                  <a:ext uri="{0D108BD9-81ED-4DB2-BD59-A6C34878D82A}">
                    <a16:rowId xmlns:a16="http://schemas.microsoft.com/office/drawing/2014/main" val="2305889795"/>
                  </a:ext>
                </a:extLst>
              </a:tr>
              <a:tr h="1128183">
                <a:tc>
                  <a:txBody>
                    <a:bodyPr/>
                    <a:lstStyle/>
                    <a:p>
                      <a:r>
                        <a:rPr lang="zh-CN" altLang="en-US" sz="1800" dirty="0"/>
                        <a:t>合作</a:t>
                      </a:r>
                    </a:p>
                  </a:txBody>
                  <a:tcPr marL="91441" marR="91441" marT="45722" marB="45722"/>
                </a:tc>
                <a:tc>
                  <a:txBody>
                    <a:bodyPr/>
                    <a:lstStyle/>
                    <a:p>
                      <a:r>
                        <a:rPr lang="en-US" altLang="zh-CN" sz="1800" dirty="0"/>
                        <a:t>R-C</a:t>
                      </a:r>
                      <a:r>
                        <a:rPr lang="en-US" altLang="zh-CN" sz="1800" baseline="-25000" dirty="0"/>
                        <a:t>R</a:t>
                      </a:r>
                      <a:r>
                        <a:rPr lang="en-US" altLang="zh-CN" sz="1800" dirty="0"/>
                        <a:t>,R-C</a:t>
                      </a:r>
                      <a:r>
                        <a:rPr lang="en-US" altLang="zh-CN" sz="1800" baseline="-25000" dirty="0"/>
                        <a:t>R</a:t>
                      </a:r>
                      <a:endParaRPr lang="zh-CN" altLang="en-US" sz="1800" baseline="-25000" dirty="0"/>
                    </a:p>
                  </a:txBody>
                  <a:tcPr marL="91441" marR="91441" marT="45722" marB="45722"/>
                </a:tc>
                <a:tc>
                  <a:txBody>
                    <a:bodyPr/>
                    <a:lstStyle/>
                    <a:p>
                      <a:r>
                        <a:rPr lang="en-US" altLang="zh-CN" sz="1800" dirty="0"/>
                        <a:t>-C</a:t>
                      </a:r>
                      <a:r>
                        <a:rPr lang="en-US" altLang="zh-CN" sz="1800" baseline="-25000" dirty="0"/>
                        <a:t>R</a:t>
                      </a:r>
                      <a:r>
                        <a:rPr lang="en-US" altLang="zh-CN" sz="1800" dirty="0"/>
                        <a:t>,R-C</a:t>
                      </a:r>
                      <a:r>
                        <a:rPr lang="en-US" altLang="zh-CN" sz="1800" baseline="-25000" dirty="0"/>
                        <a:t>A</a:t>
                      </a:r>
                      <a:endParaRPr lang="zh-CN" altLang="en-US" sz="1800" baseline="-25000" dirty="0"/>
                    </a:p>
                  </a:txBody>
                  <a:tcPr marL="91441" marR="91441" marT="45722" marB="45722"/>
                </a:tc>
                <a:tc>
                  <a:txBody>
                    <a:bodyPr/>
                    <a:lstStyle/>
                    <a:p>
                      <a:r>
                        <a:rPr lang="en-US" altLang="zh-CN" sz="1800" dirty="0"/>
                        <a:t>-C</a:t>
                      </a:r>
                      <a:r>
                        <a:rPr lang="en-US" altLang="zh-CN" sz="1800" baseline="-25000" dirty="0"/>
                        <a:t>R,</a:t>
                      </a:r>
                      <a:r>
                        <a:rPr lang="en-US" altLang="zh-CN" sz="1800" dirty="0"/>
                        <a:t>0</a:t>
                      </a:r>
                      <a:endParaRPr lang="zh-CN" altLang="en-US" sz="1800" dirty="0"/>
                    </a:p>
                  </a:txBody>
                  <a:tcPr marL="91441" marR="91441" marT="45722" marB="45722"/>
                </a:tc>
                <a:extLst>
                  <a:ext uri="{0D108BD9-81ED-4DB2-BD59-A6C34878D82A}">
                    <a16:rowId xmlns:a16="http://schemas.microsoft.com/office/drawing/2014/main" val="1307666867"/>
                  </a:ext>
                </a:extLst>
              </a:tr>
              <a:tr h="1128183">
                <a:tc>
                  <a:txBody>
                    <a:bodyPr/>
                    <a:lstStyle/>
                    <a:p>
                      <a:r>
                        <a:rPr lang="zh-CN" altLang="en-US" sz="1800" dirty="0"/>
                        <a:t>不合作</a:t>
                      </a:r>
                    </a:p>
                  </a:txBody>
                  <a:tcPr marL="91441" marR="91441" marT="45722" marB="45722"/>
                </a:tc>
                <a:tc>
                  <a:txBody>
                    <a:bodyPr/>
                    <a:lstStyle/>
                    <a:p>
                      <a:r>
                        <a:rPr lang="en-US" altLang="zh-CN" sz="1800" dirty="0"/>
                        <a:t>0,-C</a:t>
                      </a:r>
                      <a:r>
                        <a:rPr lang="en-US" altLang="zh-CN" sz="1800" baseline="-25000" dirty="0"/>
                        <a:t>R</a:t>
                      </a:r>
                      <a:endParaRPr lang="zh-CN" altLang="en-US" sz="1800" baseline="-25000" dirty="0"/>
                    </a:p>
                  </a:txBody>
                  <a:tcPr marL="91441" marR="91441" marT="45722" marB="45722"/>
                </a:tc>
                <a:tc>
                  <a:txBody>
                    <a:bodyPr/>
                    <a:lstStyle/>
                    <a:p>
                      <a:r>
                        <a:rPr lang="en-US" altLang="zh-CN" sz="1800" dirty="0"/>
                        <a:t>0,-C</a:t>
                      </a:r>
                      <a:r>
                        <a:rPr lang="en-US" altLang="zh-CN" sz="1800" baseline="-25000" dirty="0"/>
                        <a:t>A</a:t>
                      </a:r>
                      <a:endParaRPr lang="zh-CN" altLang="en-US" sz="1800" baseline="-25000" dirty="0"/>
                    </a:p>
                  </a:txBody>
                  <a:tcPr marL="91441" marR="91441" marT="45722" marB="45722"/>
                </a:tc>
                <a:tc>
                  <a:txBody>
                    <a:bodyPr/>
                    <a:lstStyle/>
                    <a:p>
                      <a:r>
                        <a:rPr lang="en-US" altLang="zh-CN" sz="1800" dirty="0"/>
                        <a:t>0,0</a:t>
                      </a:r>
                      <a:endParaRPr lang="zh-CN" altLang="en-US" sz="1800" dirty="0"/>
                    </a:p>
                  </a:txBody>
                  <a:tcPr marL="91441" marR="91441" marT="45722" marB="45722"/>
                </a:tc>
                <a:extLst>
                  <a:ext uri="{0D108BD9-81ED-4DB2-BD59-A6C34878D82A}">
                    <a16:rowId xmlns:a16="http://schemas.microsoft.com/office/drawing/2014/main" val="3639684695"/>
                  </a:ext>
                </a:extLst>
              </a:tr>
            </a:tbl>
          </a:graphicData>
        </a:graphic>
      </p:graphicFrame>
      <p:cxnSp>
        <p:nvCxnSpPr>
          <p:cNvPr id="10" name="直接连接符 9">
            <a:extLst>
              <a:ext uri="{FF2B5EF4-FFF2-40B4-BE49-F238E27FC236}">
                <a16:creationId xmlns:a16="http://schemas.microsoft.com/office/drawing/2014/main" id="{68857BBC-7CA8-4648-B7C9-3C318CC4DDDA}"/>
              </a:ext>
            </a:extLst>
          </p:cNvPr>
          <p:cNvCxnSpPr/>
          <p:nvPr/>
        </p:nvCxnSpPr>
        <p:spPr>
          <a:xfrm>
            <a:off x="611560" y="2476721"/>
            <a:ext cx="1296144" cy="10962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559DD29-65CD-49D3-988E-9CA83D7E9BF9}"/>
              </a:ext>
            </a:extLst>
          </p:cNvPr>
          <p:cNvSpPr txBox="1"/>
          <p:nvPr/>
        </p:nvSpPr>
        <p:spPr>
          <a:xfrm>
            <a:off x="629381" y="2926685"/>
            <a:ext cx="648072" cy="646331"/>
          </a:xfrm>
          <a:prstGeom prst="rect">
            <a:avLst/>
          </a:prstGeom>
          <a:noFill/>
        </p:spPr>
        <p:txBody>
          <a:bodyPr wrap="square" rtlCol="0">
            <a:spAutoFit/>
          </a:bodyPr>
          <a:lstStyle/>
          <a:p>
            <a:r>
              <a:rPr lang="zh-CN" altLang="en-US" b="1" dirty="0">
                <a:solidFill>
                  <a:schemeClr val="lt1"/>
                </a:solidFill>
                <a:latin typeface="+mn-lt"/>
                <a:ea typeface="+mn-ea"/>
              </a:rPr>
              <a:t>理性节点</a:t>
            </a:r>
          </a:p>
        </p:txBody>
      </p:sp>
      <p:sp>
        <p:nvSpPr>
          <p:cNvPr id="12" name="文本框 11">
            <a:extLst>
              <a:ext uri="{FF2B5EF4-FFF2-40B4-BE49-F238E27FC236}">
                <a16:creationId xmlns:a16="http://schemas.microsoft.com/office/drawing/2014/main" id="{B969930A-12B7-4393-BF87-FE3E7FF3B576}"/>
              </a:ext>
            </a:extLst>
          </p:cNvPr>
          <p:cNvSpPr txBox="1"/>
          <p:nvPr/>
        </p:nvSpPr>
        <p:spPr>
          <a:xfrm>
            <a:off x="1250722" y="2481849"/>
            <a:ext cx="648072" cy="646331"/>
          </a:xfrm>
          <a:prstGeom prst="rect">
            <a:avLst/>
          </a:prstGeom>
          <a:noFill/>
        </p:spPr>
        <p:txBody>
          <a:bodyPr wrap="square" rtlCol="0">
            <a:spAutoFit/>
          </a:bodyPr>
          <a:lstStyle/>
          <a:p>
            <a:r>
              <a:rPr lang="zh-CN" altLang="en-US" b="1" dirty="0">
                <a:solidFill>
                  <a:schemeClr val="lt1"/>
                </a:solidFill>
                <a:latin typeface="+mn-lt"/>
                <a:ea typeface="+mn-ea"/>
              </a:rPr>
              <a:t>恶意节点</a:t>
            </a:r>
          </a:p>
        </p:txBody>
      </p:sp>
      <p:sp>
        <p:nvSpPr>
          <p:cNvPr id="13" name="TextBox 49">
            <a:extLst>
              <a:ext uri="{FF2B5EF4-FFF2-40B4-BE49-F238E27FC236}">
                <a16:creationId xmlns:a16="http://schemas.microsoft.com/office/drawing/2014/main" id="{E3D51ED5-FC98-4BF7-A870-D159C3DB7958}"/>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3.7.1 </a:t>
            </a:r>
            <a:r>
              <a:rPr lang="zh-CN" altLang="en-US" sz="2400" b="1" dirty="0">
                <a:latin typeface="黑体" panose="02010609060101010101" pitchFamily="49" charset="-122"/>
                <a:ea typeface="黑体" panose="02010609060101010101" pitchFamily="49" charset="-122"/>
              </a:rPr>
              <a:t>恶意节点防范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节点恶意行为的博弈建模</a:t>
            </a:r>
          </a:p>
        </p:txBody>
      </p:sp>
      <p:sp>
        <p:nvSpPr>
          <p:cNvPr id="14" name="Rectangle 2">
            <a:extLst>
              <a:ext uri="{FF2B5EF4-FFF2-40B4-BE49-F238E27FC236}">
                <a16:creationId xmlns:a16="http://schemas.microsoft.com/office/drawing/2014/main" id="{C0510F0C-909C-4440-9684-B4F05C4A351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7093" name="矩形 2"/>
          <p:cNvSpPr>
            <a:spLocks noChangeArrowheads="1"/>
          </p:cNvSpPr>
          <p:nvPr/>
        </p:nvSpPr>
        <p:spPr bwMode="auto">
          <a:xfrm>
            <a:off x="260748" y="2420888"/>
            <a:ext cx="868164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u"/>
              <a:defRPr/>
            </a:pPr>
            <a:r>
              <a:rPr lang="zh-CN" altLang="en-US" sz="2400" dirty="0">
                <a:latin typeface="宋体" panose="02010600030101010101" pitchFamily="2" charset="-122"/>
              </a:rPr>
              <a:t>根据上表的收益矩阵可以得到</a:t>
            </a:r>
            <a:endParaRPr lang="en-US" altLang="zh-CN" sz="2400" dirty="0">
              <a:latin typeface="宋体" panose="02010600030101010101" pitchFamily="2" charset="-122"/>
            </a:endParaRPr>
          </a:p>
          <a:p>
            <a:pPr marL="574675" lvl="1" indent="-342900">
              <a:buFont typeface="Wingdings" panose="05000000000000000000" pitchFamily="2" charset="2"/>
              <a:buChar char="l"/>
              <a:defRPr/>
            </a:pPr>
            <a:r>
              <a:rPr lang="zh-CN" altLang="en-US" sz="2200" dirty="0"/>
              <a:t>经过有限次数的博弈，无线传感器网络中的两种类型的节点最终都选择不合作策略，策略组合（不合作，不合作）是有限重复博弈的纳什均衡解。</a:t>
            </a:r>
            <a:endParaRPr lang="en-US" altLang="zh-CN" sz="2200" dirty="0"/>
          </a:p>
          <a:p>
            <a:pPr marL="574675" lvl="1" indent="-342900">
              <a:buFont typeface="Wingdings" panose="05000000000000000000" pitchFamily="2" charset="2"/>
              <a:buChar char="l"/>
              <a:defRPr/>
            </a:pPr>
            <a:r>
              <a:rPr lang="zh-CN" altLang="en-US" sz="2200" dirty="0"/>
              <a:t>网络如果处于这样一种不协作的均衡状态，那么整个网络也会瘫痪而无法提供正常的服务</a:t>
            </a:r>
            <a:endParaRPr lang="en-US" altLang="zh-CN" sz="2200" dirty="0"/>
          </a:p>
          <a:p>
            <a:pPr marL="574675" lvl="1" indent="-342900">
              <a:buFont typeface="Wingdings" panose="05000000000000000000" pitchFamily="2" charset="2"/>
              <a:buChar char="l"/>
              <a:defRPr/>
            </a:pPr>
            <a:r>
              <a:rPr lang="zh-CN" altLang="en-US" sz="2200" dirty="0"/>
              <a:t>在理性节点的策略上加入一个新的防御策略来限制恶意节点的攻击行为，使得恶意节点无利可图，促使恶意节点不再攻击转而合作，最终使得网络能够正常地提供服务，提升网络的性能。</a:t>
            </a:r>
            <a:endParaRPr lang="en-US" altLang="zh-CN" sz="2200" dirty="0"/>
          </a:p>
        </p:txBody>
      </p:sp>
      <p:sp>
        <p:nvSpPr>
          <p:cNvPr id="2" name="灯片编号占位符 11">
            <a:extLst>
              <a:ext uri="{FF2B5EF4-FFF2-40B4-BE49-F238E27FC236}">
                <a16:creationId xmlns:a16="http://schemas.microsoft.com/office/drawing/2014/main" id="{0E2DFB1C-20ED-496B-976F-76325F0CAA3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89</a:t>
            </a:fld>
            <a:endParaRPr lang="zh-CN" altLang="en-US" sz="1800" dirty="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FF17EF14-508B-4D28-A26D-C52F1E58757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3.7.1 </a:t>
            </a:r>
            <a:r>
              <a:rPr lang="zh-CN" altLang="en-US" sz="2400" b="1" dirty="0">
                <a:latin typeface="黑体" panose="02010609060101010101" pitchFamily="49" charset="-122"/>
                <a:ea typeface="黑体" panose="02010609060101010101" pitchFamily="49" charset="-122"/>
              </a:rPr>
              <a:t>恶意节点防范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节点恶意行为的博弈建模</a:t>
            </a:r>
          </a:p>
        </p:txBody>
      </p:sp>
      <p:sp>
        <p:nvSpPr>
          <p:cNvPr id="8" name="Rectangle 2">
            <a:extLst>
              <a:ext uri="{FF2B5EF4-FFF2-40B4-BE49-F238E27FC236}">
                <a16:creationId xmlns:a16="http://schemas.microsoft.com/office/drawing/2014/main" id="{125815F5-F802-44FF-9D34-4836B97D259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4DD15A47-E6C0-4009-BBEA-3BC4EC1BA371}"/>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2708" name="TextBox 49">
            <a:extLst>
              <a:ext uri="{FF2B5EF4-FFF2-40B4-BE49-F238E27FC236}">
                <a16:creationId xmlns:a16="http://schemas.microsoft.com/office/drawing/2014/main" id="{D38907A5-DF55-4810-BAFF-FE3DC2E1F0B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1.2 WLAN</a:t>
            </a:r>
            <a:r>
              <a:rPr lang="zh-CN" altLang="en-US" sz="2400" b="1" dirty="0">
                <a:latin typeface="黑体" panose="02010609060101010101" pitchFamily="49" charset="-122"/>
                <a:ea typeface="黑体" panose="02010609060101010101" pitchFamily="49" charset="-122"/>
              </a:rPr>
              <a:t>概述与</a:t>
            </a:r>
            <a:r>
              <a:rPr lang="en-US" altLang="zh-CN" sz="2400" b="1" dirty="0">
                <a:latin typeface="黑体" panose="02010609060101010101" pitchFamily="49" charset="-122"/>
                <a:ea typeface="黑体" panose="02010609060101010101" pitchFamily="49" charset="-122"/>
              </a:rPr>
              <a:t>802.11</a:t>
            </a:r>
            <a:endParaRPr lang="zh-CN" altLang="en-US" sz="24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D986F383-61DF-4420-A979-495D97CFD372}"/>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9</a:t>
            </a:fld>
            <a:endParaRPr lang="zh-CN" altLang="en-US" sz="1800" dirty="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14CE1EA0-05F4-4BC5-999E-4B7CC5ABBBE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dirty="0"/>
              <a:t> </a:t>
            </a:r>
            <a:r>
              <a:rPr lang="en-US" altLang="zh-CN" dirty="0"/>
              <a:t>1. </a:t>
            </a:r>
            <a:r>
              <a:rPr lang="zh-CN" altLang="en-US" dirty="0"/>
              <a:t>无线网络安全</a:t>
            </a:r>
          </a:p>
        </p:txBody>
      </p:sp>
      <p:graphicFrame>
        <p:nvGraphicFramePr>
          <p:cNvPr id="13" name="表格 5">
            <a:extLst>
              <a:ext uri="{FF2B5EF4-FFF2-40B4-BE49-F238E27FC236}">
                <a16:creationId xmlns:a16="http://schemas.microsoft.com/office/drawing/2014/main" id="{9234AC95-82FE-4CC0-9620-36D94E574EB8}"/>
              </a:ext>
            </a:extLst>
          </p:cNvPr>
          <p:cNvGraphicFramePr>
            <a:graphicFrameLocks noGrp="1"/>
          </p:cNvGraphicFramePr>
          <p:nvPr>
            <p:extLst>
              <p:ext uri="{D42A27DB-BD31-4B8C-83A1-F6EECF244321}">
                <p14:modId xmlns:p14="http://schemas.microsoft.com/office/powerpoint/2010/main" val="3367296811"/>
              </p:ext>
            </p:extLst>
          </p:nvPr>
        </p:nvGraphicFramePr>
        <p:xfrm>
          <a:off x="539552" y="2092516"/>
          <a:ext cx="8280918" cy="35052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4145331467"/>
                    </a:ext>
                  </a:extLst>
                </a:gridCol>
                <a:gridCol w="1368152">
                  <a:extLst>
                    <a:ext uri="{9D8B030D-6E8A-4147-A177-3AD203B41FA5}">
                      <a16:colId xmlns:a16="http://schemas.microsoft.com/office/drawing/2014/main" val="1496991426"/>
                    </a:ext>
                  </a:extLst>
                </a:gridCol>
                <a:gridCol w="1548171">
                  <a:extLst>
                    <a:ext uri="{9D8B030D-6E8A-4147-A177-3AD203B41FA5}">
                      <a16:colId xmlns:a16="http://schemas.microsoft.com/office/drawing/2014/main" val="38870801"/>
                    </a:ext>
                  </a:extLst>
                </a:gridCol>
                <a:gridCol w="1404157">
                  <a:extLst>
                    <a:ext uri="{9D8B030D-6E8A-4147-A177-3AD203B41FA5}">
                      <a16:colId xmlns:a16="http://schemas.microsoft.com/office/drawing/2014/main" val="2573447443"/>
                    </a:ext>
                  </a:extLst>
                </a:gridCol>
                <a:gridCol w="1728192">
                  <a:extLst>
                    <a:ext uri="{9D8B030D-6E8A-4147-A177-3AD203B41FA5}">
                      <a16:colId xmlns:a16="http://schemas.microsoft.com/office/drawing/2014/main" val="4137538484"/>
                    </a:ext>
                  </a:extLst>
                </a:gridCol>
                <a:gridCol w="1008110">
                  <a:extLst>
                    <a:ext uri="{9D8B030D-6E8A-4147-A177-3AD203B41FA5}">
                      <a16:colId xmlns:a16="http://schemas.microsoft.com/office/drawing/2014/main" val="2471288839"/>
                    </a:ext>
                  </a:extLst>
                </a:gridCol>
              </a:tblGrid>
              <a:tr h="370840">
                <a:tc>
                  <a:txBody>
                    <a:bodyPr/>
                    <a:lstStyle/>
                    <a:p>
                      <a:pPr algn="ctr"/>
                      <a:r>
                        <a:rPr lang="zh-CN" altLang="en-US" dirty="0"/>
                        <a:t>发布日期</a:t>
                      </a:r>
                    </a:p>
                  </a:txBody>
                  <a:tcPr/>
                </a:tc>
                <a:tc>
                  <a:txBody>
                    <a:bodyPr/>
                    <a:lstStyle/>
                    <a:p>
                      <a:pPr algn="ctr"/>
                      <a:r>
                        <a:rPr lang="zh-CN" altLang="en-US" dirty="0"/>
                        <a:t>标准</a:t>
                      </a:r>
                    </a:p>
                  </a:txBody>
                  <a:tcPr/>
                </a:tc>
                <a:tc>
                  <a:txBody>
                    <a:bodyPr/>
                    <a:lstStyle/>
                    <a:p>
                      <a:pPr algn="ctr"/>
                      <a:r>
                        <a:rPr lang="zh-CN" altLang="en-US" dirty="0"/>
                        <a:t>频段</a:t>
                      </a:r>
                    </a:p>
                  </a:txBody>
                  <a:tcPr/>
                </a:tc>
                <a:tc>
                  <a:txBody>
                    <a:bodyPr/>
                    <a:lstStyle/>
                    <a:p>
                      <a:pPr algn="ctr"/>
                      <a:r>
                        <a:rPr lang="zh-CN" altLang="en-US" dirty="0"/>
                        <a:t>带宽</a:t>
                      </a:r>
                    </a:p>
                  </a:txBody>
                  <a:tcPr/>
                </a:tc>
                <a:tc>
                  <a:txBody>
                    <a:bodyPr/>
                    <a:lstStyle/>
                    <a:p>
                      <a:pPr algn="ctr"/>
                      <a:r>
                        <a:rPr lang="zh-CN" altLang="en-US" dirty="0"/>
                        <a:t>最大数据速率</a:t>
                      </a:r>
                    </a:p>
                  </a:txBody>
                  <a:tcPr/>
                </a:tc>
                <a:tc>
                  <a:txBody>
                    <a:bodyPr/>
                    <a:lstStyle/>
                    <a:p>
                      <a:pPr algn="ctr"/>
                      <a:r>
                        <a:rPr lang="zh-CN" altLang="en-US" dirty="0"/>
                        <a:t>备注</a:t>
                      </a:r>
                    </a:p>
                  </a:txBody>
                  <a:tcPr/>
                </a:tc>
                <a:extLst>
                  <a:ext uri="{0D108BD9-81ED-4DB2-BD59-A6C34878D82A}">
                    <a16:rowId xmlns:a16="http://schemas.microsoft.com/office/drawing/2014/main" val="3980612976"/>
                  </a:ext>
                </a:extLst>
              </a:tr>
              <a:tr h="370840">
                <a:tc>
                  <a:txBody>
                    <a:bodyPr/>
                    <a:lstStyle/>
                    <a:p>
                      <a:pPr algn="ctr"/>
                      <a:r>
                        <a:rPr lang="en-US" altLang="zh-CN" sz="1800" kern="1200" dirty="0">
                          <a:solidFill>
                            <a:schemeClr val="dk1"/>
                          </a:solidFill>
                          <a:latin typeface="+mn-lt"/>
                          <a:ea typeface="+mn-ea"/>
                          <a:cs typeface="+mn-cs"/>
                        </a:rPr>
                        <a:t>1997</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802.11</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2.4 GHz</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20MHZ</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2Mbits/s</a:t>
                      </a:r>
                      <a:endParaRPr lang="zh-CN" altLang="en-US" sz="1800" kern="1200" dirty="0">
                        <a:solidFill>
                          <a:schemeClr val="dk1"/>
                        </a:solidFill>
                        <a:latin typeface="+mn-lt"/>
                        <a:ea typeface="+mn-ea"/>
                        <a:cs typeface="+mn-cs"/>
                      </a:endParaRPr>
                    </a:p>
                  </a:txBody>
                  <a:tcPr/>
                </a:tc>
                <a:tc>
                  <a:txBody>
                    <a:bodyPr/>
                    <a:lstStyle/>
                    <a:p>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172724907"/>
                  </a:ext>
                </a:extLst>
              </a:tr>
              <a:tr h="370840">
                <a:tc>
                  <a:txBody>
                    <a:bodyPr/>
                    <a:lstStyle/>
                    <a:p>
                      <a:pPr algn="ctr"/>
                      <a:r>
                        <a:rPr lang="en-US" altLang="zh-CN" sz="1800" kern="1200" dirty="0">
                          <a:solidFill>
                            <a:schemeClr val="dk1"/>
                          </a:solidFill>
                          <a:latin typeface="+mn-lt"/>
                          <a:ea typeface="+mn-ea"/>
                          <a:cs typeface="+mn-cs"/>
                        </a:rPr>
                        <a:t>1999</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802.11b</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2.4GHz</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20MHz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11Mbits/s</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Wi-Fi 1</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2847166217"/>
                  </a:ext>
                </a:extLst>
              </a:tr>
              <a:tr h="370840">
                <a:tc>
                  <a:txBody>
                    <a:bodyPr/>
                    <a:lstStyle/>
                    <a:p>
                      <a:pPr algn="ctr"/>
                      <a:r>
                        <a:rPr lang="en-US" altLang="zh-CN" sz="1800" kern="1200" dirty="0">
                          <a:solidFill>
                            <a:schemeClr val="dk1"/>
                          </a:solidFill>
                          <a:latin typeface="+mn-lt"/>
                          <a:ea typeface="+mn-ea"/>
                          <a:cs typeface="+mn-cs"/>
                        </a:rPr>
                        <a:t>1999</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802.11a</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5GHz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54Mbits/s</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Wi-Fi 2</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2583731706"/>
                  </a:ext>
                </a:extLst>
              </a:tr>
              <a:tr h="370840">
                <a:tc>
                  <a:txBody>
                    <a:bodyPr/>
                    <a:lstStyle/>
                    <a:p>
                      <a:pPr algn="ctr"/>
                      <a:r>
                        <a:rPr lang="en-US" altLang="zh-CN" sz="1800" kern="1200" dirty="0">
                          <a:solidFill>
                            <a:schemeClr val="dk1"/>
                          </a:solidFill>
                          <a:latin typeface="+mn-lt"/>
                          <a:ea typeface="+mn-ea"/>
                          <a:cs typeface="+mn-cs"/>
                        </a:rPr>
                        <a:t>2003</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802.11g</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2.4GHz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54Mbits/s</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Wi-Fi 3</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4129705948"/>
                  </a:ext>
                </a:extLst>
              </a:tr>
              <a:tr h="370840">
                <a:tc>
                  <a:txBody>
                    <a:bodyPr/>
                    <a:lstStyle/>
                    <a:p>
                      <a:pPr algn="ctr"/>
                      <a:r>
                        <a:rPr lang="en-US" altLang="zh-CN" sz="1800" kern="1200" dirty="0">
                          <a:solidFill>
                            <a:schemeClr val="dk1"/>
                          </a:solidFill>
                          <a:latin typeface="+mn-lt"/>
                          <a:ea typeface="+mn-ea"/>
                          <a:cs typeface="+mn-cs"/>
                        </a:rPr>
                        <a:t>2009</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802.11n</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2.4GHz,5GHz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20MHz,40MHz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600Mbits/s</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Wi-Fi 4</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915031653"/>
                  </a:ext>
                </a:extLst>
              </a:tr>
              <a:tr h="370840">
                <a:tc>
                  <a:txBody>
                    <a:bodyPr/>
                    <a:lstStyle/>
                    <a:p>
                      <a:pPr algn="ctr"/>
                      <a:r>
                        <a:rPr lang="en-US" altLang="zh-CN" sz="1800" kern="1200" dirty="0">
                          <a:solidFill>
                            <a:schemeClr val="dk1"/>
                          </a:solidFill>
                          <a:latin typeface="+mn-lt"/>
                          <a:ea typeface="+mn-ea"/>
                          <a:cs typeface="+mn-cs"/>
                        </a:rPr>
                        <a:t>2013</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802.11ac</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5GHz</a:t>
                      </a:r>
                      <a:endParaRPr lang="zh-CN" altLang="en-US" sz="1800" kern="1200" dirty="0">
                        <a:solidFill>
                          <a:schemeClr val="dk1"/>
                        </a:solidFill>
                        <a:latin typeface="+mn-lt"/>
                        <a:ea typeface="+mn-ea"/>
                        <a:cs typeface="+mn-cs"/>
                      </a:endParaRPr>
                    </a:p>
                    <a:p>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40MHz,80MHz,160MHz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1Gbits/s</a:t>
                      </a:r>
                      <a:r>
                        <a:rPr lang="zh-CN" altLang="en-US" sz="1800" kern="1200" dirty="0">
                          <a:solidFill>
                            <a:schemeClr val="dk1"/>
                          </a:solidFill>
                          <a:latin typeface="+mn-lt"/>
                          <a:ea typeface="+mn-ea"/>
                          <a:cs typeface="+mn-cs"/>
                        </a:rPr>
                        <a:t>以上</a:t>
                      </a:r>
                    </a:p>
                  </a:txBody>
                  <a:tcPr/>
                </a:tc>
                <a:tc>
                  <a:txBody>
                    <a:bodyPr/>
                    <a:lstStyle/>
                    <a:p>
                      <a:r>
                        <a:rPr lang="en-US" altLang="zh-CN" sz="1800" kern="1200" dirty="0">
                          <a:solidFill>
                            <a:schemeClr val="dk1"/>
                          </a:solidFill>
                          <a:latin typeface="+mn-lt"/>
                          <a:ea typeface="+mn-ea"/>
                          <a:cs typeface="+mn-cs"/>
                        </a:rPr>
                        <a:t>Wi-Fi 5</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3265994514"/>
                  </a:ext>
                </a:extLst>
              </a:tr>
              <a:tr h="370840">
                <a:tc>
                  <a:txBody>
                    <a:bodyPr/>
                    <a:lstStyle/>
                    <a:p>
                      <a:pPr algn="ctr"/>
                      <a:r>
                        <a:rPr lang="en-US" altLang="zh-CN" sz="1800" kern="1200" dirty="0">
                          <a:solidFill>
                            <a:schemeClr val="dk1"/>
                          </a:solidFill>
                          <a:latin typeface="+mn-lt"/>
                          <a:ea typeface="+mn-ea"/>
                          <a:cs typeface="+mn-cs"/>
                        </a:rPr>
                        <a:t>2020</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802.11ax</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a:solidFill>
                            <a:schemeClr val="dk1"/>
                          </a:solidFill>
                          <a:latin typeface="+mn-lt"/>
                          <a:ea typeface="+mn-ea"/>
                          <a:cs typeface="+mn-cs"/>
                        </a:rPr>
                        <a:t>1~6GHz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160MHz</a:t>
                      </a:r>
                      <a:endParaRPr lang="zh-CN" alt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9.6Gbits/s</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Wi-Fi 6</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68135873"/>
                  </a:ext>
                </a:extLst>
              </a:tr>
            </a:tbl>
          </a:graphicData>
        </a:graphic>
      </p:graphicFrame>
    </p:spTree>
    <p:extLst>
      <p:ext uri="{BB962C8B-B14F-4D97-AF65-F5344CB8AC3E}">
        <p14:creationId xmlns:p14="http://schemas.microsoft.com/office/powerpoint/2010/main" val="3390293861"/>
      </p:ext>
    </p:extLst>
  </p:cSld>
  <p:clrMapOvr>
    <a:masterClrMapping/>
  </p:clrMapOvr>
  <p:transition advTm="16782"/>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9168" name="矩形 3"/>
          <p:cNvSpPr>
            <a:spLocks noChangeArrowheads="1"/>
          </p:cNvSpPr>
          <p:nvPr/>
        </p:nvSpPr>
        <p:spPr bwMode="auto">
          <a:xfrm>
            <a:off x="1547664" y="5874922"/>
            <a:ext cx="58326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74675" lvl="1" indent="-342900">
              <a:buFont typeface="Wingdings" panose="05000000000000000000" pitchFamily="2" charset="2"/>
              <a:buChar char="n"/>
              <a:defRPr/>
            </a:pPr>
            <a:r>
              <a:rPr lang="en-US" altLang="zh-CN" sz="2200" dirty="0"/>
              <a:t>C</a:t>
            </a:r>
            <a:r>
              <a:rPr lang="en-US" altLang="zh-CN" sz="2200" baseline="-25000" dirty="0"/>
              <a:t>D</a:t>
            </a:r>
            <a:r>
              <a:rPr lang="en-US" altLang="zh-CN" sz="2200" dirty="0"/>
              <a:t> </a:t>
            </a:r>
            <a:r>
              <a:rPr lang="zh-CN" altLang="en-US" sz="2200" dirty="0"/>
              <a:t>表示理性节点采取防御策略所消耗的资源，其中</a:t>
            </a:r>
            <a:r>
              <a:rPr lang="en-US" altLang="zh-CN" sz="2200" dirty="0"/>
              <a:t>C</a:t>
            </a:r>
            <a:r>
              <a:rPr lang="en-US" altLang="zh-CN" sz="2200" baseline="-25000" dirty="0"/>
              <a:t>D</a:t>
            </a:r>
            <a:r>
              <a:rPr lang="en-US" altLang="zh-CN" sz="2200" dirty="0"/>
              <a:t>&gt;C</a:t>
            </a:r>
            <a:r>
              <a:rPr lang="en-US" altLang="zh-CN" sz="2200" baseline="-25000" dirty="0"/>
              <a:t>R</a:t>
            </a:r>
            <a:r>
              <a:rPr lang="en-US" altLang="zh-CN" sz="2200" dirty="0"/>
              <a:t>&gt;C</a:t>
            </a:r>
            <a:r>
              <a:rPr lang="en-US" altLang="zh-CN" sz="2200" baseline="-25000" dirty="0"/>
              <a:t>A</a:t>
            </a:r>
            <a:endParaRPr lang="zh-CN" altLang="en-US" sz="2200" baseline="-25000" dirty="0"/>
          </a:p>
        </p:txBody>
      </p:sp>
      <p:sp>
        <p:nvSpPr>
          <p:cNvPr id="219169" name="矩形 4"/>
          <p:cNvSpPr>
            <a:spLocks noChangeArrowheads="1"/>
          </p:cNvSpPr>
          <p:nvPr/>
        </p:nvSpPr>
        <p:spPr bwMode="auto">
          <a:xfrm>
            <a:off x="611560" y="1587289"/>
            <a:ext cx="8136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u"/>
              <a:defRPr/>
            </a:pPr>
            <a:r>
              <a:rPr lang="zh-CN" altLang="en-US" sz="2400" dirty="0">
                <a:latin typeface="宋体" panose="02010600030101010101" pitchFamily="2" charset="-122"/>
              </a:rPr>
              <a:t>当理性节点加入一个新的防御策略时，理性节点就有三个策略，分别为合作、不合作和防御，策略空间变为</a:t>
            </a:r>
            <a:r>
              <a:rPr lang="en-US" altLang="zh-CN" sz="2400" dirty="0">
                <a:latin typeface="宋体" panose="02010600030101010101" pitchFamily="2" charset="-122"/>
              </a:rPr>
              <a:t>S</a:t>
            </a:r>
            <a:r>
              <a:rPr lang="en-US" altLang="zh-CN" sz="2400" baseline="-25000" dirty="0">
                <a:latin typeface="宋体" panose="02010600030101010101" pitchFamily="2" charset="-122"/>
              </a:rPr>
              <a:t>1</a:t>
            </a:r>
            <a:r>
              <a:rPr lang="en-US" altLang="zh-CN" sz="2400" dirty="0">
                <a:latin typeface="宋体" panose="02010600030101010101" pitchFamily="2" charset="-122"/>
              </a:rPr>
              <a:t> =(C,NC,D), </a:t>
            </a:r>
            <a:r>
              <a:rPr lang="zh-CN" altLang="en-US" sz="2400" dirty="0">
                <a:latin typeface="宋体" panose="02010600030101010101" pitchFamily="2" charset="-122"/>
              </a:rPr>
              <a:t>那么博弈双方的收益矩阵就变为如下表所示</a:t>
            </a:r>
            <a:endParaRPr lang="en-US" altLang="zh-CN" sz="2400" dirty="0">
              <a:latin typeface="宋体" panose="02010600030101010101" pitchFamily="2" charset="-122"/>
            </a:endParaRPr>
          </a:p>
        </p:txBody>
      </p:sp>
      <p:sp>
        <p:nvSpPr>
          <p:cNvPr id="3" name="灯片编号占位符 11">
            <a:extLst>
              <a:ext uri="{FF2B5EF4-FFF2-40B4-BE49-F238E27FC236}">
                <a16:creationId xmlns:a16="http://schemas.microsoft.com/office/drawing/2014/main" id="{9012EE8F-8C17-455A-8149-8E6F8B52E6D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90</a:t>
            </a:fld>
            <a:endParaRPr lang="zh-CN" altLang="en-US" sz="1800" dirty="0">
              <a:latin typeface="Calibri" panose="020F0502020204030204" pitchFamily="34" charset="0"/>
              <a:ea typeface="宋体" panose="02010600030101010101" pitchFamily="2" charset="-122"/>
            </a:endParaRPr>
          </a:p>
        </p:txBody>
      </p:sp>
      <p:graphicFrame>
        <p:nvGraphicFramePr>
          <p:cNvPr id="9" name="表格 8">
            <a:extLst>
              <a:ext uri="{FF2B5EF4-FFF2-40B4-BE49-F238E27FC236}">
                <a16:creationId xmlns:a16="http://schemas.microsoft.com/office/drawing/2014/main" id="{5E298C14-C296-43C3-887F-49650123864C}"/>
              </a:ext>
            </a:extLst>
          </p:cNvPr>
          <p:cNvGraphicFramePr>
            <a:graphicFrameLocks noGrp="1"/>
          </p:cNvGraphicFramePr>
          <p:nvPr/>
        </p:nvGraphicFramePr>
        <p:xfrm>
          <a:off x="750888" y="2901727"/>
          <a:ext cx="7642224" cy="2859086"/>
        </p:xfrm>
        <a:graphic>
          <a:graphicData uri="http://schemas.openxmlformats.org/drawingml/2006/table">
            <a:tbl>
              <a:tblPr firstRow="1" bandRow="1">
                <a:tableStyleId>{073A0DAA-6AF3-43AB-8588-CEC1D06C72B9}</a:tableStyleId>
              </a:tblPr>
              <a:tblGrid>
                <a:gridCol w="1910556">
                  <a:extLst>
                    <a:ext uri="{9D8B030D-6E8A-4147-A177-3AD203B41FA5}">
                      <a16:colId xmlns:a16="http://schemas.microsoft.com/office/drawing/2014/main" val="1864242120"/>
                    </a:ext>
                  </a:extLst>
                </a:gridCol>
                <a:gridCol w="1910556">
                  <a:extLst>
                    <a:ext uri="{9D8B030D-6E8A-4147-A177-3AD203B41FA5}">
                      <a16:colId xmlns:a16="http://schemas.microsoft.com/office/drawing/2014/main" val="3788500680"/>
                    </a:ext>
                  </a:extLst>
                </a:gridCol>
                <a:gridCol w="1910556">
                  <a:extLst>
                    <a:ext uri="{9D8B030D-6E8A-4147-A177-3AD203B41FA5}">
                      <a16:colId xmlns:a16="http://schemas.microsoft.com/office/drawing/2014/main" val="3374809907"/>
                    </a:ext>
                  </a:extLst>
                </a:gridCol>
                <a:gridCol w="1910556">
                  <a:extLst>
                    <a:ext uri="{9D8B030D-6E8A-4147-A177-3AD203B41FA5}">
                      <a16:colId xmlns:a16="http://schemas.microsoft.com/office/drawing/2014/main" val="401729181"/>
                    </a:ext>
                  </a:extLst>
                </a:gridCol>
              </a:tblGrid>
              <a:tr h="1044188">
                <a:tc>
                  <a:txBody>
                    <a:bodyPr/>
                    <a:lstStyle/>
                    <a:p>
                      <a:endParaRPr lang="zh-CN" altLang="en-US" sz="1800" dirty="0"/>
                    </a:p>
                  </a:txBody>
                  <a:tcPr marL="91441" marR="91441" marT="45717" marB="45717"/>
                </a:tc>
                <a:tc>
                  <a:txBody>
                    <a:bodyPr/>
                    <a:lstStyle/>
                    <a:p>
                      <a:r>
                        <a:rPr lang="zh-CN" altLang="en-US" sz="1800" dirty="0"/>
                        <a:t>合作</a:t>
                      </a:r>
                    </a:p>
                  </a:txBody>
                  <a:tcPr marL="91441" marR="91441" marT="45717" marB="45717"/>
                </a:tc>
                <a:tc>
                  <a:txBody>
                    <a:bodyPr/>
                    <a:lstStyle/>
                    <a:p>
                      <a:r>
                        <a:rPr lang="zh-CN" altLang="en-US" sz="1800" dirty="0"/>
                        <a:t>攻击</a:t>
                      </a:r>
                    </a:p>
                  </a:txBody>
                  <a:tcPr marL="91441" marR="91441" marT="45717" marB="45717"/>
                </a:tc>
                <a:tc>
                  <a:txBody>
                    <a:bodyPr/>
                    <a:lstStyle/>
                    <a:p>
                      <a:r>
                        <a:rPr lang="zh-CN" altLang="en-US" sz="1800" dirty="0"/>
                        <a:t>不合作</a:t>
                      </a:r>
                    </a:p>
                  </a:txBody>
                  <a:tcPr marL="91441" marR="91441" marT="45717" marB="45717"/>
                </a:tc>
                <a:extLst>
                  <a:ext uri="{0D108BD9-81ED-4DB2-BD59-A6C34878D82A}">
                    <a16:rowId xmlns:a16="http://schemas.microsoft.com/office/drawing/2014/main" val="2124136823"/>
                  </a:ext>
                </a:extLst>
              </a:tr>
              <a:tr h="604966">
                <a:tc>
                  <a:txBody>
                    <a:bodyPr/>
                    <a:lstStyle/>
                    <a:p>
                      <a:r>
                        <a:rPr lang="zh-CN" altLang="en-US" sz="1800" dirty="0"/>
                        <a:t>合作</a:t>
                      </a:r>
                    </a:p>
                  </a:txBody>
                  <a:tcPr marL="91441" marR="91441" marT="45717" marB="45717"/>
                </a:tc>
                <a:tc>
                  <a:txBody>
                    <a:bodyPr/>
                    <a:lstStyle/>
                    <a:p>
                      <a:r>
                        <a:rPr lang="en-US" altLang="zh-CN" sz="1800" dirty="0"/>
                        <a:t>R-C</a:t>
                      </a:r>
                      <a:r>
                        <a:rPr lang="en-US" altLang="zh-CN" sz="1800" baseline="-25000" dirty="0"/>
                        <a:t>R</a:t>
                      </a:r>
                      <a:r>
                        <a:rPr lang="en-US" altLang="zh-CN" sz="1800" dirty="0"/>
                        <a:t>,R-C</a:t>
                      </a:r>
                      <a:r>
                        <a:rPr lang="en-US" altLang="zh-CN" sz="1800" baseline="-25000" dirty="0"/>
                        <a:t>R</a:t>
                      </a:r>
                      <a:endParaRPr lang="zh-CN" altLang="en-US" sz="1800" baseline="-25000" dirty="0"/>
                    </a:p>
                  </a:txBody>
                  <a:tcPr marL="91441" marR="91441" marT="45717" marB="45717"/>
                </a:tc>
                <a:tc>
                  <a:txBody>
                    <a:bodyPr/>
                    <a:lstStyle/>
                    <a:p>
                      <a:r>
                        <a:rPr lang="en-US" altLang="zh-CN" sz="1800" dirty="0"/>
                        <a:t>-C</a:t>
                      </a:r>
                      <a:r>
                        <a:rPr lang="en-US" altLang="zh-CN" sz="1800" baseline="-25000" dirty="0"/>
                        <a:t>R</a:t>
                      </a:r>
                      <a:r>
                        <a:rPr lang="en-US" altLang="zh-CN" sz="1800" dirty="0"/>
                        <a:t>,R-C</a:t>
                      </a:r>
                      <a:r>
                        <a:rPr lang="en-US" altLang="zh-CN" sz="1800" baseline="-25000" dirty="0"/>
                        <a:t>A</a:t>
                      </a:r>
                      <a:endParaRPr lang="zh-CN" altLang="en-US" sz="1800" baseline="-25000" dirty="0"/>
                    </a:p>
                  </a:txBody>
                  <a:tcPr marL="91441" marR="91441" marT="45717" marB="45717"/>
                </a:tc>
                <a:tc>
                  <a:txBody>
                    <a:bodyPr/>
                    <a:lstStyle/>
                    <a:p>
                      <a:r>
                        <a:rPr lang="en-US" altLang="zh-CN" sz="1800" dirty="0"/>
                        <a:t>-C</a:t>
                      </a:r>
                      <a:r>
                        <a:rPr lang="en-US" altLang="zh-CN" sz="1800" baseline="-25000" dirty="0"/>
                        <a:t>R</a:t>
                      </a:r>
                      <a:r>
                        <a:rPr lang="en-US" altLang="zh-CN" sz="1800" dirty="0"/>
                        <a:t>,0</a:t>
                      </a:r>
                      <a:endParaRPr lang="zh-CN" altLang="en-US" sz="1800" dirty="0"/>
                    </a:p>
                  </a:txBody>
                  <a:tcPr marL="91441" marR="91441" marT="45717" marB="45717"/>
                </a:tc>
                <a:extLst>
                  <a:ext uri="{0D108BD9-81ED-4DB2-BD59-A6C34878D82A}">
                    <a16:rowId xmlns:a16="http://schemas.microsoft.com/office/drawing/2014/main" val="1970935865"/>
                  </a:ext>
                </a:extLst>
              </a:tr>
              <a:tr h="604966">
                <a:tc>
                  <a:txBody>
                    <a:bodyPr/>
                    <a:lstStyle/>
                    <a:p>
                      <a:r>
                        <a:rPr lang="zh-CN" altLang="en-US" sz="1800" dirty="0"/>
                        <a:t>不合作</a:t>
                      </a:r>
                    </a:p>
                  </a:txBody>
                  <a:tcPr marL="91441" marR="91441" marT="45717" marB="45717"/>
                </a:tc>
                <a:tc>
                  <a:txBody>
                    <a:bodyPr/>
                    <a:lstStyle/>
                    <a:p>
                      <a:r>
                        <a:rPr lang="en-US" altLang="zh-CN" sz="1800" dirty="0"/>
                        <a:t>0,-C</a:t>
                      </a:r>
                      <a:r>
                        <a:rPr lang="en-US" altLang="zh-CN" sz="1800" baseline="-25000" dirty="0"/>
                        <a:t>R</a:t>
                      </a:r>
                      <a:endParaRPr lang="zh-CN" altLang="en-US" sz="1800" baseline="-25000" dirty="0"/>
                    </a:p>
                  </a:txBody>
                  <a:tcPr marL="91441" marR="91441" marT="45717" marB="45717"/>
                </a:tc>
                <a:tc>
                  <a:txBody>
                    <a:bodyPr/>
                    <a:lstStyle/>
                    <a:p>
                      <a:r>
                        <a:rPr lang="en-US" altLang="zh-CN" sz="1800" dirty="0"/>
                        <a:t>0,-C</a:t>
                      </a:r>
                      <a:r>
                        <a:rPr lang="en-US" altLang="zh-CN" sz="1800" baseline="-25000" dirty="0"/>
                        <a:t>A</a:t>
                      </a:r>
                      <a:endParaRPr lang="zh-CN" altLang="en-US" sz="1800" baseline="-25000" dirty="0"/>
                    </a:p>
                  </a:txBody>
                  <a:tcPr marL="91441" marR="91441" marT="45717" marB="45717"/>
                </a:tc>
                <a:tc>
                  <a:txBody>
                    <a:bodyPr/>
                    <a:lstStyle/>
                    <a:p>
                      <a:r>
                        <a:rPr lang="en-US" altLang="zh-CN" sz="1800" dirty="0"/>
                        <a:t>0,0</a:t>
                      </a:r>
                      <a:endParaRPr lang="zh-CN" altLang="en-US" sz="1800" dirty="0"/>
                    </a:p>
                  </a:txBody>
                  <a:tcPr marL="91441" marR="91441" marT="45717" marB="45717"/>
                </a:tc>
                <a:extLst>
                  <a:ext uri="{0D108BD9-81ED-4DB2-BD59-A6C34878D82A}">
                    <a16:rowId xmlns:a16="http://schemas.microsoft.com/office/drawing/2014/main" val="4203636756"/>
                  </a:ext>
                </a:extLst>
              </a:tr>
              <a:tr h="604966">
                <a:tc>
                  <a:txBody>
                    <a:bodyPr/>
                    <a:lstStyle/>
                    <a:p>
                      <a:r>
                        <a:rPr lang="zh-CN" altLang="en-US" sz="1800" dirty="0"/>
                        <a:t>防御</a:t>
                      </a:r>
                    </a:p>
                  </a:txBody>
                  <a:tcPr marL="91441" marR="91441" marT="45717" marB="45717"/>
                </a:tc>
                <a:tc>
                  <a:txBody>
                    <a:bodyPr/>
                    <a:lstStyle/>
                    <a:p>
                      <a:r>
                        <a:rPr lang="en-US" altLang="zh-CN" sz="1800" dirty="0"/>
                        <a:t>R-C</a:t>
                      </a:r>
                      <a:r>
                        <a:rPr lang="en-US" altLang="zh-CN" sz="1800" baseline="-25000" dirty="0"/>
                        <a:t>D</a:t>
                      </a:r>
                      <a:r>
                        <a:rPr lang="en-US" altLang="zh-CN" sz="1800" dirty="0"/>
                        <a:t>,R-C</a:t>
                      </a:r>
                      <a:r>
                        <a:rPr lang="en-US" altLang="zh-CN" sz="1800" baseline="-25000" dirty="0"/>
                        <a:t>R</a:t>
                      </a:r>
                      <a:endParaRPr lang="zh-CN" altLang="en-US" sz="1800" baseline="-25000" dirty="0"/>
                    </a:p>
                  </a:txBody>
                  <a:tcPr marL="91441" marR="91441" marT="45717" marB="45717"/>
                </a:tc>
                <a:tc>
                  <a:txBody>
                    <a:bodyPr/>
                    <a:lstStyle/>
                    <a:p>
                      <a:r>
                        <a:rPr lang="en-US" altLang="zh-CN" sz="1800" dirty="0"/>
                        <a:t>R-C</a:t>
                      </a:r>
                      <a:r>
                        <a:rPr lang="en-US" altLang="zh-CN" sz="1800" baseline="-25000" dirty="0"/>
                        <a:t>D</a:t>
                      </a:r>
                      <a:r>
                        <a:rPr lang="en-US" altLang="zh-CN" sz="1800" dirty="0"/>
                        <a:t>,-C</a:t>
                      </a:r>
                      <a:r>
                        <a:rPr lang="en-US" altLang="zh-CN" sz="1800" baseline="-25000" dirty="0"/>
                        <a:t>A</a:t>
                      </a:r>
                      <a:endParaRPr lang="zh-CN" altLang="en-US" sz="1800" baseline="-25000" dirty="0"/>
                    </a:p>
                  </a:txBody>
                  <a:tcPr marL="91441" marR="91441" marT="45717" marB="45717"/>
                </a:tc>
                <a:tc>
                  <a:txBody>
                    <a:bodyPr/>
                    <a:lstStyle/>
                    <a:p>
                      <a:r>
                        <a:rPr lang="en-US" altLang="zh-CN" sz="1800" dirty="0"/>
                        <a:t>-C</a:t>
                      </a:r>
                      <a:r>
                        <a:rPr lang="en-US" altLang="zh-CN" sz="1800" baseline="-25000" dirty="0"/>
                        <a:t>D</a:t>
                      </a:r>
                      <a:r>
                        <a:rPr lang="en-US" altLang="zh-CN" sz="1800" dirty="0"/>
                        <a:t>,0</a:t>
                      </a:r>
                      <a:endParaRPr lang="zh-CN" altLang="en-US" sz="1800" dirty="0"/>
                    </a:p>
                  </a:txBody>
                  <a:tcPr marL="91441" marR="91441" marT="45717" marB="45717"/>
                </a:tc>
                <a:extLst>
                  <a:ext uri="{0D108BD9-81ED-4DB2-BD59-A6C34878D82A}">
                    <a16:rowId xmlns:a16="http://schemas.microsoft.com/office/drawing/2014/main" val="724238921"/>
                  </a:ext>
                </a:extLst>
              </a:tr>
            </a:tbl>
          </a:graphicData>
        </a:graphic>
      </p:graphicFrame>
      <p:cxnSp>
        <p:nvCxnSpPr>
          <p:cNvPr id="10" name="直接连接符 9">
            <a:extLst>
              <a:ext uri="{FF2B5EF4-FFF2-40B4-BE49-F238E27FC236}">
                <a16:creationId xmlns:a16="http://schemas.microsoft.com/office/drawing/2014/main" id="{B75F37C0-B78D-432C-A324-8677496BD2C7}"/>
              </a:ext>
            </a:extLst>
          </p:cNvPr>
          <p:cNvCxnSpPr/>
          <p:nvPr/>
        </p:nvCxnSpPr>
        <p:spPr>
          <a:xfrm>
            <a:off x="750888" y="2901727"/>
            <a:ext cx="1948904" cy="1031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1179664-CC9C-49AE-85F6-0CEC603F3B70}"/>
              </a:ext>
            </a:extLst>
          </p:cNvPr>
          <p:cNvSpPr txBox="1"/>
          <p:nvPr/>
        </p:nvSpPr>
        <p:spPr>
          <a:xfrm>
            <a:off x="827584" y="3220618"/>
            <a:ext cx="834845" cy="646331"/>
          </a:xfrm>
          <a:prstGeom prst="rect">
            <a:avLst/>
          </a:prstGeom>
          <a:noFill/>
        </p:spPr>
        <p:txBody>
          <a:bodyPr wrap="square" rtlCol="0">
            <a:spAutoFit/>
          </a:bodyPr>
          <a:lstStyle/>
          <a:p>
            <a:r>
              <a:rPr lang="zh-CN" altLang="en-US" b="1" dirty="0">
                <a:solidFill>
                  <a:schemeClr val="lt1"/>
                </a:solidFill>
                <a:latin typeface="+mn-lt"/>
                <a:ea typeface="+mn-ea"/>
              </a:rPr>
              <a:t>理性节点</a:t>
            </a:r>
          </a:p>
        </p:txBody>
      </p:sp>
      <p:sp>
        <p:nvSpPr>
          <p:cNvPr id="12" name="文本框 11">
            <a:extLst>
              <a:ext uri="{FF2B5EF4-FFF2-40B4-BE49-F238E27FC236}">
                <a16:creationId xmlns:a16="http://schemas.microsoft.com/office/drawing/2014/main" id="{840290C4-8911-4547-BA0F-9EB625C15113}"/>
              </a:ext>
            </a:extLst>
          </p:cNvPr>
          <p:cNvSpPr txBox="1"/>
          <p:nvPr/>
        </p:nvSpPr>
        <p:spPr>
          <a:xfrm>
            <a:off x="1806445" y="2897453"/>
            <a:ext cx="749331" cy="646331"/>
          </a:xfrm>
          <a:prstGeom prst="rect">
            <a:avLst/>
          </a:prstGeom>
          <a:noFill/>
        </p:spPr>
        <p:txBody>
          <a:bodyPr wrap="square" rtlCol="0">
            <a:spAutoFit/>
          </a:bodyPr>
          <a:lstStyle/>
          <a:p>
            <a:r>
              <a:rPr lang="zh-CN" altLang="en-US" b="1" dirty="0">
                <a:solidFill>
                  <a:schemeClr val="lt1"/>
                </a:solidFill>
                <a:latin typeface="+mn-lt"/>
                <a:ea typeface="+mn-ea"/>
              </a:rPr>
              <a:t>恶意节点</a:t>
            </a:r>
          </a:p>
        </p:txBody>
      </p:sp>
      <p:sp>
        <p:nvSpPr>
          <p:cNvPr id="13" name="TextBox 49">
            <a:extLst>
              <a:ext uri="{FF2B5EF4-FFF2-40B4-BE49-F238E27FC236}">
                <a16:creationId xmlns:a16="http://schemas.microsoft.com/office/drawing/2014/main" id="{663B2B57-B2CC-4112-9F34-7968FB7D6178}"/>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smtClean="0">
                <a:latin typeface="黑体" panose="02010609060101010101" pitchFamily="49" charset="-122"/>
                <a:ea typeface="黑体" panose="02010609060101010101" pitchFamily="49" charset="-122"/>
              </a:rPr>
              <a:t>3.7.1 </a:t>
            </a:r>
            <a:r>
              <a:rPr lang="zh-CN" altLang="en-US" sz="2400" b="1" dirty="0">
                <a:latin typeface="黑体" panose="02010609060101010101" pitchFamily="49" charset="-122"/>
                <a:ea typeface="黑体" panose="02010609060101010101" pitchFamily="49" charset="-122"/>
              </a:rPr>
              <a:t>恶意节点防范</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节点恶意行为的博弈建模</a:t>
            </a:r>
          </a:p>
        </p:txBody>
      </p:sp>
      <p:sp>
        <p:nvSpPr>
          <p:cNvPr id="14" name="Rectangle 2">
            <a:extLst>
              <a:ext uri="{FF2B5EF4-FFF2-40B4-BE49-F238E27FC236}">
                <a16:creationId xmlns:a16="http://schemas.microsoft.com/office/drawing/2014/main" id="{39EFA91E-437E-43AB-A5C3-6F54137DB7C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17093" name="矩形 2"/>
          <p:cNvSpPr>
            <a:spLocks noChangeArrowheads="1"/>
          </p:cNvSpPr>
          <p:nvPr/>
        </p:nvSpPr>
        <p:spPr bwMode="auto">
          <a:xfrm>
            <a:off x="1336254" y="2348880"/>
            <a:ext cx="6471492"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Wingdings" panose="05000000000000000000" pitchFamily="2" charset="2"/>
              <a:buChar char="l"/>
              <a:defRPr/>
            </a:pPr>
            <a:r>
              <a:rPr lang="zh-CN" altLang="en-US" sz="2400" b="1" dirty="0">
                <a:latin typeface="宋体" panose="02010600030101010101" pitchFamily="2" charset="-122"/>
              </a:rPr>
              <a:t>纳什博弈</a:t>
            </a:r>
            <a:endParaRPr lang="en-US" altLang="zh-CN" sz="2400" b="1" dirty="0">
              <a:latin typeface="宋体" panose="02010600030101010101" pitchFamily="2" charset="-122"/>
            </a:endParaRPr>
          </a:p>
          <a:p>
            <a:pPr marL="342900" indent="-342900">
              <a:buFont typeface="Wingdings" panose="05000000000000000000" pitchFamily="2" charset="2"/>
              <a:buChar char="l"/>
              <a:defRPr/>
            </a:pPr>
            <a:r>
              <a:rPr lang="zh-CN" altLang="en-US" sz="2400" b="1" dirty="0">
                <a:latin typeface="宋体" panose="02010600030101010101" pitchFamily="2" charset="-122"/>
              </a:rPr>
              <a:t>智猪博弈</a:t>
            </a:r>
            <a:endParaRPr lang="en-US" altLang="zh-CN" sz="2400" b="1" dirty="0">
              <a:latin typeface="宋体" panose="02010600030101010101" pitchFamily="2" charset="-122"/>
            </a:endParaRPr>
          </a:p>
          <a:p>
            <a:pPr marL="342900" indent="-342900">
              <a:buFont typeface="Wingdings" panose="05000000000000000000" pitchFamily="2" charset="2"/>
              <a:buChar char="l"/>
              <a:defRPr/>
            </a:pPr>
            <a:r>
              <a:rPr lang="zh-CN" altLang="en-US" sz="2400" b="1" dirty="0">
                <a:latin typeface="宋体" panose="02010600030101010101" pitchFamily="2" charset="-122"/>
              </a:rPr>
              <a:t>不对称信息下的博弈</a:t>
            </a:r>
            <a:endParaRPr lang="en-US" altLang="zh-CN" sz="2400" b="1" dirty="0">
              <a:latin typeface="宋体" panose="02010600030101010101" pitchFamily="2" charset="-122"/>
            </a:endParaRPr>
          </a:p>
          <a:p>
            <a:pPr marL="342900" indent="-342900">
              <a:buFont typeface="Wingdings" panose="05000000000000000000" pitchFamily="2" charset="2"/>
              <a:buChar char="l"/>
              <a:defRPr/>
            </a:pPr>
            <a:r>
              <a:rPr lang="zh-CN" altLang="en-US" sz="2400" b="1" dirty="0">
                <a:latin typeface="宋体" panose="02010600030101010101" pitchFamily="2" charset="-122"/>
              </a:rPr>
              <a:t>博弈模型</a:t>
            </a:r>
            <a:endParaRPr lang="en-US" altLang="zh-CN" sz="2400" b="1" dirty="0">
              <a:latin typeface="宋体" panose="02010600030101010101" pitchFamily="2" charset="-122"/>
            </a:endParaRPr>
          </a:p>
          <a:p>
            <a:pPr marL="342900" indent="-342900">
              <a:buFont typeface="Wingdings" panose="05000000000000000000" pitchFamily="2" charset="2"/>
              <a:buChar char="l"/>
              <a:defRPr/>
            </a:pPr>
            <a:r>
              <a:rPr lang="zh-CN" altLang="en-US" sz="2400" b="1" dirty="0">
                <a:latin typeface="宋体" panose="02010600030101010101" pitchFamily="2" charset="-122"/>
              </a:rPr>
              <a:t>无线传感器网络中安全问题的博弈模型</a:t>
            </a:r>
            <a:endParaRPr lang="en-US" altLang="zh-CN" sz="2400" b="1" dirty="0">
              <a:latin typeface="宋体" panose="02010600030101010101" pitchFamily="2" charset="-122"/>
            </a:endParaRPr>
          </a:p>
          <a:p>
            <a:pPr marL="342900" indent="-342900">
              <a:buFont typeface="Wingdings" panose="05000000000000000000" pitchFamily="2" charset="2"/>
              <a:buChar char="l"/>
              <a:defRPr/>
            </a:pPr>
            <a:r>
              <a:rPr lang="zh-CN" altLang="en-US" sz="2400" b="1" dirty="0">
                <a:latin typeface="宋体" panose="02010600030101010101" pitchFamily="2" charset="-122"/>
              </a:rPr>
              <a:t>恶意节点防范</a:t>
            </a:r>
            <a:endParaRPr lang="en-US" altLang="zh-CN" sz="2400" b="1" dirty="0">
              <a:latin typeface="宋体" panose="02010600030101010101" pitchFamily="2" charset="-122"/>
            </a:endParaRPr>
          </a:p>
          <a:p>
            <a:pPr marL="1085850" lvl="1" indent="-342900">
              <a:buFont typeface="Wingdings" panose="05000000000000000000" pitchFamily="2" charset="2"/>
              <a:buChar char="l"/>
              <a:defRPr/>
            </a:pPr>
            <a:r>
              <a:rPr lang="zh-CN" altLang="en-US" sz="2400" b="1" dirty="0">
                <a:latin typeface="宋体" panose="02010600030101010101" pitchFamily="2" charset="-122"/>
              </a:rPr>
              <a:t>现有攻击和安全解决方案</a:t>
            </a:r>
            <a:endParaRPr lang="en-US" altLang="zh-CN" sz="2400" b="1" dirty="0">
              <a:latin typeface="宋体" panose="02010600030101010101" pitchFamily="2" charset="-122"/>
            </a:endParaRPr>
          </a:p>
          <a:p>
            <a:pPr marL="1085850" lvl="1" indent="-342900">
              <a:buFont typeface="Wingdings" panose="05000000000000000000" pitchFamily="2" charset="2"/>
              <a:buChar char="l"/>
              <a:defRPr/>
            </a:pPr>
            <a:r>
              <a:rPr lang="zh-CN" altLang="en-US" sz="2400" b="1" dirty="0">
                <a:latin typeface="宋体" panose="02010600030101010101" pitchFamily="2" charset="-122"/>
              </a:rPr>
              <a:t>节点恶意行为的博弈建模</a:t>
            </a:r>
            <a:endParaRPr lang="en-US" altLang="zh-CN" sz="2200" dirty="0"/>
          </a:p>
          <a:p>
            <a:pPr marL="342900" indent="-342900">
              <a:buFont typeface="Wingdings" panose="05000000000000000000" pitchFamily="2" charset="2"/>
              <a:buChar char="u"/>
              <a:defRPr/>
            </a:pPr>
            <a:endParaRPr lang="en-US" altLang="zh-CN" sz="2200" dirty="0"/>
          </a:p>
        </p:txBody>
      </p:sp>
      <p:sp>
        <p:nvSpPr>
          <p:cNvPr id="2" name="灯片编号占位符 11">
            <a:extLst>
              <a:ext uri="{FF2B5EF4-FFF2-40B4-BE49-F238E27FC236}">
                <a16:creationId xmlns:a16="http://schemas.microsoft.com/office/drawing/2014/main" id="{0E2DFB1C-20ED-496B-976F-76325F0CAA3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91</a:t>
            </a:fld>
            <a:endParaRPr lang="zh-CN" altLang="en-US" sz="1800" dirty="0">
              <a:latin typeface="Calibri" panose="020F0502020204030204" pitchFamily="34" charset="0"/>
              <a:ea typeface="宋体" panose="02010600030101010101" pitchFamily="2" charset="-122"/>
            </a:endParaRPr>
          </a:p>
        </p:txBody>
      </p:sp>
      <p:sp>
        <p:nvSpPr>
          <p:cNvPr id="7" name="TextBox 49">
            <a:extLst>
              <a:ext uri="{FF2B5EF4-FFF2-40B4-BE49-F238E27FC236}">
                <a16:creationId xmlns:a16="http://schemas.microsoft.com/office/drawing/2014/main" id="{FF17EF14-508B-4D28-A26D-C52F1E587573}"/>
              </a:ext>
            </a:extLst>
          </p:cNvPr>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3.8 </a:t>
            </a:r>
            <a:r>
              <a:rPr lang="zh-CN" altLang="en-US" sz="2400" b="1" dirty="0">
                <a:latin typeface="黑体" panose="02010609060101010101" pitchFamily="49" charset="-122"/>
                <a:ea typeface="黑体" panose="02010609060101010101" pitchFamily="49" charset="-122"/>
              </a:rPr>
              <a:t>本章复习重点</a:t>
            </a:r>
          </a:p>
        </p:txBody>
      </p:sp>
      <p:sp>
        <p:nvSpPr>
          <p:cNvPr id="8" name="Rectangle 2">
            <a:extLst>
              <a:ext uri="{FF2B5EF4-FFF2-40B4-BE49-F238E27FC236}">
                <a16:creationId xmlns:a16="http://schemas.microsoft.com/office/drawing/2014/main" id="{125815F5-F802-44FF-9D34-4836B97D259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3. </a:t>
            </a:r>
            <a:r>
              <a:rPr lang="zh-CN" altLang="en-US" dirty="0">
                <a:latin typeface="+mj-ea"/>
                <a:ea typeface="+mj-ea"/>
              </a:rPr>
              <a:t>博弈论</a:t>
            </a:r>
          </a:p>
        </p:txBody>
      </p:sp>
    </p:spTree>
    <p:extLst>
      <p:ext uri="{BB962C8B-B14F-4D97-AF65-F5344CB8AC3E}">
        <p14:creationId xmlns:p14="http://schemas.microsoft.com/office/powerpoint/2010/main" val="895030030"/>
      </p:ext>
    </p:extLst>
  </p:cSld>
  <p:clrMapOvr>
    <a:masterClrMapping/>
  </p:clrMapOvr>
  <p:transition advTm="1678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FFE6908-F573-4854-8887-83B497E5CA4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期末复习课</a:t>
            </a:r>
            <a:endParaRPr lang="zh-CN" altLang="en-US" sz="4000" dirty="0">
              <a:latin typeface="黑体" panose="02010609060101010101" pitchFamily="49" charset="-122"/>
              <a:ea typeface="黑体" panose="02010609060101010101" pitchFamily="49" charset="-122"/>
            </a:endParaRPr>
          </a:p>
        </p:txBody>
      </p:sp>
      <p:sp>
        <p:nvSpPr>
          <p:cNvPr id="18" name="灯片编号占位符 11">
            <a:extLst>
              <a:ext uri="{FF2B5EF4-FFF2-40B4-BE49-F238E27FC236}">
                <a16:creationId xmlns:a16="http://schemas.microsoft.com/office/drawing/2014/main" id="{4B2624CF-311D-48AA-8C75-B9D9B7CA758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92</a:t>
            </a:fld>
            <a:endParaRPr lang="zh-CN" altLang="en-US" sz="1800" dirty="0">
              <a:latin typeface="Calibri" panose="020F0502020204030204" pitchFamily="34" charset="0"/>
              <a:ea typeface="宋体" panose="02010600030101010101" pitchFamily="2" charset="-122"/>
            </a:endParaRPr>
          </a:p>
        </p:txBody>
      </p:sp>
      <p:grpSp>
        <p:nvGrpSpPr>
          <p:cNvPr id="38" name="组合 1">
            <a:extLst>
              <a:ext uri="{FF2B5EF4-FFF2-40B4-BE49-F238E27FC236}">
                <a16:creationId xmlns:a16="http://schemas.microsoft.com/office/drawing/2014/main" id="{2C445C7C-EC28-4EFC-AE13-856F90FA66B8}"/>
              </a:ext>
            </a:extLst>
          </p:cNvPr>
          <p:cNvGrpSpPr>
            <a:grpSpLocks/>
          </p:cNvGrpSpPr>
          <p:nvPr/>
        </p:nvGrpSpPr>
        <p:grpSpPr bwMode="auto">
          <a:xfrm>
            <a:off x="2087386" y="836712"/>
            <a:ext cx="5019390" cy="916076"/>
            <a:chOff x="2286000" y="2889056"/>
            <a:chExt cx="4724400" cy="1044000"/>
          </a:xfrm>
        </p:grpSpPr>
        <p:sp>
          <p:nvSpPr>
            <p:cNvPr id="39" name="AutoShape 66">
              <a:extLst>
                <a:ext uri="{FF2B5EF4-FFF2-40B4-BE49-F238E27FC236}">
                  <a16:creationId xmlns:a16="http://schemas.microsoft.com/office/drawing/2014/main" id="{EDD5FAAA-EB86-4F65-A361-8F100011AAA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0" name="AutoShape 67">
              <a:extLst>
                <a:ext uri="{FF2B5EF4-FFF2-40B4-BE49-F238E27FC236}">
                  <a16:creationId xmlns:a16="http://schemas.microsoft.com/office/drawing/2014/main" id="{EE628156-6F73-4501-B370-3E8AA8E9A5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41" name="Text Box 68">
              <a:extLst>
                <a:ext uri="{FF2B5EF4-FFF2-40B4-BE49-F238E27FC236}">
                  <a16:creationId xmlns:a16="http://schemas.microsoft.com/office/drawing/2014/main" id="{C1E5FB06-27CC-4530-9501-1DCBEF3A43A7}"/>
                </a:ext>
              </a:extLst>
            </p:cNvPr>
            <p:cNvSpPr txBox="1">
              <a:spLocks noChangeArrowheads="1"/>
            </p:cNvSpPr>
            <p:nvPr/>
          </p:nvSpPr>
          <p:spPr bwMode="gray">
            <a:xfrm>
              <a:off x="3102206" y="3149328"/>
              <a:ext cx="377405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无线局域网及其安全 </a:t>
              </a:r>
            </a:p>
          </p:txBody>
        </p:sp>
        <p:sp>
          <p:nvSpPr>
            <p:cNvPr id="42" name="Text Box 69">
              <a:extLst>
                <a:ext uri="{FF2B5EF4-FFF2-40B4-BE49-F238E27FC236}">
                  <a16:creationId xmlns:a16="http://schemas.microsoft.com/office/drawing/2014/main" id="{4EFBECB0-1CC7-49D6-BF2F-8B2491256380}"/>
                </a:ext>
              </a:extLst>
            </p:cNvPr>
            <p:cNvSpPr txBox="1">
              <a:spLocks noChangeArrowheads="1"/>
            </p:cNvSpPr>
            <p:nvPr/>
          </p:nvSpPr>
          <p:spPr bwMode="gray">
            <a:xfrm>
              <a:off x="2643189" y="3178974"/>
              <a:ext cx="335255"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rPr>
                <a:t>1</a:t>
              </a:r>
            </a:p>
          </p:txBody>
        </p:sp>
      </p:grpSp>
      <p:grpSp>
        <p:nvGrpSpPr>
          <p:cNvPr id="43" name="组合 1">
            <a:extLst>
              <a:ext uri="{FF2B5EF4-FFF2-40B4-BE49-F238E27FC236}">
                <a16:creationId xmlns:a16="http://schemas.microsoft.com/office/drawing/2014/main" id="{3BF9904F-42E4-42DA-9B82-FA88C6D80AD6}"/>
              </a:ext>
            </a:extLst>
          </p:cNvPr>
          <p:cNvGrpSpPr>
            <a:grpSpLocks/>
          </p:cNvGrpSpPr>
          <p:nvPr/>
        </p:nvGrpSpPr>
        <p:grpSpPr bwMode="auto">
          <a:xfrm>
            <a:off x="2086721" y="2864301"/>
            <a:ext cx="5107059" cy="916076"/>
            <a:chOff x="2286000" y="2889056"/>
            <a:chExt cx="4806280" cy="1044000"/>
          </a:xfrm>
        </p:grpSpPr>
        <p:sp>
          <p:nvSpPr>
            <p:cNvPr id="44" name="AutoShape 66">
              <a:extLst>
                <a:ext uri="{FF2B5EF4-FFF2-40B4-BE49-F238E27FC236}">
                  <a16:creationId xmlns:a16="http://schemas.microsoft.com/office/drawing/2014/main" id="{FDD605C5-8AD8-4C89-BF90-637125129AF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5" name="AutoShape 67">
              <a:extLst>
                <a:ext uri="{FF2B5EF4-FFF2-40B4-BE49-F238E27FC236}">
                  <a16:creationId xmlns:a16="http://schemas.microsoft.com/office/drawing/2014/main" id="{CDEDCE1B-93F7-44BF-938E-F586A8A5F0DB}"/>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6" name="Text Box 68">
              <a:extLst>
                <a:ext uri="{FF2B5EF4-FFF2-40B4-BE49-F238E27FC236}">
                  <a16:creationId xmlns:a16="http://schemas.microsoft.com/office/drawing/2014/main" id="{9431CFFF-EA7D-456E-BFEA-E360C09DC568}"/>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博弈论与无线网安全</a:t>
              </a:r>
            </a:p>
          </p:txBody>
        </p:sp>
        <p:sp>
          <p:nvSpPr>
            <p:cNvPr id="51" name="Text Box 69">
              <a:extLst>
                <a:ext uri="{FF2B5EF4-FFF2-40B4-BE49-F238E27FC236}">
                  <a16:creationId xmlns:a16="http://schemas.microsoft.com/office/drawing/2014/main" id="{46E6AEAF-5F44-4004-9F9A-9E83E65A5030}"/>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3</a:t>
              </a:r>
            </a:p>
          </p:txBody>
        </p:sp>
      </p:grpSp>
      <p:grpSp>
        <p:nvGrpSpPr>
          <p:cNvPr id="56" name="组合 1">
            <a:extLst>
              <a:ext uri="{FF2B5EF4-FFF2-40B4-BE49-F238E27FC236}">
                <a16:creationId xmlns:a16="http://schemas.microsoft.com/office/drawing/2014/main" id="{9D677F85-17AE-466B-B034-FB014F318B9B}"/>
              </a:ext>
            </a:extLst>
          </p:cNvPr>
          <p:cNvGrpSpPr>
            <a:grpSpLocks/>
          </p:cNvGrpSpPr>
          <p:nvPr/>
        </p:nvGrpSpPr>
        <p:grpSpPr bwMode="auto">
          <a:xfrm>
            <a:off x="2086721" y="1850506"/>
            <a:ext cx="5020055" cy="916076"/>
            <a:chOff x="2286000" y="2889056"/>
            <a:chExt cx="4724400" cy="1044000"/>
          </a:xfrm>
        </p:grpSpPr>
        <p:sp>
          <p:nvSpPr>
            <p:cNvPr id="61" name="AutoShape 66">
              <a:extLst>
                <a:ext uri="{FF2B5EF4-FFF2-40B4-BE49-F238E27FC236}">
                  <a16:creationId xmlns:a16="http://schemas.microsoft.com/office/drawing/2014/main" id="{B1CD3054-3227-40DE-9FC9-8FED0433D5B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2" name="AutoShape 67">
              <a:extLst>
                <a:ext uri="{FF2B5EF4-FFF2-40B4-BE49-F238E27FC236}">
                  <a16:creationId xmlns:a16="http://schemas.microsoft.com/office/drawing/2014/main" id="{6DB82316-E465-438A-8E54-E58F1325D27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63" name="Text Box 68">
              <a:extLst>
                <a:ext uri="{FF2B5EF4-FFF2-40B4-BE49-F238E27FC236}">
                  <a16:creationId xmlns:a16="http://schemas.microsoft.com/office/drawing/2014/main" id="{A6AEF222-61F7-4614-B41F-64890F5ECE83}"/>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无线传感器网络安全</a:t>
              </a:r>
            </a:p>
          </p:txBody>
        </p:sp>
        <p:sp>
          <p:nvSpPr>
            <p:cNvPr id="64" name="Text Box 69">
              <a:extLst>
                <a:ext uri="{FF2B5EF4-FFF2-40B4-BE49-F238E27FC236}">
                  <a16:creationId xmlns:a16="http://schemas.microsoft.com/office/drawing/2014/main" id="{C1789E76-C480-498F-B1F0-896723CE8423}"/>
                </a:ext>
              </a:extLst>
            </p:cNvPr>
            <p:cNvSpPr txBox="1">
              <a:spLocks noChangeArrowheads="1"/>
            </p:cNvSpPr>
            <p:nvPr/>
          </p:nvSpPr>
          <p:spPr bwMode="gray">
            <a:xfrm>
              <a:off x="2641523" y="3178974"/>
              <a:ext cx="338592"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2</a:t>
              </a:r>
            </a:p>
          </p:txBody>
        </p:sp>
      </p:grpSp>
      <p:grpSp>
        <p:nvGrpSpPr>
          <p:cNvPr id="20" name="组合 1">
            <a:extLst>
              <a:ext uri="{FF2B5EF4-FFF2-40B4-BE49-F238E27FC236}">
                <a16:creationId xmlns:a16="http://schemas.microsoft.com/office/drawing/2014/main" id="{F29D677E-CE2F-4CFA-9E36-CEB3FB29D3C8}"/>
              </a:ext>
            </a:extLst>
          </p:cNvPr>
          <p:cNvGrpSpPr>
            <a:grpSpLocks/>
          </p:cNvGrpSpPr>
          <p:nvPr/>
        </p:nvGrpSpPr>
        <p:grpSpPr bwMode="auto">
          <a:xfrm>
            <a:off x="2112127" y="3881793"/>
            <a:ext cx="5107059" cy="916076"/>
            <a:chOff x="2286000" y="2889056"/>
            <a:chExt cx="4806280" cy="1044000"/>
          </a:xfrm>
        </p:grpSpPr>
        <p:sp>
          <p:nvSpPr>
            <p:cNvPr id="21" name="AutoShape 66">
              <a:extLst>
                <a:ext uri="{FF2B5EF4-FFF2-40B4-BE49-F238E27FC236}">
                  <a16:creationId xmlns:a16="http://schemas.microsoft.com/office/drawing/2014/main" id="{AA35923C-B3FB-4ACF-A963-D523B3C79BD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22" name="AutoShape 67">
              <a:extLst>
                <a:ext uri="{FF2B5EF4-FFF2-40B4-BE49-F238E27FC236}">
                  <a16:creationId xmlns:a16="http://schemas.microsoft.com/office/drawing/2014/main" id="{15B77F64-D1D0-4DB9-B0A7-08D809FAEA2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23" name="Text Box 68">
              <a:extLst>
                <a:ext uri="{FF2B5EF4-FFF2-40B4-BE49-F238E27FC236}">
                  <a16:creationId xmlns:a16="http://schemas.microsoft.com/office/drawing/2014/main" id="{3FFA15EA-0293-4423-B4BE-E390FA4E6AD8}"/>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rgbClr val="FFFF00"/>
                  </a:solidFill>
                  <a:latin typeface="Arial" panose="020B0604020202020204" pitchFamily="34" charset="0"/>
                </a:rPr>
                <a:t>隐私保护与无线网安全</a:t>
              </a:r>
            </a:p>
          </p:txBody>
        </p:sp>
        <p:sp>
          <p:nvSpPr>
            <p:cNvPr id="24" name="Text Box 69">
              <a:extLst>
                <a:ext uri="{FF2B5EF4-FFF2-40B4-BE49-F238E27FC236}">
                  <a16:creationId xmlns:a16="http://schemas.microsoft.com/office/drawing/2014/main" id="{F7D2AFC6-68D0-4A86-B246-6915A1800880}"/>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4</a:t>
              </a:r>
            </a:p>
          </p:txBody>
        </p:sp>
      </p:grpSp>
      <p:grpSp>
        <p:nvGrpSpPr>
          <p:cNvPr id="25" name="组合 1">
            <a:extLst>
              <a:ext uri="{FF2B5EF4-FFF2-40B4-BE49-F238E27FC236}">
                <a16:creationId xmlns:a16="http://schemas.microsoft.com/office/drawing/2014/main" id="{D0B9D1F9-0752-47B8-ACD5-93BE62BEFAAC}"/>
              </a:ext>
            </a:extLst>
          </p:cNvPr>
          <p:cNvGrpSpPr>
            <a:grpSpLocks/>
          </p:cNvGrpSpPr>
          <p:nvPr/>
        </p:nvGrpSpPr>
        <p:grpSpPr bwMode="auto">
          <a:xfrm>
            <a:off x="2129237" y="4889188"/>
            <a:ext cx="5107059" cy="916076"/>
            <a:chOff x="2286000" y="2889056"/>
            <a:chExt cx="4806280" cy="1044000"/>
          </a:xfrm>
        </p:grpSpPr>
        <p:sp>
          <p:nvSpPr>
            <p:cNvPr id="26" name="AutoShape 66">
              <a:extLst>
                <a:ext uri="{FF2B5EF4-FFF2-40B4-BE49-F238E27FC236}">
                  <a16:creationId xmlns:a16="http://schemas.microsoft.com/office/drawing/2014/main" id="{B5C3E29B-F1BF-4483-8659-0B6741AA77C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7" name="AutoShape 67">
              <a:extLst>
                <a:ext uri="{FF2B5EF4-FFF2-40B4-BE49-F238E27FC236}">
                  <a16:creationId xmlns:a16="http://schemas.microsoft.com/office/drawing/2014/main" id="{A3157411-47A6-4C8C-953D-B65669537B8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Text Box 68">
              <a:extLst>
                <a:ext uri="{FF2B5EF4-FFF2-40B4-BE49-F238E27FC236}">
                  <a16:creationId xmlns:a16="http://schemas.microsoft.com/office/drawing/2014/main" id="{5272F710-5C90-48D0-AA60-B55B13DDD8AC}"/>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rPr>
                <a:t>车联网安全、区块链与</a:t>
              </a:r>
              <a:r>
                <a:rPr lang="en-US" altLang="zh-CN" sz="2400" b="1" dirty="0" err="1">
                  <a:solidFill>
                    <a:schemeClr val="bg1"/>
                  </a:solidFill>
                  <a:latin typeface="Arial" panose="020B0604020202020204" pitchFamily="34" charset="0"/>
                </a:rPr>
                <a:t>IoT</a:t>
              </a:r>
              <a:endParaRPr lang="zh-CN" altLang="en-US" sz="2400" b="1" dirty="0">
                <a:solidFill>
                  <a:schemeClr val="bg1"/>
                </a:solidFill>
                <a:latin typeface="Arial" panose="020B0604020202020204" pitchFamily="34" charset="0"/>
              </a:endParaRPr>
            </a:p>
          </p:txBody>
        </p:sp>
        <p:sp>
          <p:nvSpPr>
            <p:cNvPr id="29" name="Text Box 69">
              <a:extLst>
                <a:ext uri="{FF2B5EF4-FFF2-40B4-BE49-F238E27FC236}">
                  <a16:creationId xmlns:a16="http://schemas.microsoft.com/office/drawing/2014/main" id="{8F7DC49B-504B-427F-9031-63063F8B92AD}"/>
                </a:ext>
              </a:extLst>
            </p:cNvPr>
            <p:cNvSpPr txBox="1">
              <a:spLocks noChangeArrowheads="1"/>
            </p:cNvSpPr>
            <p:nvPr/>
          </p:nvSpPr>
          <p:spPr bwMode="gray">
            <a:xfrm>
              <a:off x="2641523" y="3178974"/>
              <a:ext cx="33859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a:t>
              </a:r>
            </a:p>
          </p:txBody>
        </p:sp>
      </p:grpSp>
      <p:grpSp>
        <p:nvGrpSpPr>
          <p:cNvPr id="30" name="组合 1">
            <a:extLst>
              <a:ext uri="{FF2B5EF4-FFF2-40B4-BE49-F238E27FC236}">
                <a16:creationId xmlns:a16="http://schemas.microsoft.com/office/drawing/2014/main" id="{16754E20-167E-4921-B53A-ECD718AF11F0}"/>
              </a:ext>
            </a:extLst>
          </p:cNvPr>
          <p:cNvGrpSpPr>
            <a:grpSpLocks/>
          </p:cNvGrpSpPr>
          <p:nvPr/>
        </p:nvGrpSpPr>
        <p:grpSpPr bwMode="auto">
          <a:xfrm>
            <a:off x="2129237" y="5896583"/>
            <a:ext cx="5107059" cy="916076"/>
            <a:chOff x="2286000" y="2889056"/>
            <a:chExt cx="4806280" cy="1044000"/>
          </a:xfrm>
        </p:grpSpPr>
        <p:sp>
          <p:nvSpPr>
            <p:cNvPr id="31" name="AutoShape 66">
              <a:extLst>
                <a:ext uri="{FF2B5EF4-FFF2-40B4-BE49-F238E27FC236}">
                  <a16:creationId xmlns:a16="http://schemas.microsoft.com/office/drawing/2014/main" id="{3438DB9B-A46B-425E-BDC3-BD62CD4C5F4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2" name="AutoShape 67">
              <a:extLst>
                <a:ext uri="{FF2B5EF4-FFF2-40B4-BE49-F238E27FC236}">
                  <a16:creationId xmlns:a16="http://schemas.microsoft.com/office/drawing/2014/main" id="{5256BFA2-9E2A-42E6-BA3B-A2C42F43F3C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3" name="Text Box 68">
              <a:extLst>
                <a:ext uri="{FF2B5EF4-FFF2-40B4-BE49-F238E27FC236}">
                  <a16:creationId xmlns:a16="http://schemas.microsoft.com/office/drawing/2014/main" id="{9AAECAA8-836D-493C-8BD5-B464ED9DAB6A}"/>
                </a:ext>
              </a:extLst>
            </p:cNvPr>
            <p:cNvSpPr txBox="1">
              <a:spLocks noChangeArrowheads="1"/>
            </p:cNvSpPr>
            <p:nvPr/>
          </p:nvSpPr>
          <p:spPr bwMode="gray">
            <a:xfrm>
              <a:off x="3246222" y="3178973"/>
              <a:ext cx="3846058"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en-US" sz="2400" b="1" dirty="0">
                  <a:solidFill>
                    <a:schemeClr val="bg1"/>
                  </a:solidFill>
                  <a:latin typeface="Arial" panose="020B0604020202020204" pitchFamily="34" charset="0"/>
                </a:rPr>
                <a:t>联邦学习与无线网络安全</a:t>
              </a:r>
            </a:p>
          </p:txBody>
        </p:sp>
        <p:sp>
          <p:nvSpPr>
            <p:cNvPr id="34" name="Text Box 69">
              <a:extLst>
                <a:ext uri="{FF2B5EF4-FFF2-40B4-BE49-F238E27FC236}">
                  <a16:creationId xmlns:a16="http://schemas.microsoft.com/office/drawing/2014/main" id="{A0F60CA4-B00E-43AF-B6F5-46D24B31DCAB}"/>
                </a:ext>
              </a:extLst>
            </p:cNvPr>
            <p:cNvSpPr txBox="1">
              <a:spLocks noChangeArrowheads="1"/>
            </p:cNvSpPr>
            <p:nvPr/>
          </p:nvSpPr>
          <p:spPr bwMode="gray">
            <a:xfrm>
              <a:off x="2643214" y="3178974"/>
              <a:ext cx="335210" cy="526133"/>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a:t>
              </a:r>
            </a:p>
          </p:txBody>
        </p:sp>
      </p:grpSp>
    </p:spTree>
    <p:extLst>
      <p:ext uri="{BB962C8B-B14F-4D97-AF65-F5344CB8AC3E}">
        <p14:creationId xmlns:p14="http://schemas.microsoft.com/office/powerpoint/2010/main" val="1410674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5844" name="文本框 1"/>
          <p:cNvSpPr txBox="1">
            <a:spLocks noChangeArrowheads="1"/>
          </p:cNvSpPr>
          <p:nvPr/>
        </p:nvSpPr>
        <p:spPr bwMode="auto">
          <a:xfrm>
            <a:off x="251618" y="2132856"/>
            <a:ext cx="86407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485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dirty="0">
                <a:latin typeface="宋体" panose="02010600030101010101" pitchFamily="2" charset="-122"/>
                <a:ea typeface="宋体" panose="02010600030101010101" pitchFamily="2" charset="-122"/>
              </a:rPr>
              <a:t>    传统隐私保护技术在数据领域的应用主要集中在数据挖掘和匿名发布两个领域。</a:t>
            </a:r>
            <a:endParaRPr lang="en-US" altLang="zh-CN" sz="2400" dirty="0">
              <a:latin typeface="宋体" panose="02010600030101010101" pitchFamily="2" charset="-122"/>
              <a:ea typeface="宋体" panose="02010600030101010101" pitchFamily="2" charset="-122"/>
            </a:endParaRPr>
          </a:p>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主要可分为三类</a:t>
            </a:r>
            <a:r>
              <a:rPr lang="en-US" altLang="zh-CN" sz="2400" dirty="0">
                <a:latin typeface="宋体" panose="02010600030101010101" pitchFamily="2" charset="-122"/>
                <a:ea typeface="宋体" panose="02010600030101010101" pitchFamily="2" charset="-122"/>
              </a:rPr>
              <a:t>:</a:t>
            </a:r>
          </a:p>
          <a:p>
            <a:pPr lvl="2" eaLnBrk="1" hangingPunct="1">
              <a:lnSpc>
                <a:spcPct val="150000"/>
              </a:lnSpc>
              <a:spcBef>
                <a:spcPct val="0"/>
              </a:spcBef>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数据扰动技术</a:t>
            </a:r>
            <a:endParaRPr lang="en-US" altLang="zh-CN" dirty="0">
              <a:latin typeface="宋体" panose="02010600030101010101" pitchFamily="2" charset="-122"/>
              <a:ea typeface="宋体" panose="02010600030101010101" pitchFamily="2" charset="-122"/>
            </a:endParaRPr>
          </a:p>
          <a:p>
            <a:pPr lvl="2" eaLnBrk="1" hangingPunct="1">
              <a:lnSpc>
                <a:spcPct val="150000"/>
              </a:lnSpc>
              <a:spcBef>
                <a:spcPct val="0"/>
              </a:spcBef>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数据加密技术</a:t>
            </a:r>
            <a:endParaRPr lang="en-US" altLang="zh-CN" dirty="0">
              <a:latin typeface="宋体" panose="02010600030101010101" pitchFamily="2" charset="-122"/>
              <a:ea typeface="宋体" panose="02010600030101010101" pitchFamily="2" charset="-122"/>
            </a:endParaRPr>
          </a:p>
          <a:p>
            <a:pPr lvl="2" eaLnBrk="1" hangingPunct="1">
              <a:lnSpc>
                <a:spcPct val="150000"/>
              </a:lnSpc>
              <a:spcBef>
                <a:spcPct val="0"/>
              </a:spcBef>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数据匿名化技术</a:t>
            </a:r>
          </a:p>
        </p:txBody>
      </p:sp>
      <p:sp>
        <p:nvSpPr>
          <p:cNvPr id="3584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389D1B0-46A8-459D-B025-B7323E89C2FF}" type="slidenum">
              <a:rPr lang="zh-CN" altLang="en-US" sz="1800">
                <a:latin typeface="Calibri" panose="020F0502020204030204" pitchFamily="34" charset="0"/>
                <a:ea typeface="宋体" panose="02010600030101010101" pitchFamily="2" charset="-122"/>
              </a:rPr>
              <a:t>93</a:t>
            </a:fld>
            <a:endParaRPr lang="zh-CN" altLang="en-US" sz="1800">
              <a:latin typeface="Calibri" panose="020F050202020403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FE26D64C-D63C-4D07-80D2-FE0AC171961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
        <p:nvSpPr>
          <p:cNvPr id="7" name="TextBox 49">
            <a:extLst>
              <a:ext uri="{FF2B5EF4-FFF2-40B4-BE49-F238E27FC236}">
                <a16:creationId xmlns:a16="http://schemas.microsoft.com/office/drawing/2014/main" id="{92D09E82-689F-4024-A174-728C2B87C14B}"/>
              </a:ext>
            </a:extLst>
          </p:cNvPr>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4.1.1 </a:t>
            </a:r>
            <a:r>
              <a:rPr lang="zh-CN" altLang="en-US" sz="2400" b="1" dirty="0">
                <a:latin typeface="黑体" panose="02010609060101010101" pitchFamily="49" charset="-122"/>
                <a:ea typeface="黑体" panose="02010609060101010101" pitchFamily="49" charset="-122"/>
              </a:rPr>
              <a:t>数据隐私保护技术概述</a:t>
            </a:r>
          </a:p>
        </p:txBody>
      </p:sp>
    </p:spTree>
  </p:cSld>
  <p:clrMapOvr>
    <a:masterClrMapping/>
  </p:clrMapOvr>
  <p:transition advTm="16782"/>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789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扰动技术</a:t>
            </a:r>
          </a:p>
        </p:txBody>
      </p:sp>
      <p:sp>
        <p:nvSpPr>
          <p:cNvPr id="37893" name="文本框 3"/>
          <p:cNvSpPr txBox="1">
            <a:spLocks noChangeArrowheads="1"/>
          </p:cNvSpPr>
          <p:nvPr/>
        </p:nvSpPr>
        <p:spPr bwMode="auto">
          <a:xfrm>
            <a:off x="814388" y="1844675"/>
            <a:ext cx="7515225"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eaLnBrk="1" hangingPunct="1">
              <a:lnSpc>
                <a:spcPct val="150000"/>
              </a:lnSpc>
              <a:spcBef>
                <a:spcPct val="0"/>
              </a:spcBef>
              <a:buClr>
                <a:schemeClr val="tx1"/>
              </a:buClr>
              <a:buFont typeface="Wingdings" panose="05000000000000000000" pitchFamily="2" charset="2"/>
              <a:buChar char="u"/>
            </a:pPr>
            <a:r>
              <a:rPr lang="zh-CN" altLang="en-US" sz="2400" noProof="1">
                <a:latin typeface="Arial" panose="020B0604020202020204" pitchFamily="34" charset="0"/>
                <a:ea typeface="宋体" panose="02010600030101010101" pitchFamily="2" charset="-122"/>
              </a:rPr>
              <a:t> 使敏感数据失真但同时保持某些数据或数据属性不变的方法。</a:t>
            </a:r>
          </a:p>
          <a:p>
            <a:pPr lvl="1" eaLnBrk="1" hangingPunct="1">
              <a:lnSpc>
                <a:spcPct val="150000"/>
              </a:lnSpc>
              <a:spcBef>
                <a:spcPct val="0"/>
              </a:spcBef>
              <a:buClr>
                <a:schemeClr val="tx1"/>
              </a:buClr>
              <a:buFont typeface="Wingdings" panose="05000000000000000000" pitchFamily="2" charset="2"/>
              <a:buChar char="u"/>
            </a:pPr>
            <a:endParaRPr lang="zh-CN" altLang="en-US" sz="2400" noProof="1">
              <a:latin typeface="Arial" panose="020B0604020202020204" pitchFamily="34" charset="0"/>
              <a:ea typeface="宋体" panose="02010600030101010101" pitchFamily="2" charset="-122"/>
            </a:endParaRPr>
          </a:p>
          <a:p>
            <a:pPr lvl="1" eaLnBrk="1" hangingPunct="1">
              <a:lnSpc>
                <a:spcPct val="150000"/>
              </a:lnSpc>
              <a:spcBef>
                <a:spcPct val="0"/>
              </a:spcBef>
              <a:buClr>
                <a:schemeClr val="tx1"/>
              </a:buClr>
              <a:buFont typeface="Wingdings" panose="05000000000000000000" pitchFamily="2" charset="2"/>
              <a:buChar char="u"/>
            </a:pPr>
            <a:r>
              <a:rPr lang="zh-CN" altLang="en-US" sz="2400" noProof="1">
                <a:latin typeface="Arial" panose="020B0604020202020204" pitchFamily="34" charset="0"/>
                <a:ea typeface="宋体" panose="02010600030101010101" pitchFamily="2" charset="-122"/>
              </a:rPr>
              <a:t> 一般采用添加噪声、交换等技术对原始数据进行扰动处理，但要求保证处理后的数据仍然可以保持某些统计方面的性质，以便进行数据挖据等操作。</a:t>
            </a:r>
          </a:p>
        </p:txBody>
      </p:sp>
      <p:sp>
        <p:nvSpPr>
          <p:cNvPr id="3789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2C3FB00-C7E6-4EA1-B9AD-DB5D769740FB}" type="slidenum">
              <a:rPr lang="zh-CN" altLang="en-US" sz="1800">
                <a:latin typeface="Calibri" panose="020F0502020204030204" pitchFamily="34" charset="0"/>
                <a:ea typeface="宋体" panose="02010600030101010101" pitchFamily="2" charset="-122"/>
              </a:rPr>
              <a:t>94</a:t>
            </a:fld>
            <a:endParaRPr lang="zh-CN" altLang="en-US" sz="180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E9701A24-D9A1-4CE3-BBED-AE9873BEBD4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994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4.1.2 </a:t>
            </a:r>
            <a:r>
              <a:rPr lang="zh-CN" altLang="en-US" sz="2400" b="1" dirty="0">
                <a:latin typeface="黑体" panose="02010609060101010101" pitchFamily="49" charset="-122"/>
                <a:ea typeface="黑体" panose="02010609060101010101" pitchFamily="49" charset="-122"/>
              </a:rPr>
              <a:t>扰动技术</a:t>
            </a:r>
          </a:p>
        </p:txBody>
      </p:sp>
      <p:sp>
        <p:nvSpPr>
          <p:cNvPr id="39941" name="内容占位符 2"/>
          <p:cNvSpPr>
            <a:spLocks noGrp="1" noChangeArrowheads="1"/>
          </p:cNvSpPr>
          <p:nvPr/>
        </p:nvSpPr>
        <p:spPr bwMode="auto">
          <a:xfrm>
            <a:off x="107950" y="1557338"/>
            <a:ext cx="89027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示例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随机扰动</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ct val="0"/>
              </a:spcBef>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在原始数据中加入随机噪声，然后发布扰动后的数据</a:t>
            </a:r>
            <a:endParaRPr lang="en-US" altLang="zh-CN" dirty="0">
              <a:latin typeface="Franklin Gothic Medium" panose="020B0603020102020204" pitchFamily="34" charset="0"/>
            </a:endParaRPr>
          </a:p>
          <a:p>
            <a:pPr eaLnBrk="1" hangingPunct="1"/>
            <a:endParaRPr lang="zh-CN" altLang="en-US" dirty="0">
              <a:latin typeface="Franklin Gothic Medium" panose="020B0603020102020204" pitchFamily="34" charset="0"/>
            </a:endParaRPr>
          </a:p>
        </p:txBody>
      </p:sp>
      <p:graphicFrame>
        <p:nvGraphicFramePr>
          <p:cNvPr id="6" name="对象 3"/>
          <p:cNvGraphicFramePr>
            <a:graphicFrameLocks noChangeAspect="1"/>
          </p:cNvGraphicFramePr>
          <p:nvPr/>
        </p:nvGraphicFramePr>
        <p:xfrm>
          <a:off x="666750" y="3173413"/>
          <a:ext cx="4722813" cy="1450975"/>
        </p:xfrm>
        <a:graphic>
          <a:graphicData uri="http://schemas.openxmlformats.org/presentationml/2006/ole">
            <mc:AlternateContent xmlns:mc="http://schemas.openxmlformats.org/markup-compatibility/2006">
              <mc:Choice xmlns:v="urn:schemas-microsoft-com:vml" Requires="v">
                <p:oleObj spid="_x0000_s3098" r:id="rId4" imgW="3239135" imgH="1002030" progId="Visio.Drawing.11">
                  <p:embed/>
                </p:oleObj>
              </mc:Choice>
              <mc:Fallback>
                <p:oleObj r:id="rId4" imgW="3239135" imgH="1002030" progId="Visio.Drawing.11">
                  <p:embed/>
                  <p:pic>
                    <p:nvPicPr>
                      <p:cNvPr id="6"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 y="3173413"/>
                        <a:ext cx="4722813"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660400" y="4970463"/>
          <a:ext cx="4692650" cy="1465262"/>
        </p:xfrm>
        <a:graphic>
          <a:graphicData uri="http://schemas.openxmlformats.org/presentationml/2006/ole">
            <mc:AlternateContent xmlns:mc="http://schemas.openxmlformats.org/markup-compatibility/2006">
              <mc:Choice xmlns:v="urn:schemas-microsoft-com:vml" Requires="v">
                <p:oleObj spid="_x0000_s3099" r:id="rId6" imgW="3190875" imgH="1002030" progId="Visio.Drawing.11">
                  <p:embed/>
                </p:oleObj>
              </mc:Choice>
              <mc:Fallback>
                <p:oleObj r:id="rId6" imgW="3190875" imgH="1002030" progId="Visio.Drawing.11">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400" y="4970463"/>
                        <a:ext cx="46926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3"/>
          <p:cNvSpPr>
            <a:spLocks noChangeArrowheads="1"/>
          </p:cNvSpPr>
          <p:nvPr/>
        </p:nvSpPr>
        <p:spPr bwMode="auto">
          <a:xfrm>
            <a:off x="5940425" y="3857625"/>
            <a:ext cx="1944688" cy="307975"/>
          </a:xfrm>
          <a:prstGeom prst="rect">
            <a:avLst/>
          </a:prstGeom>
          <a:noFill/>
          <a:ln>
            <a:noFill/>
          </a:ln>
          <a:effectLst>
            <a:prstShdw prst="shdw17" dist="17961" dir="2700000">
              <a:schemeClr val="accent1">
                <a:gamma/>
                <a:shade val="60000"/>
                <a:invGamma/>
              </a:schemeClr>
            </a:prstShdw>
          </a:effectLst>
        </p:spPr>
        <p:txBody>
          <a:bodyPr anchor="ctr">
            <a:spAutoFit/>
          </a:bodyPr>
          <a:lstStyle/>
          <a:p>
            <a:pPr indent="269875" algn="ctr" fontAlgn="auto">
              <a:spcBef>
                <a:spcPts val="0"/>
              </a:spcBef>
              <a:spcAft>
                <a:spcPts val="0"/>
              </a:spcAft>
              <a:defRPr/>
            </a:pPr>
            <a:r>
              <a:rPr lang="en-US" altLang="zh-CN" sz="1400" dirty="0">
                <a:ea typeface="+mn-ea"/>
                <a:sym typeface="+mn-ea"/>
              </a:rPr>
              <a:t>(a) </a:t>
            </a:r>
            <a:r>
              <a:rPr lang="zh-CN" altLang="en-US" sz="1400" dirty="0">
                <a:ea typeface="+mn-ea"/>
                <a:sym typeface="+mn-ea"/>
              </a:rPr>
              <a:t>随机扰动过程</a:t>
            </a:r>
          </a:p>
        </p:txBody>
      </p:sp>
      <p:sp>
        <p:nvSpPr>
          <p:cNvPr id="9" name="Rectangle 6"/>
          <p:cNvSpPr>
            <a:spLocks noChangeArrowheads="1"/>
          </p:cNvSpPr>
          <p:nvPr/>
        </p:nvSpPr>
        <p:spPr bwMode="auto">
          <a:xfrm>
            <a:off x="6192838" y="5549900"/>
            <a:ext cx="1439862" cy="307975"/>
          </a:xfrm>
          <a:prstGeom prst="rect">
            <a:avLst/>
          </a:prstGeom>
          <a:noFill/>
          <a:ln>
            <a:noFill/>
          </a:ln>
          <a:effectLst>
            <a:prstShdw prst="shdw17" dist="17961" dir="2700000">
              <a:srgbClr val="9999FF">
                <a:gamma/>
                <a:shade val="60000"/>
                <a:invGamma/>
              </a:srgbClr>
            </a:prstShdw>
          </a:effectLst>
        </p:spPr>
        <p:txBody>
          <a:bodyPr anchor="ctr">
            <a:spAutoFit/>
          </a:bodyPr>
          <a:lstStyle/>
          <a:p>
            <a:pPr indent="269875" algn="ctr">
              <a:defRPr/>
            </a:pPr>
            <a:r>
              <a:rPr lang="en-US" altLang="zh-CN" sz="1400" kern="0" dirty="0">
                <a:solidFill>
                  <a:srgbClr val="000000"/>
                </a:solidFill>
                <a:ea typeface="+mn-ea"/>
                <a:sym typeface="+mn-ea"/>
              </a:rPr>
              <a:t>(b) </a:t>
            </a:r>
            <a:r>
              <a:rPr lang="zh-CN" altLang="en-US" sz="1400" kern="0" dirty="0">
                <a:solidFill>
                  <a:srgbClr val="000000"/>
                </a:solidFill>
                <a:ea typeface="+mn-ea"/>
                <a:sym typeface="+mn-ea"/>
              </a:rPr>
              <a:t>重构过程</a:t>
            </a:r>
          </a:p>
        </p:txBody>
      </p:sp>
      <p:sp>
        <p:nvSpPr>
          <p:cNvPr id="399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F80144A-C89F-4852-BC58-7FF75F38AEEC}" type="slidenum">
              <a:rPr lang="zh-CN" altLang="en-US" sz="1800">
                <a:latin typeface="Calibri" panose="020F0502020204030204" pitchFamily="34" charset="0"/>
                <a:ea typeface="宋体" panose="02010600030101010101" pitchFamily="2" charset="-122"/>
              </a:rPr>
              <a:t>95</a:t>
            </a:fld>
            <a:endParaRPr lang="zh-CN" altLang="en-US" sz="1800">
              <a:latin typeface="Calibri" panose="020F0502020204030204" pitchFamily="34" charset="0"/>
              <a:ea typeface="宋体" panose="02010600030101010101" pitchFamily="2" charset="-122"/>
            </a:endParaRPr>
          </a:p>
        </p:txBody>
      </p:sp>
      <p:sp>
        <p:nvSpPr>
          <p:cNvPr id="11" name="Rectangle 2">
            <a:extLst>
              <a:ext uri="{FF2B5EF4-FFF2-40B4-BE49-F238E27FC236}">
                <a16:creationId xmlns:a16="http://schemas.microsoft.com/office/drawing/2014/main" id="{6817DFC1-75FA-4724-B904-385B47EA896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4198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4.1.3 </a:t>
            </a:r>
            <a:r>
              <a:rPr lang="zh-CN" altLang="en-US" sz="2400" b="1" dirty="0">
                <a:latin typeface="黑体" panose="02010609060101010101" pitchFamily="49" charset="-122"/>
                <a:ea typeface="黑体" panose="02010609060101010101" pitchFamily="49" charset="-122"/>
              </a:rPr>
              <a:t>加密技术</a:t>
            </a:r>
          </a:p>
        </p:txBody>
      </p:sp>
      <p:sp>
        <p:nvSpPr>
          <p:cNvPr id="41989" name="文本框 1"/>
          <p:cNvSpPr txBox="1">
            <a:spLocks noChangeArrowheads="1"/>
          </p:cNvSpPr>
          <p:nvPr/>
        </p:nvSpPr>
        <p:spPr bwMode="auto">
          <a:xfrm>
            <a:off x="236538" y="1636713"/>
            <a:ext cx="84661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采用加密技术在数据挖掘过程中隐藏敏感数据的方法，多用于分布式应用环境。一般的数据加密在前面已经介绍过，这里介绍下安全多方计算。</a:t>
            </a:r>
          </a:p>
        </p:txBody>
      </p:sp>
      <p:sp>
        <p:nvSpPr>
          <p:cNvPr id="41990" name="文本框 6"/>
          <p:cNvSpPr txBox="1">
            <a:spLocks noChangeArrowheads="1"/>
          </p:cNvSpPr>
          <p:nvPr/>
        </p:nvSpPr>
        <p:spPr bwMode="auto">
          <a:xfrm>
            <a:off x="236538" y="3547021"/>
            <a:ext cx="85121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安全多方计算（</a:t>
            </a:r>
            <a:r>
              <a:rPr lang="zh-CN" altLang="en-US" sz="2400" i="1" dirty="0">
                <a:latin typeface="Times New Roman" panose="02020603050405020304" pitchFamily="18" charset="0"/>
                <a:ea typeface="宋体" panose="02010600030101010101" pitchFamily="2" charset="-122"/>
              </a:rPr>
              <a:t>SMC</a:t>
            </a:r>
            <a:r>
              <a:rPr lang="zh-CN" altLang="en-US" sz="2400" dirty="0">
                <a:latin typeface="Arial" panose="020B0604020202020204" pitchFamily="34" charset="0"/>
                <a:ea typeface="宋体" panose="02010600030101010101" pitchFamily="2" charset="-122"/>
              </a:rPr>
              <a:t>）是解决一组互不信任的参与方之间保护隐私的协同计算问题，</a:t>
            </a:r>
            <a:r>
              <a:rPr lang="zh-CN" altLang="en-US" sz="2400" i="1" dirty="0">
                <a:latin typeface="Times New Roman" panose="02020603050405020304" pitchFamily="18" charset="0"/>
                <a:ea typeface="宋体" panose="02010600030101010101" pitchFamily="2" charset="-122"/>
              </a:rPr>
              <a:t>SMC</a:t>
            </a:r>
            <a:r>
              <a:rPr lang="zh-CN" altLang="en-US" sz="2400" dirty="0">
                <a:latin typeface="Arial" panose="020B0604020202020204" pitchFamily="34" charset="0"/>
                <a:ea typeface="宋体" panose="02010600030101010101" pitchFamily="2" charset="-122"/>
              </a:rPr>
              <a:t>要确保输入的独立性，计算的正确性，同时不泄露各输入值给参与计算的其他成员。</a:t>
            </a:r>
          </a:p>
        </p:txBody>
      </p:sp>
      <p:sp>
        <p:nvSpPr>
          <p:cNvPr id="4199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8826021-0319-46FE-89AE-9F72D5CBA968}" type="slidenum">
              <a:rPr lang="zh-CN" altLang="en-US" sz="1800">
                <a:latin typeface="Calibri" panose="020F0502020204030204" pitchFamily="34" charset="0"/>
                <a:ea typeface="宋体" panose="02010600030101010101" pitchFamily="2" charset="-122"/>
              </a:rPr>
              <a:t>96</a:t>
            </a:fld>
            <a:endParaRPr lang="zh-CN" altLang="en-US" sz="1800">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3AA8CBBE-2311-497C-BA6F-E1FDF876AD5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8704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4.1.4 </a:t>
            </a:r>
            <a:r>
              <a:rPr lang="zh-CN" altLang="en-US" sz="2400" b="1" dirty="0">
                <a:latin typeface="黑体" panose="02010609060101010101" pitchFamily="49" charset="-122"/>
                <a:ea typeface="黑体" panose="02010609060101010101" pitchFamily="49" charset="-122"/>
              </a:rPr>
              <a:t>匿名化技术</a:t>
            </a:r>
          </a:p>
        </p:txBody>
      </p:sp>
      <p:sp>
        <p:nvSpPr>
          <p:cNvPr id="87045" name="文本框 1"/>
          <p:cNvSpPr txBox="1">
            <a:spLocks noChangeArrowheads="1"/>
          </p:cNvSpPr>
          <p:nvPr/>
        </p:nvSpPr>
        <p:spPr bwMode="auto">
          <a:xfrm>
            <a:off x="863600" y="2205038"/>
            <a:ext cx="74168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匿名化技术是通过对原始待发布数据进行某种模糊化变换，剥离用户敏感属性与用户本身之间的对应关系，使攻击者无法唯一的推导出敏感信息所属的具体个体，能有效解决因链路攻击而造成的隐私数据泄露问题，从而实现对个体隐私信息进行保护的技术。如</a:t>
            </a:r>
            <a:r>
              <a:rPr lang="en-US" altLang="zh-CN" sz="2400">
                <a:latin typeface="Arial" panose="020B0604020202020204" pitchFamily="34" charset="0"/>
                <a:ea typeface="宋体" panose="02010600030101010101" pitchFamily="2" charset="-122"/>
              </a:rPr>
              <a:t>K-</a:t>
            </a:r>
            <a:r>
              <a:rPr lang="zh-CN" altLang="en-US" sz="2400">
                <a:latin typeface="Arial" panose="020B0604020202020204" pitchFamily="34" charset="0"/>
                <a:ea typeface="宋体" panose="02010600030101010101" pitchFamily="2" charset="-122"/>
              </a:rPr>
              <a:t>匿名技术。</a:t>
            </a:r>
          </a:p>
        </p:txBody>
      </p:sp>
      <p:sp>
        <p:nvSpPr>
          <p:cNvPr id="870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4E09B66-E72E-4493-AE26-354A49B13B56}" type="slidenum">
              <a:rPr lang="zh-CN" altLang="en-US" sz="1800">
                <a:latin typeface="Calibri" panose="020F0502020204030204" pitchFamily="34" charset="0"/>
                <a:ea typeface="宋体" panose="02010600030101010101" pitchFamily="2" charset="-122"/>
              </a:rPr>
              <a:t>97</a:t>
            </a:fld>
            <a:endParaRPr lang="zh-CN" altLang="en-US" sz="180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14A39983-3DC1-46FF-98A5-8810C97D99E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8548" name="TextBox 49"/>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en-US" altLang="zh-CN" sz="2400" b="1" dirty="0">
                <a:latin typeface="黑体" panose="02010609060101010101" pitchFamily="49" charset="-122"/>
                <a:ea typeface="黑体" panose="02010609060101010101" pitchFamily="49" charset="-122"/>
              </a:rPr>
              <a:t>4.2.1 </a:t>
            </a:r>
            <a:r>
              <a:rPr lang="zh-CN" altLang="en-US" sz="2400" b="1" dirty="0">
                <a:latin typeface="黑体" panose="02010609060101010101" pitchFamily="49" charset="-122"/>
                <a:ea typeface="黑体" panose="02010609060101010101" pitchFamily="49" charset="-122"/>
              </a:rPr>
              <a:t>位置隐私信息隐私保护</a:t>
            </a:r>
          </a:p>
        </p:txBody>
      </p:sp>
      <p:sp>
        <p:nvSpPr>
          <p:cNvPr id="108549" name="文本框 1"/>
          <p:cNvSpPr txBox="1">
            <a:spLocks noChangeArrowheads="1"/>
          </p:cNvSpPr>
          <p:nvPr/>
        </p:nvSpPr>
        <p:spPr bwMode="auto">
          <a:xfrm>
            <a:off x="565150" y="2636838"/>
            <a:ext cx="7920038"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位置隐私信息包括位置信息（</a:t>
            </a:r>
            <a:r>
              <a:rPr lang="en-US" altLang="zh-CN" sz="2400" dirty="0">
                <a:latin typeface="宋体" panose="02010600030101010101" pitchFamily="2" charset="-122"/>
                <a:ea typeface="宋体" panose="02010600030101010101" pitchFamily="2" charset="-122"/>
              </a:rPr>
              <a:t>location information</a:t>
            </a:r>
            <a:r>
              <a:rPr lang="zh-CN" altLang="en-US" sz="2400" dirty="0">
                <a:latin typeface="宋体" panose="02010600030101010101" pitchFamily="2" charset="-122"/>
                <a:ea typeface="宋体" panose="02010600030101010101" pitchFamily="2" charset="-122"/>
              </a:rPr>
              <a:t>）和身份信息（</a:t>
            </a:r>
            <a:r>
              <a:rPr lang="en-US" altLang="zh-CN" sz="2400" dirty="0">
                <a:latin typeface="宋体" panose="02010600030101010101" pitchFamily="2" charset="-122"/>
                <a:ea typeface="宋体" panose="02010600030101010101" pitchFamily="2" charset="-122"/>
              </a:rPr>
              <a:t>identity information</a:t>
            </a:r>
            <a:r>
              <a:rPr lang="zh-CN" altLang="en-US" sz="2400" dirty="0">
                <a:latin typeface="宋体" panose="02010600030101010101" pitchFamily="2" charset="-122"/>
                <a:ea typeface="宋体" panose="02010600030101010101" pitchFamily="2" charset="-122"/>
              </a:rPr>
              <a:t>）两部分，位置信息是指与用户现在或是之前相关的位置信息，身份信息用于描述用户的静态属性和特征。</a:t>
            </a:r>
          </a:p>
        </p:txBody>
      </p:sp>
      <p:sp>
        <p:nvSpPr>
          <p:cNvPr id="10855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B020413-C220-42DD-8E9E-B139E396A777}" type="slidenum">
              <a:rPr lang="zh-CN" altLang="en-US" sz="1800">
                <a:latin typeface="Calibri" panose="020F0502020204030204" pitchFamily="34" charset="0"/>
                <a:ea typeface="宋体" panose="02010600030101010101" pitchFamily="2" charset="-122"/>
              </a:rPr>
              <a:t>98</a:t>
            </a:fld>
            <a:endParaRPr lang="zh-CN" altLang="en-US" sz="1800">
              <a:latin typeface="Calibri" panose="020F0502020204030204" pitchFamily="34" charset="0"/>
              <a:ea typeface="宋体" panose="02010600030101010101" pitchFamily="2" charset="-122"/>
            </a:endParaRPr>
          </a:p>
        </p:txBody>
      </p:sp>
      <p:sp>
        <p:nvSpPr>
          <p:cNvPr id="7" name="Rectangle 2">
            <a:extLst>
              <a:ext uri="{FF2B5EF4-FFF2-40B4-BE49-F238E27FC236}">
                <a16:creationId xmlns:a16="http://schemas.microsoft.com/office/drawing/2014/main" id="{DFE002EE-3F22-4B24-800A-820A8115BD9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extLst>
      <p:ext uri="{BB962C8B-B14F-4D97-AF65-F5344CB8AC3E}">
        <p14:creationId xmlns:p14="http://schemas.microsoft.com/office/powerpoint/2010/main" val="497364541"/>
      </p:ext>
    </p:extLst>
  </p:cSld>
  <p:clrMapOvr>
    <a:masterClrMapping/>
  </p:clrMapOvr>
  <p:transition advTm="16782"/>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4.2.2 </a:t>
            </a:r>
            <a:r>
              <a:rPr lang="zh-CN" altLang="en-US" sz="2400" b="1" dirty="0">
                <a:latin typeface="黑体" panose="02010609060101010101" pitchFamily="49" charset="-122"/>
                <a:ea typeface="黑体" panose="02010609060101010101" pitchFamily="49" charset="-122"/>
              </a:rPr>
              <a:t>希尔伯特曲线</a:t>
            </a:r>
          </a:p>
        </p:txBody>
      </p:sp>
      <p:pic>
        <p:nvPicPr>
          <p:cNvPr id="13517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718" y="2787147"/>
            <a:ext cx="8916988"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文本框 2"/>
          <p:cNvSpPr txBox="1">
            <a:spLocks noChangeArrowheads="1"/>
          </p:cNvSpPr>
          <p:nvPr/>
        </p:nvSpPr>
        <p:spPr bwMode="auto">
          <a:xfrm>
            <a:off x="3204567" y="5949280"/>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dirty="0" err="1">
                <a:latin typeface="Arial" panose="020B0604020202020204" pitchFamily="34" charset="0"/>
                <a:ea typeface="宋体" panose="02010600030101010101" pitchFamily="2" charset="-122"/>
              </a:rPr>
              <a:t>Hibert</a:t>
            </a:r>
            <a:r>
              <a:rPr lang="zh-CN" altLang="en-US" sz="2400" dirty="0">
                <a:latin typeface="Arial" panose="020B0604020202020204" pitchFamily="34" charset="0"/>
                <a:ea typeface="宋体" panose="02010600030101010101" pitchFamily="2" charset="-122"/>
              </a:rPr>
              <a:t>曲线生成过程</a:t>
            </a:r>
          </a:p>
        </p:txBody>
      </p:sp>
      <p:sp>
        <p:nvSpPr>
          <p:cNvPr id="13517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4E9A643-921C-416F-9C71-EE4CD38A36A7}" type="slidenum">
              <a:rPr lang="zh-CN" altLang="en-US" sz="1800">
                <a:latin typeface="Calibri" panose="020F0502020204030204" pitchFamily="34" charset="0"/>
                <a:ea typeface="宋体" panose="02010600030101010101" pitchFamily="2" charset="-122"/>
              </a:rPr>
              <a:t>99</a:t>
            </a:fld>
            <a:endParaRPr lang="zh-CN" altLang="en-US" sz="1800">
              <a:latin typeface="Calibri" panose="020F0502020204030204" pitchFamily="34" charset="0"/>
              <a:ea typeface="宋体" panose="02010600030101010101" pitchFamily="2" charset="-122"/>
            </a:endParaRPr>
          </a:p>
        </p:txBody>
      </p:sp>
      <p:sp>
        <p:nvSpPr>
          <p:cNvPr id="9" name="Rectangle 2">
            <a:extLst>
              <a:ext uri="{FF2B5EF4-FFF2-40B4-BE49-F238E27FC236}">
                <a16:creationId xmlns:a16="http://schemas.microsoft.com/office/drawing/2014/main" id="{F3C2F2B9-A780-4464-8179-65023111D74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Autofit/>
          </a:bodyP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en-US" altLang="zh-CN" dirty="0">
                <a:latin typeface="+mj-ea"/>
                <a:ea typeface="+mj-ea"/>
              </a:rPr>
              <a:t>4. </a:t>
            </a:r>
            <a:r>
              <a:rPr lang="zh-CN" altLang="en-US" dirty="0">
                <a:latin typeface="+mj-ea"/>
                <a:ea typeface="+mj-ea"/>
              </a:rPr>
              <a:t>无线网络隐私保护技术</a:t>
            </a:r>
          </a:p>
        </p:txBody>
      </p:sp>
    </p:spTree>
  </p:cSld>
  <p:clrMapOvr>
    <a:masterClrMapping/>
  </p:clrMapOvr>
  <p:transition advTm="16782"/>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9218</TotalTime>
  <Words>17781</Words>
  <Application>Microsoft Office PowerPoint</Application>
  <PresentationFormat>全屏显示(4:3)</PresentationFormat>
  <Paragraphs>1737</Paragraphs>
  <Slides>175</Slides>
  <Notes>143</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175</vt:i4>
      </vt:variant>
    </vt:vector>
  </HeadingPairs>
  <TitlesOfParts>
    <vt:vector size="198" baseType="lpstr">
      <vt:lpstr>Helvetica Neue</vt:lpstr>
      <vt:lpstr>HiddenHorzOCR</vt:lpstr>
      <vt:lpstr>方正少儿简体</vt:lpstr>
      <vt:lpstr>黑体</vt:lpstr>
      <vt:lpstr>楷体_GB2312</vt:lpstr>
      <vt:lpstr>SimSun</vt:lpstr>
      <vt:lpstr>SimSun</vt:lpstr>
      <vt:lpstr>微软雅黑</vt:lpstr>
      <vt:lpstr>文鼎CS中黑</vt:lpstr>
      <vt:lpstr>Arial</vt:lpstr>
      <vt:lpstr>Arial</vt:lpstr>
      <vt:lpstr>Calibri</vt:lpstr>
      <vt:lpstr>Cambria Math</vt:lpstr>
      <vt:lpstr>Candara</vt:lpstr>
      <vt:lpstr>Franklin Gothic Medium</vt:lpstr>
      <vt:lpstr>Tahoma</vt:lpstr>
      <vt:lpstr>Times New Roman</vt:lpstr>
      <vt:lpstr>Wingdings</vt:lpstr>
      <vt:lpstr>Wingdings 2</vt:lpstr>
      <vt:lpstr>Office 主题</vt:lpstr>
      <vt:lpstr>MathType 7.0 Equation</vt:lpstr>
      <vt:lpstr>Visio.Drawing.11</vt:lpstr>
      <vt:lpstr>Equation.3</vt:lpstr>
      <vt:lpstr>无线网络安全</vt:lpstr>
      <vt:lpstr>期末复习课</vt:lpstr>
      <vt:lpstr>期末复习课</vt:lpstr>
      <vt:lpstr> 1. 无线网络安全</vt:lpstr>
      <vt:lpstr>  1.1 无线网概述</vt:lpstr>
      <vt:lpstr>  1.1 无线网概述</vt:lpstr>
      <vt:lpstr>  1.1 无线网概述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无线网络安全</vt:lpstr>
      <vt:lpstr>PowerPoint 演示文稿</vt:lpstr>
      <vt:lpstr>PowerPoint 演示文稿</vt:lpstr>
      <vt:lpstr>PowerPoint 演示文稿</vt:lpstr>
      <vt:lpstr> 1. 无线网络安全</vt:lpstr>
      <vt:lpstr> 1. 无线网络安全</vt:lpstr>
      <vt:lpstr> 1. 无线网络安全</vt:lpstr>
      <vt:lpstr> 1. 无线网络安全</vt:lpstr>
      <vt:lpstr>期末复习课</vt:lpstr>
      <vt:lpstr>    3.1无线传感器网络概述</vt:lpstr>
      <vt:lpstr>2. 无线传感器网络</vt:lpstr>
      <vt:lpstr>PowerPoint 演示文稿</vt:lpstr>
      <vt:lpstr>PowerPoint 演示文稿</vt:lpstr>
      <vt:lpstr>PowerPoint 演示文稿</vt:lpstr>
      <vt:lpstr>PowerPoint 演示文稿</vt:lpstr>
      <vt:lpstr>PowerPoint 演示文稿</vt:lpstr>
      <vt:lpstr>2. 无线传感器网络</vt:lpstr>
      <vt:lpstr>2. 无线传感器网络</vt:lpstr>
      <vt:lpstr>2. 无线传感器网络</vt:lpstr>
      <vt:lpstr>2. 无线传感器网络</vt:lpstr>
      <vt:lpstr>2. 无线传感器网络</vt:lpstr>
      <vt:lpstr>2. 无线传感器网络</vt:lpstr>
      <vt:lpstr>2. 无线传感器网络</vt:lpstr>
      <vt:lpstr>2. 无线传感器网络</vt:lpstr>
      <vt:lpstr>PowerPoint 演示文稿</vt:lpstr>
      <vt:lpstr>PowerPoint 演示文稿</vt:lpstr>
      <vt:lpstr>PowerPoint 演示文稿</vt:lpstr>
      <vt:lpstr>PowerPoint 演示文稿</vt:lpstr>
      <vt:lpstr>PowerPoint 演示文稿</vt:lpstr>
      <vt:lpstr>PowerPoint 演示文稿</vt:lpstr>
      <vt:lpstr>    3.3 无线传感器网络数据聚合技术</vt:lpstr>
      <vt:lpstr>    3.3 无线传感器网络数据聚合技术</vt:lpstr>
      <vt:lpstr>    3.3 无线传感器网络数据聚合技术</vt:lpstr>
      <vt:lpstr>    3.3 无线传感器网络数据聚合技术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无线传感器网络</vt:lpstr>
      <vt:lpstr>PowerPoint 演示文稿</vt:lpstr>
      <vt:lpstr>PowerPoint 演示文稿</vt:lpstr>
      <vt:lpstr>PowerPoint 演示文稿</vt:lpstr>
      <vt:lpstr>PowerPoint 演示文稿</vt:lpstr>
      <vt:lpstr>PowerPoint 演示文稿</vt:lpstr>
      <vt:lpstr>PowerPoint 演示文稿</vt:lpstr>
      <vt:lpstr>期末复习课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博弈论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期末复习课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期末复习课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车联网与区块链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车联网与区块链</vt:lpstr>
      <vt:lpstr>期末复习课</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6. 联邦学习与无线网络安全</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面向恶意代码的静态分析平台研究</dc:title>
  <dc:creator>张磊</dc:creator>
  <cp:lastModifiedBy>temp</cp:lastModifiedBy>
  <cp:revision>1512</cp:revision>
  <cp:lastPrinted>2013-12-05T08:03:06Z</cp:lastPrinted>
  <dcterms:created xsi:type="dcterms:W3CDTF">2010-05-09T08:31:32Z</dcterms:created>
  <dcterms:modified xsi:type="dcterms:W3CDTF">2023-12-19T00:57:48Z</dcterms:modified>
</cp:coreProperties>
</file>